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80" r:id="rId14"/>
    <p:sldId id="269" r:id="rId15"/>
    <p:sldId id="270" r:id="rId16"/>
    <p:sldId id="271" r:id="rId17"/>
    <p:sldId id="272" r:id="rId18"/>
    <p:sldId id="274" r:id="rId19"/>
    <p:sldId id="275" r:id="rId20"/>
    <p:sldId id="279" r:id="rId21"/>
    <p:sldId id="276" r:id="rId22"/>
    <p:sldId id="278" r:id="rId23"/>
    <p:sldId id="273" r:id="rId24"/>
    <p:sldId id="281" r:id="rId25"/>
    <p:sldId id="28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1DA2-A2EB-46B6-AF81-D6E633EDE7FA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A44FCDD-D968-440B-B9C6-1BB6CEE393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1DA2-A2EB-46B6-AF81-D6E633EDE7FA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3A44FCDD-D968-440B-B9C6-1BB6CEE393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1DA2-A2EB-46B6-AF81-D6E633EDE7FA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A44FCDD-D968-440B-B9C6-1BB6CEE393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28F61DA2-A2EB-46B6-AF81-D6E633EDE7FA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4FCDD-D968-440B-B9C6-1BB6CEE393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1DA2-A2EB-46B6-AF81-D6E633EDE7FA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3A44FCDD-D968-440B-B9C6-1BB6CEE393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1DA2-A2EB-46B6-AF81-D6E633EDE7FA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3A44FCDD-D968-440B-B9C6-1BB6CEE393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1DA2-A2EB-46B6-AF81-D6E633EDE7FA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A44FCDD-D968-440B-B9C6-1BB6CEE393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A44FCDD-D968-440B-B9C6-1BB6CEE393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1DA2-A2EB-46B6-AF81-D6E633EDE7FA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3A44FCDD-D968-440B-B9C6-1BB6CEE393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28F61DA2-A2EB-46B6-AF81-D6E633EDE7FA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1DA2-A2EB-46B6-AF81-D6E633EDE7FA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4FCDD-D968-440B-B9C6-1BB6CEE393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3A44FCDD-D968-440B-B9C6-1BB6CEE393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1DA2-A2EB-46B6-AF81-D6E633EDE7FA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28F61DA2-A2EB-46B6-AF81-D6E633EDE7FA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A44FCDD-D968-440B-B9C6-1BB6CEE393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7272366" cy="3467120"/>
          </a:xfrm>
        </p:spPr>
        <p:txBody>
          <a:bodyPr>
            <a:normAutofit fontScale="92500" lnSpcReduction="10000"/>
          </a:bodyPr>
          <a:lstStyle/>
          <a:p>
            <a:r>
              <a:rPr lang="ru-RU" i="1" dirty="0" smtClean="0">
                <a:solidFill>
                  <a:srgbClr val="0070C0"/>
                </a:solidFill>
              </a:rPr>
              <a:t>«Возможность педагогического</a:t>
            </a:r>
          </a:p>
          <a:p>
            <a:r>
              <a:rPr lang="ru-RU" i="1" dirty="0" smtClean="0">
                <a:solidFill>
                  <a:srgbClr val="0070C0"/>
                </a:solidFill>
              </a:rPr>
              <a:t> взаимодействия с ребенком в </a:t>
            </a:r>
          </a:p>
          <a:p>
            <a:r>
              <a:rPr lang="ru-RU" i="1" dirty="0" smtClean="0">
                <a:solidFill>
                  <a:srgbClr val="0070C0"/>
                </a:solidFill>
              </a:rPr>
              <a:t>образовательном пространстве»</a:t>
            </a:r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</a:t>
            </a:r>
            <a:r>
              <a:rPr lang="ru-RU" sz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</a:t>
            </a:r>
            <a:r>
              <a:rPr lang="ru-RU" sz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воспитатель </a:t>
            </a:r>
            <a:r>
              <a:rPr lang="ru-RU" sz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МБДОУ№</a:t>
            </a:r>
            <a:r>
              <a:rPr lang="ru-RU" sz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1:  </a:t>
            </a:r>
            <a:endParaRPr lang="ru-RU" sz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</a:t>
            </a:r>
            <a:r>
              <a:rPr lang="ru-RU" sz="1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Ульяновская </a:t>
            </a:r>
            <a:r>
              <a:rPr lang="ru-RU" sz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С.Г.</a:t>
            </a:r>
          </a:p>
          <a:p>
            <a:endParaRPr lang="ru-RU" i="1" dirty="0" smtClean="0">
              <a:solidFill>
                <a:srgbClr val="0070C0"/>
              </a:solidFill>
            </a:endParaRPr>
          </a:p>
          <a:p>
            <a:endParaRPr lang="ru-RU" i="1" dirty="0" smtClean="0">
              <a:solidFill>
                <a:srgbClr val="0070C0"/>
              </a:solidFill>
            </a:endParaRPr>
          </a:p>
          <a:p>
            <a:r>
              <a:rPr lang="ru-RU" i="1" dirty="0" smtClean="0">
                <a:solidFill>
                  <a:srgbClr val="0070C0"/>
                </a:solidFill>
              </a:rPr>
              <a:t> </a:t>
            </a:r>
          </a:p>
          <a:p>
            <a:r>
              <a:rPr lang="ru-RU" i="1" dirty="0" smtClean="0">
                <a:solidFill>
                  <a:srgbClr val="0070C0"/>
                </a:solidFill>
              </a:rPr>
              <a:t> </a:t>
            </a:r>
            <a:r>
              <a:rPr lang="ru-RU" sz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Г. Александров  </a:t>
            </a:r>
            <a:r>
              <a:rPr lang="ru-RU" sz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2015 г.</a:t>
            </a:r>
            <a:endParaRPr lang="ru-RU" sz="1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619108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</a:rPr>
              <a:t>Муниципальное бюджетное дошкольное учреждение </a:t>
            </a:r>
            <a:br>
              <a:rPr lang="ru-RU" sz="16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</a:rPr>
              <a:t>«Детский сад комбинированного  вида №1» </a:t>
            </a:r>
            <a:endParaRPr lang="ru-RU" sz="1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Рисунок 3" descr="Образовательный портал города Киров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929066"/>
            <a:ext cx="2286016" cy="2143140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28604"/>
            <a:ext cx="8534400" cy="558948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Основные Федеральные нормативные документы регламентирующие</a:t>
            </a:r>
            <a:b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введение ФГОС ДО</a:t>
            </a: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ФЕДЕРАЛЬНЫЙ ЗАКОН  ОБ ОБРАЗОВАНИИ В РОССИЙСКОЙ ФЕДЕРАЦИИ  29 декабря 2012 года N 273-ФЗ вступил в силу 1 сентября 2013г.;</a:t>
            </a:r>
          </a:p>
          <a:p>
            <a:pPr>
              <a:buFont typeface="Wingdings" pitchFamily="2" charset="2"/>
              <a:buChar char="q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Приказ Министерства образования и науки РФ от 30 августа 2013 г.  № 1014 "Об утверждении Порядка организации и осуществления образовательной деятельности по основным общеобразовательным программам - образовательным программам дошкольного образования»;</a:t>
            </a:r>
          </a:p>
          <a:p>
            <a:pPr>
              <a:buFont typeface="Wingdings" pitchFamily="2" charset="2"/>
              <a:buChar char="q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Приказ Министерства образования и науки Российской Федерации от 17 октября 2013 г. N 1155 г. Москва"Об утверждении федерального государственного образовательного стандарта дошкольного образования»;</a:t>
            </a:r>
          </a:p>
          <a:p>
            <a:pPr>
              <a:buFont typeface="Wingdings" pitchFamily="2" charset="2"/>
              <a:buChar char="q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Приказ Министерства образования и науки РФ от 8 апреля 2014 г. N 293 « Об утверждении порядка приема  на обучение по образовательным программам дошкольного образования».</a:t>
            </a:r>
          </a:p>
          <a:p>
            <a:pPr>
              <a:buFont typeface="Wingdings" pitchFamily="2" charset="2"/>
              <a:buChar char="q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Приказ Министерства образования и науки Российской Федерации от 20 сентября 2013 г. № 1082 г. Москва"Об утверждении Положения о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психолого-медико-педагогической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комиссии»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71508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Основные </a:t>
            </a:r>
            <a:b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документы Департамента образования Владимирской области  регламентирующие</a:t>
            </a:r>
            <a:b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введение ФГОС ДО</a:t>
            </a:r>
            <a:endParaRPr lang="ru-RU" sz="16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785926"/>
            <a:ext cx="8503920" cy="431312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ru-RU" sz="1600" dirty="0" smtClean="0"/>
              <a:t>Приказ Департамента образования  Владимирской  области  от 27 августа 2013г. № 1094 « О реализации постановления Губернатора Владимирской области от 19.08.2013 № 920 «О реализации постановления Правительства Российской Федерации от 03.06.2013 № 459 «О порядке предоставления и распределения субсидий из федерального бюджета бюджетам субъектов Российской Федерации на реализацию мероприятий по модернизации региональных систем дошкольного образования в 2013 году» ;</a:t>
            </a:r>
          </a:p>
          <a:p>
            <a:pPr>
              <a:buFont typeface="Wingdings" pitchFamily="2" charset="2"/>
              <a:buChar char="q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1600" dirty="0" smtClean="0"/>
              <a:t>Приказ департамента образования администрации Владимирской области № 1213 от 25.09.2013 "Об утверждении плана внедрения федерального государственного образовательного стандарта дошкольного образования (ФГОС) на 2013-2014 годы»;</a:t>
            </a:r>
          </a:p>
          <a:p>
            <a:endParaRPr lang="ru-RU" sz="1600" dirty="0" smtClean="0"/>
          </a:p>
          <a:p>
            <a:endParaRPr lang="ru-RU" sz="1200" dirty="0" smtClean="0"/>
          </a:p>
          <a:p>
            <a:pPr>
              <a:buNone/>
            </a:pPr>
            <a:endParaRPr lang="ru-RU" sz="1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Документы  управления  образования администрации Александровского района, регламентирующие введение ФГОС ДО</a:t>
            </a:r>
            <a:endParaRPr lang="ru-RU" sz="16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Приказ  управления образования администрации Александровского района  от 04. 09. 2013г.  №535 « Об утверждении плана-графика мероприятий по введению федерального государственного  образовательного стандарта дошкольного образования  на территории Александровского района на 2013-2014 учебный год» ;</a:t>
            </a:r>
          </a:p>
          <a:p>
            <a:pPr>
              <a:buFont typeface="Wingdings" pitchFamily="2" charset="2"/>
              <a:buChar char="q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Положение о рабочей группе по введению ФГОС  дошкольного  образования в дошкольных образовательных учреждениях, расположенных на территории Александровского района.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96311" y="4357644"/>
            <a:ext cx="1440160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Документы  муниципального бюджетного дошкольного учреждения</a:t>
            </a:r>
            <a:b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«Детский сад комбинированного  вида №1» регламентирующие введение ФГОС ДО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endParaRPr lang="ru-RU" sz="16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План – график работы  по МБДОУ №1 по введению ФГОС дошкольного образования  на 2013-2014 учебный год</a:t>
            </a:r>
          </a:p>
          <a:p>
            <a:pPr>
              <a:buNone/>
            </a:pPr>
            <a:r>
              <a:rPr lang="ru-RU" sz="1600" dirty="0" smtClean="0"/>
              <a:t>       к приказу по МБДОУ  №1    от 20 сентябрь 2013г. №46;</a:t>
            </a:r>
          </a:p>
          <a:p>
            <a:pPr>
              <a:buFont typeface="Wingdings" pitchFamily="2" charset="2"/>
              <a:buChar char="q"/>
            </a:pPr>
            <a:endParaRPr lang="ru-RU" sz="1600" dirty="0" smtClean="0"/>
          </a:p>
          <a:p>
            <a:pPr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Положение о  составы  рабочей группе по введению ФГОС  дошкольного образования в МБДОУ «Детский сад комбинированного вида № 1»;</a:t>
            </a:r>
          </a:p>
          <a:p>
            <a:pPr>
              <a:buFont typeface="Wingdings" pitchFamily="2" charset="2"/>
              <a:buChar char="q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Положение о заработной плате работников ДОУ в соответствии с федеральным законодательством.</a:t>
            </a:r>
          </a:p>
          <a:p>
            <a:pPr>
              <a:buFont typeface="Wingdings" pitchFamily="2" charset="2"/>
              <a:buChar char="q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Должностные инструкции  педагогов ДОУ в соответствии с</a:t>
            </a:r>
            <a:r>
              <a:rPr lang="ru-RU" sz="1600" dirty="0" smtClean="0"/>
              <a:t> требованиями  ЕКС   раздела  « Квалификационные  характеристики  должностей работников образования»;</a:t>
            </a:r>
          </a:p>
          <a:p>
            <a:pPr>
              <a:buFont typeface="Wingdings" pitchFamily="2" charset="2"/>
              <a:buChar char="q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600" b="1" dirty="0" smtClean="0">
                <a:solidFill>
                  <a:srgbClr val="FF0000"/>
                </a:solidFill>
              </a:rPr>
              <a:t> Педагогическое  взаимодействие с детьми </a:t>
            </a:r>
            <a:br>
              <a:rPr lang="ru-RU" sz="1600" b="1" dirty="0" smtClean="0">
                <a:solidFill>
                  <a:srgbClr val="FF0000"/>
                </a:solidFill>
              </a:rPr>
            </a:br>
            <a:r>
              <a:rPr lang="ru-RU" sz="1600" b="1" dirty="0" smtClean="0">
                <a:solidFill>
                  <a:srgbClr val="FF0000"/>
                </a:solidFill>
              </a:rPr>
              <a:t> в образовательном  пространстве МБДОУ №1  </a:t>
            </a:r>
            <a:br>
              <a:rPr lang="ru-RU" sz="1600" b="1" dirty="0" smtClean="0">
                <a:solidFill>
                  <a:srgbClr val="FF0000"/>
                </a:solidFill>
              </a:rPr>
            </a:br>
            <a:endParaRPr lang="ru-RU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Взаимодействие педагогов с детьми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является основным звеном образовательного процесса в нашем дошкольном учреждении, поэтому главной задачей нашей деятельности является выбор верной позиции педагога во взаимодействии с детьми.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Педагогу важно понимать, что опираясь на имеющийся опыт ребенка, его достижения в развитии, необходимо на основе партнерского взаимодействия, в активной со стороны ребенка, совместной деятельности, позволить ему на протяжении всего дня открывать новые горизонты познания, чувствовать этот мир, его оттенки, понимать собственные состояния, настроения, учиться созидать. 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В соответствии со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тандартом ДО,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ребенок – субъект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(активный участник) образовательных отношений.</a:t>
            </a: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42387" y="4149080"/>
            <a:ext cx="2952327" cy="2030416"/>
          </a:xfrm>
          <a:prstGeom prst="round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Постановка детей в субъектную позицию в учетом требований ФГОС ДО </a:t>
            </a:r>
            <a:endParaRPr lang="ru-RU" sz="1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643050"/>
            <a:ext cx="8503920" cy="4455998"/>
          </a:xfrm>
        </p:spPr>
        <p:txBody>
          <a:bodyPr/>
          <a:lstStyle/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115616" y="1805405"/>
            <a:ext cx="2571768" cy="157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Педагог всегда выстраивает  субъектно-субъектные взаимодействия</a:t>
            </a:r>
            <a:r>
              <a:rPr lang="ru-RU" sz="12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</p:txBody>
      </p:sp>
      <p:sp>
        <p:nvSpPr>
          <p:cNvPr id="5" name="Овал 4"/>
          <p:cNvSpPr/>
          <p:nvPr/>
        </p:nvSpPr>
        <p:spPr>
          <a:xfrm>
            <a:off x="5643570" y="1643050"/>
            <a:ext cx="2786082" cy="16430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Дети участвуют в выдвижении ( или обсуждении) ближайших и перспективных целей своей деятельности совместно с педагогом;</a:t>
            </a:r>
          </a:p>
        </p:txBody>
      </p:sp>
      <p:sp>
        <p:nvSpPr>
          <p:cNvPr id="6" name="Овал 5"/>
          <p:cNvSpPr/>
          <p:nvPr/>
        </p:nvSpPr>
        <p:spPr>
          <a:xfrm>
            <a:off x="857224" y="4000504"/>
            <a:ext cx="2714644" cy="17859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Способ решения проблемы  выбран или предложен  детьми  самостоятельно, при тактичном  руководстве со стороны  педагога;</a:t>
            </a:r>
          </a:p>
        </p:txBody>
      </p:sp>
      <p:sp>
        <p:nvSpPr>
          <p:cNvPr id="7" name="Овал 6"/>
          <p:cNvSpPr/>
          <p:nvPr/>
        </p:nvSpPr>
        <p:spPr>
          <a:xfrm>
            <a:off x="6000760" y="4071942"/>
            <a:ext cx="2500330" cy="16430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Дети действуют преимущественно на основе самостоятельно принятого решения.</a:t>
            </a:r>
          </a:p>
        </p:txBody>
      </p:sp>
      <p:sp>
        <p:nvSpPr>
          <p:cNvPr id="8" name="Овал 7"/>
          <p:cNvSpPr/>
          <p:nvPr/>
        </p:nvSpPr>
        <p:spPr>
          <a:xfrm>
            <a:off x="3428992" y="3000372"/>
            <a:ext cx="2643206" cy="16430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1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1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1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ребенок – субъект (активный участник) </a:t>
            </a:r>
          </a:p>
        </p:txBody>
      </p:sp>
      <p:pic>
        <p:nvPicPr>
          <p:cNvPr id="9" name="Рисунок 8" descr="Юмор, сатира, смешное Записи в рубрике Юмор, сатира, смешное Наши руки не для скуки! : LiveInternet - Российский Сервис Онлайн-Д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8480" y="3103418"/>
            <a:ext cx="714380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124744"/>
            <a:ext cx="8503920" cy="49743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введением ФГОС   изменился  способ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детских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видов деятельности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руководство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взрослого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совместная (партнерская) деятельность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взрослого и ребенка - это наиболее естественный и эффективный контекст развития в дошкольном детстве.</a:t>
            </a:r>
          </a:p>
        </p:txBody>
      </p:sp>
      <p:pic>
        <p:nvPicPr>
          <p:cNvPr id="7" name="Рисунок 6" descr="C:\Users\1234\Desktop\IMG_20150127_10044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2337" y="2924944"/>
            <a:ext cx="2571768" cy="3286148"/>
          </a:xfrm>
          <a:prstGeom prst="roundRect">
            <a:avLst/>
          </a:prstGeom>
          <a:noFill/>
          <a:ln w="28575">
            <a:noFill/>
            <a:miter lim="800000"/>
            <a:headEnd/>
            <a:tailEnd/>
          </a:ln>
        </p:spPr>
      </p:pic>
      <p:pic>
        <p:nvPicPr>
          <p:cNvPr id="9" name="Рисунок 8" descr="C:\Users\1234\Desktop\IMG_20150127_10350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2813255"/>
            <a:ext cx="2571767" cy="3429024"/>
          </a:xfrm>
          <a:prstGeom prst="roundRect">
            <a:avLst/>
          </a:prstGeom>
          <a:noFill/>
          <a:ln w="2857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нашем дошкольном учреждении педагогическое взаимодействие с ребенком осуществляют воспитатели и специалисты ДОУ:</a:t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4000496" y="3025480"/>
            <a:ext cx="1721352" cy="109278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Ребенок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698893" y="1841574"/>
            <a:ext cx="1866886" cy="1207957"/>
          </a:xfrm>
          <a:prstGeom prst="ellipse">
            <a:avLst/>
          </a:prstGeom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</a:rPr>
              <a:t>Учитель-логопед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5721848" y="1722997"/>
            <a:ext cx="1916286" cy="109278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Воспитатель</a:t>
            </a:r>
            <a:endParaRPr lang="ru-RU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259632" y="4087970"/>
            <a:ext cx="1812170" cy="114123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Педагог-психолог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3786182" y="4734775"/>
            <a:ext cx="2000264" cy="107157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Музыкальный руководитель</a:t>
            </a:r>
            <a:endParaRPr lang="ru-RU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6357950" y="4071942"/>
            <a:ext cx="1886458" cy="115725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Инструктор по физической культуре</a:t>
            </a:r>
            <a:endParaRPr lang="ru-RU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1" name="Прямая со стрелкой 30"/>
          <p:cNvCxnSpPr>
            <a:stCxn id="4" idx="7"/>
            <a:endCxn id="6" idx="3"/>
          </p:cNvCxnSpPr>
          <p:nvPr/>
        </p:nvCxnSpPr>
        <p:spPr>
          <a:xfrm flipV="1">
            <a:off x="5469762" y="2655749"/>
            <a:ext cx="532720" cy="529766"/>
          </a:xfrm>
          <a:prstGeom prst="straightConnector1">
            <a:avLst/>
          </a:prstGeom>
          <a:ln>
            <a:solidFill>
              <a:srgbClr val="00206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5683748" y="3740654"/>
            <a:ext cx="912367" cy="452379"/>
          </a:xfrm>
          <a:prstGeom prst="straightConnector1">
            <a:avLst/>
          </a:prstGeom>
          <a:ln>
            <a:solidFill>
              <a:srgbClr val="00206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2908215" y="3715535"/>
            <a:ext cx="1156688" cy="599387"/>
          </a:xfrm>
          <a:prstGeom prst="straightConnector1">
            <a:avLst/>
          </a:prstGeom>
          <a:ln>
            <a:solidFill>
              <a:srgbClr val="00206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H="1" flipV="1">
            <a:off x="3391657" y="2815784"/>
            <a:ext cx="789047" cy="467495"/>
          </a:xfrm>
          <a:prstGeom prst="straightConnector1">
            <a:avLst/>
          </a:prstGeom>
          <a:ln>
            <a:solidFill>
              <a:srgbClr val="00206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4788871" y="4087970"/>
            <a:ext cx="0" cy="646805"/>
          </a:xfrm>
          <a:prstGeom prst="straightConnector1">
            <a:avLst/>
          </a:prstGeom>
          <a:ln>
            <a:solidFill>
              <a:srgbClr val="00206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настоящее время в детском саду функционирует  7 групп, одна из которых группа </a:t>
            </a:r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компенсирующей направленности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1234\Desktop\IMG_20150127_10161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276872"/>
            <a:ext cx="2956318" cy="3369785"/>
          </a:xfrm>
          <a:prstGeom prst="roundRect">
            <a:avLst/>
          </a:prstGeom>
          <a:noFill/>
          <a:ln w="28575">
            <a:noFill/>
            <a:miter lim="800000"/>
            <a:headEnd/>
            <a:tailEnd/>
          </a:ln>
        </p:spPr>
      </p:pic>
      <p:pic>
        <p:nvPicPr>
          <p:cNvPr id="5" name="Рисунок 4" descr="C:\Users\1234\Desktop\IMG_20150127_10174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289071"/>
            <a:ext cx="2928958" cy="3357586"/>
          </a:xfrm>
          <a:prstGeom prst="roundRect">
            <a:avLst/>
          </a:prstGeom>
          <a:noFill/>
          <a:ln w="2857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Коррекционную работу  с детьми с нарушениями речи осуществляет </a:t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учитель-логопед  ДОУ 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Шумова Светлана Викторовна.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Одним из средств обучения и  компонентом воспитательно-образовательной системы ДОУ в соответствии с ФГОС являются  информационно-коммуникативные технологии </a:t>
            </a:r>
          </a:p>
          <a:p>
            <a:pPr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( ИКТ) .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Современные информационные технологии являются перспективным средством  коррекционно – развивающей работы с детьми, имеющими нарушения речи.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Детям интересно всё, что связано с компьютером, таким образом, повышается учебная мотивация, повышается и речевая, познавательная активность ребёнка на логопедическом занятии.</a:t>
            </a:r>
          </a:p>
          <a:p>
            <a:pPr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Компьютерные технологии представляют для учителей - логопедов большой интерес и являются не частью содержания коррекционного обучения, а дополнительным набором возможностей коррекции отклонений в развитии речи ребёнка.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1" y="4509120"/>
            <a:ext cx="2197833" cy="164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Организация образовательной деятельности детей –логопатов требует особого подхода, который предусматривает эмоциональную поддержку дошкольников во время проведения мероприятия.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Одной из центральных проблем в логопедической работе является 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мотивация.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Очень часто ни желание учителя-логопеда, ни владение методикой коррекции речи недостаточно для положительной динамики речевого развития детей. Ребёнка утомляет ежедневное проговаривание слогов, слов, называние картинок для автоматизации и дифференциации звуков.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1234\Desktop\2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9" y="3786190"/>
            <a:ext cx="3214710" cy="2374105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i="1" dirty="0" smtClean="0"/>
              <a:t> 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К.Д. Ушинский заметил: </a:t>
            </a:r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«Детская природа требует наглядности»</a:t>
            </a:r>
            <a:endParaRPr lang="ru-RU" sz="2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      Но часто возникает проблема, где найти нужный материал, и как лучше его продемонстрировать. Имеющийся в детском саду наглядный материал устаревает, а приобретение  нового требует немалых  материальных затрат.</a:t>
            </a:r>
          </a:p>
          <a:p>
            <a:pPr algn="just"/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Изготовление своими руками требует способностей, да и не всегда соответствует необходимым требованиям к наглядности.</a:t>
            </a:r>
          </a:p>
          <a:p>
            <a:pPr algn="just"/>
            <a:r>
              <a:rPr lang="ru-RU" sz="1900" b="1" i="1" dirty="0" smtClean="0">
                <a:latin typeface="Times New Roman" pitchFamily="18" charset="0"/>
                <a:cs typeface="Times New Roman" pitchFamily="18" charset="0"/>
              </a:rPr>
              <a:t>       Компьютерные технологии 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представляют большой интерес и являются не частью содержания коррекционного обучения, а дополнительным набором возможностей коррекции отклонений в развитии речи ребёнка.</a:t>
            </a:r>
          </a:p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149080"/>
            <a:ext cx="2825891" cy="21194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целью оптимизации процесса развития познавательной деятельности и развития речи дошкольников Шумова С.В. использует  следующие средства ИКТ: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интерактивная доска;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ноутбук;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проектор;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индивидуальные планшетные компьютеры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документ- камеру;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музыкальный центр;</a:t>
            </a: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1234\Desktop\ЛОГОПЕДИЧЕСКАЯ ГРУППА\IMG_005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4286256"/>
            <a:ext cx="2286016" cy="1714512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IMG_20150127_1451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40" y="1571612"/>
            <a:ext cx="2089337" cy="2357454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IMG_20150127_145317"/>
          <p:cNvPicPr>
            <a:picLocks noChangeAspect="1" noChangeArrowheads="1"/>
          </p:cNvPicPr>
          <p:nvPr/>
        </p:nvPicPr>
        <p:blipFill>
          <a:blip r:embed="rId4" cstate="print"/>
          <a:srcRect t="31452" b="24147"/>
          <a:stretch>
            <a:fillRect/>
          </a:stretch>
        </p:blipFill>
        <p:spPr bwMode="auto">
          <a:xfrm>
            <a:off x="6357950" y="4500570"/>
            <a:ext cx="2530877" cy="1643074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IMG_20150127_145356"/>
          <p:cNvPicPr>
            <a:picLocks noChangeAspect="1" noChangeArrowheads="1"/>
          </p:cNvPicPr>
          <p:nvPr/>
        </p:nvPicPr>
        <p:blipFill>
          <a:blip r:embed="rId5" cstate="print"/>
          <a:srcRect l="6636" t="29032" r="443" b="9671"/>
          <a:stretch>
            <a:fillRect/>
          </a:stretch>
        </p:blipFill>
        <p:spPr bwMode="auto">
          <a:xfrm>
            <a:off x="428596" y="1643050"/>
            <a:ext cx="2428892" cy="1734923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85822"/>
          </a:xfrm>
        </p:spPr>
        <p:txBody>
          <a:bodyPr>
            <a:normAutofit/>
          </a:bodyPr>
          <a:lstStyle/>
          <a:p>
            <a:pPr algn="just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Компьютерные технологии позволяют  самим создавать и использовать на занятиях мультимедийные презентации, игровые упражнения и задания с учетом возраста, индивидуальных особенностей и образовательных потребностей каждого ребенка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71472" y="1428737"/>
            <a:ext cx="828680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" name="Рисунок 6" descr="C:\Users\1234\Desktop\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071678"/>
            <a:ext cx="5572164" cy="4214842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2286000" y="1428737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Дидактическая игра на дифференциацию звуков   с-ш</a:t>
            </a:r>
            <a:endParaRPr lang="ru-RU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Дидактическая игра на дифференциацию звуков с-ш</a:t>
            </a:r>
            <a:endParaRPr lang="ru-RU" sz="18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6" name="Рисунок 5" descr="C:\Users\1234\Desktop\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2571744"/>
            <a:ext cx="5143536" cy="3643338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142976" y="1571612"/>
            <a:ext cx="73581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Дети  являются   активным участниками образовательного  процесса. Под руководством учителя -логопеда самостоятельно выполняют задания.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Дидактическая игра на дифференциацию звуков с-ш</a:t>
            </a:r>
            <a:endParaRPr lang="ru-RU" sz="2000" dirty="0"/>
          </a:p>
        </p:txBody>
      </p:sp>
      <p:pic>
        <p:nvPicPr>
          <p:cNvPr id="4" name="Содержимое 3" descr="C:\Users\1234\Desktop\4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2357430"/>
            <a:ext cx="5357850" cy="3857652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928794" y="1500174"/>
            <a:ext cx="62151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Совместно с педагогом дети достигают поставленной цели в игровой интересной форме.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896144"/>
          </a:xfrm>
        </p:spPr>
        <p:txBody>
          <a:bodyPr>
            <a:normAutofit fontScale="90000"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</a:rPr>
              <a:t>   </a:t>
            </a:r>
            <a:r>
              <a:rPr lang="ru-RU" sz="1600" dirty="0" smtClean="0">
                <a:solidFill>
                  <a:schemeClr val="tx1"/>
                </a:solidFill>
              </a:rPr>
              <a:t>Мультимедийное оборудование учитель-логопед использует в качестве динамических пауз во время проведения подгрупповых и фронтальных занятий.  </a:t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    В группе создана медиотека с подборкой  логопедических игр и  музыкальных физкультминуток .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734" y="1556792"/>
            <a:ext cx="3029957" cy="22724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603600"/>
            <a:ext cx="2937956" cy="22034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005064"/>
            <a:ext cx="2883658" cy="21642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Индивидуальные планшетные компьютеры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C:\Users\1234\Desktop\IMG_20150127_102206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3140968"/>
            <a:ext cx="2713504" cy="32418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Users\1234\Desktop\IMG_20150127_102135.jpg"/>
          <p:cNvPicPr/>
          <p:nvPr/>
        </p:nvPicPr>
        <p:blipFill>
          <a:blip r:embed="rId3" cstate="print"/>
          <a:srcRect l="6818" b="25729"/>
          <a:stretch>
            <a:fillRect/>
          </a:stretch>
        </p:blipFill>
        <p:spPr bwMode="auto">
          <a:xfrm>
            <a:off x="5292081" y="3140968"/>
            <a:ext cx="2664296" cy="32118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539552" y="1628800"/>
            <a:ext cx="813690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</a:t>
            </a:r>
            <a:r>
              <a:rPr lang="ru-RU" sz="1600" dirty="0" smtClean="0"/>
              <a:t>В группе имеются  10 планшетных компьютера для детей, </a:t>
            </a:r>
            <a:r>
              <a:rPr lang="ru-RU" sz="1600" dirty="0"/>
              <a:t>в</a:t>
            </a:r>
            <a:r>
              <a:rPr lang="ru-RU" sz="1600" dirty="0" smtClean="0"/>
              <a:t>  памяти которых  изначально  были русские народные сказки,  игры, музыка . Дети самостоятельно и в совместной деятельности с педагогом могут  смотреть сказки,  играть в логопедические игры, делать фото и видео. Информация на планшетах может пополнятся  по средствам Интернет-ресурсов.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Документ-камера -цифровое устройство нового поколения</a:t>
            </a: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357298"/>
            <a:ext cx="8503920" cy="1000132"/>
          </a:xfrm>
        </p:spPr>
        <p:txBody>
          <a:bodyPr>
            <a:normAutofit lnSpcReduction="10000"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Документ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камера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— позволяет </a:t>
            </a:r>
            <a:r>
              <a:rPr lang="ru-RU" sz="1600" dirty="0" smtClean="0"/>
              <a:t>демонстрировать  объекты в увеличенном виде, а также использовать документ-камеру в качестве цифрового фотоаппарата, видеокамеры и сканера – причем сканера, позволяющего получать объемные изображения .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IMG_20150127_1451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583607"/>
            <a:ext cx="2688470" cy="35956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IMG_20150127_1453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544620"/>
            <a:ext cx="2714644" cy="3622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Обучающие  компьютерные   логопедические  программы</a:t>
            </a: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С целью оптимизации процесса развития познавательной деятельности и развития речи дошкольников  логопед  использует  обучающие компьютерные программы: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«Учимся говорить правильно»;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«Игры для тигры»;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«Баба – Яга учится читать»;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«Автоматизация согласных»;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«Радуга в компьютере»;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«Школа Кролика»</a:t>
            </a:r>
          </a:p>
        </p:txBody>
      </p:sp>
      <p:pic>
        <p:nvPicPr>
          <p:cNvPr id="4" name="Рисунок 3" descr="&quot;Артикуляционная гимнастика, и способы её проведения&quot;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2428868"/>
            <a:ext cx="2360597" cy="1785950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Учебник &quot;Уроки Кирилла и Мефодия&quot;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4357694"/>
            <a:ext cx="2381254" cy="1785950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Знакомство с клавиатурой (5 класс) . - 7 Февраля 2014 - Blog - Zadolba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4500570"/>
            <a:ext cx="2357454" cy="1571636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Мероприятия с использованием компьютерных технологий нужно проводить с обязательным соблюдением следующих условий для сбережения здоровья ребёнка:</a:t>
            </a: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500174"/>
            <a:ext cx="850392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R="0" algn="just">
              <a:spcBef>
                <a:spcPct val="0"/>
              </a:spcBef>
              <a:buClrTx/>
              <a:buSzTx/>
              <a:buFont typeface="Wingdings" pitchFamily="2" charset="2"/>
              <a:buChar char="q"/>
            </a:pPr>
            <a:r>
              <a:rPr lang="ru-RU" alt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 требованиям Сан ПиН  непосредственно-образовательная деятельность </a:t>
            </a:r>
          </a:p>
          <a:p>
            <a:pPr marR="0" algn="just">
              <a:spcBef>
                <a:spcPct val="0"/>
              </a:spcBef>
              <a:buClrTx/>
              <a:buSzTx/>
              <a:buNone/>
            </a:pPr>
            <a:r>
              <a:rPr lang="ru-RU" alt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с использованием компьютера предполагает для детей 5лет – 10 минут, </a:t>
            </a:r>
          </a:p>
          <a:p>
            <a:pPr marR="0" algn="just">
              <a:spcBef>
                <a:spcPct val="0"/>
              </a:spcBef>
              <a:buClrTx/>
              <a:buSzTx/>
              <a:buNone/>
            </a:pPr>
            <a:r>
              <a:rPr lang="ru-RU" alt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для детей 6-7 лет - 15 минут. </a:t>
            </a:r>
          </a:p>
          <a:p>
            <a:pPr marR="0" algn="just">
              <a:spcBef>
                <a:spcPct val="0"/>
              </a:spcBef>
              <a:buClrTx/>
              <a:buSzTx/>
              <a:buNone/>
            </a:pPr>
            <a:r>
              <a:rPr lang="ru-RU" alt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При работе детей располагают на расстоянии  не ближе 2-3 м и не дальше 5-5,5 м от      экрана. </a:t>
            </a:r>
          </a:p>
          <a:p>
            <a:pPr marR="0" algn="just">
              <a:spcBef>
                <a:spcPct val="0"/>
              </a:spcBef>
              <a:buClrTx/>
              <a:buSzTx/>
              <a:buNone/>
            </a:pPr>
            <a:endParaRPr lang="ru-RU" alt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R="0" algn="just">
              <a:spcBef>
                <a:spcPct val="0"/>
              </a:spcBef>
              <a:buClrTx/>
              <a:buSzTx/>
              <a:buFont typeface="Wingdings" pitchFamily="2" charset="2"/>
              <a:buChar char="q"/>
            </a:pPr>
            <a:r>
              <a:rPr lang="ru-RU" alt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Образовательную деятельность  с использованием компьютера или планшета для детей 5-7 лет следует проводить не более  одного раза в течение дня и не чаще трех раз в неделю.</a:t>
            </a:r>
          </a:p>
          <a:p>
            <a:pPr marR="0" algn="just">
              <a:spcBef>
                <a:spcPct val="0"/>
              </a:spcBef>
              <a:buClrTx/>
              <a:buSzTx/>
              <a:buNone/>
            </a:pPr>
            <a:r>
              <a:rPr lang="ru-RU" alt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R="0" algn="just">
              <a:spcBef>
                <a:spcPct val="0"/>
              </a:spcBef>
              <a:buClrTx/>
              <a:buSzTx/>
              <a:buFont typeface="Wingdings" pitchFamily="2" charset="2"/>
              <a:buChar char="q"/>
            </a:pPr>
            <a:r>
              <a:rPr lang="ru-RU" alt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конце НОД проводить  гимнастику для глаз.</a:t>
            </a: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001669"/>
            <a:ext cx="2097410" cy="21136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28604"/>
            <a:ext cx="8534400" cy="558948"/>
          </a:xfrm>
        </p:spPr>
        <p:txBody>
          <a:bodyPr>
            <a:normAutofit fontScale="90000"/>
          </a:bodyPr>
          <a:lstStyle/>
          <a:p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Преимущество  использование ИКТ для ребенка: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i="1" dirty="0" smtClean="0"/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повышает мотивацию ребёнка к логопедическим </a:t>
            </a: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занятиям;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формирует у ребёнка активную позицию субъекта обучения;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обучается элементарным действиям с компьютером;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богащает НОД эмоциональной окрашенностью;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сихологически облегчает процесс усвоения;</a:t>
            </a:r>
            <a:endParaRPr lang="ru-RU" sz="2000" dirty="0">
              <a:latin typeface="Times New Roman" panose="02020603050405020304" pitchFamily="18" charset="0"/>
              <a:cs typeface="Times New Roman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2000" dirty="0">
                <a:latin typeface="Times New Roman" panose="02020603050405020304" pitchFamily="18" charset="0"/>
                <a:cs typeface="Times New Roman" pitchFamily="18" charset="0"/>
              </a:rPr>
              <a:t>в</a:t>
            </a:r>
            <a:r>
              <a:rPr lang="ru-RU" sz="2000" dirty="0" smtClean="0">
                <a:latin typeface="Times New Roman" panose="02020603050405020304" pitchFamily="18" charset="0"/>
                <a:cs typeface="Times New Roman" pitchFamily="18" charset="0"/>
              </a:rPr>
              <a:t>озбуждает живой интерес к предмету познания;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000" dirty="0">
                <a:latin typeface="Times New Roman" panose="02020603050405020304" pitchFamily="18" charset="0"/>
                <a:cs typeface="Times New Roman" pitchFamily="18" charset="0"/>
              </a:rPr>
              <a:t>ф</a:t>
            </a:r>
            <a:r>
              <a:rPr lang="ru-RU" sz="2000" dirty="0" smtClean="0">
                <a:latin typeface="Times New Roman" panose="02020603050405020304" pitchFamily="18" charset="0"/>
                <a:cs typeface="Times New Roman" pitchFamily="18" charset="0"/>
              </a:rPr>
              <a:t>ормирует навык исследовательской деятельности; </a:t>
            </a:r>
            <a:endParaRPr lang="ru-RU" sz="2000" dirty="0">
              <a:latin typeface="Times New Roman" panose="02020603050405020304" pitchFamily="18" charset="0"/>
              <a:cs typeface="Times New Roman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2000" dirty="0">
                <a:latin typeface="Times New Roman" panose="02020603050405020304" pitchFamily="18" charset="0"/>
                <a:cs typeface="Times New Roman" pitchFamily="18" charset="0"/>
              </a:rPr>
              <a:t>р</a:t>
            </a:r>
            <a:r>
              <a:rPr lang="ru-RU" sz="2000" dirty="0" smtClean="0">
                <a:latin typeface="Times New Roman" panose="02020603050405020304" pitchFamily="18" charset="0"/>
                <a:cs typeface="Times New Roman" pitchFamily="18" charset="0"/>
              </a:rPr>
              <a:t>асширяет общий кругозор.</a:t>
            </a:r>
            <a:br>
              <a:rPr lang="ru-RU" sz="2000" dirty="0" smtClean="0"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itchFamily="18" charset="0"/>
              </a:rPr>
              <a:t> </a:t>
            </a:r>
            <a:br>
              <a:rPr lang="ru-RU" sz="2000" dirty="0" smtClean="0"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1859340"/>
            <a:ext cx="82153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11939" y="4077072"/>
            <a:ext cx="2003465" cy="2215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i="1" dirty="0" smtClean="0"/>
              <a:t>    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Таким образом, мы считаем, что использование в логопедической и коррекционной работе нетрадиционных методов и приёмов, например,  мультимедийных презентаций, логопедических игр  предотвращает утомление детей, поддерживает у детей с различной речевой патологией познавательную активность, повышает эффективность логопедической работы в целом, их применение на логопедических занятиях интересно детям.</a:t>
            </a:r>
          </a:p>
          <a:p>
            <a:pPr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Экран притягивает внимание, которого педагог порой не может добиться при взаимодействии с ребенком с детьми.</a:t>
            </a:r>
          </a:p>
          <a:p>
            <a:pPr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В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дальнейшем мы планируем в нашем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учреждении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осваивать возможности электронных образовательных ресурсов( ЭОР),  использовать их в создании образовательного пространства и педагогическом взаимодействии с детьми.</a:t>
            </a:r>
          </a:p>
          <a:p>
            <a:pPr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 ДОУ планируем создать банк мультимедийных презентаций и  игр.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3600" i="1" dirty="0" smtClean="0">
                <a:solidFill>
                  <a:srgbClr val="FF0000"/>
                </a:solidFill>
              </a:rPr>
              <a:t>Благодарю за </a:t>
            </a:r>
          </a:p>
          <a:p>
            <a:pPr algn="ctr">
              <a:buNone/>
            </a:pPr>
            <a:r>
              <a:rPr lang="ru-RU" sz="3600" i="1" dirty="0" smtClean="0">
                <a:solidFill>
                  <a:srgbClr val="FF0000"/>
                </a:solidFill>
              </a:rPr>
              <a:t>внимание!</a:t>
            </a:r>
          </a:p>
          <a:p>
            <a:pPr algn="ctr">
              <a:buNone/>
            </a:pPr>
            <a:endParaRPr lang="ru-RU" sz="3600" i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sz="3600" i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 МБДОУ №1 г. Александров:</a:t>
            </a:r>
          </a:p>
          <a:p>
            <a:pPr algn="ctr">
              <a:buNone/>
            </a:pP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site-8491d5e.umi.ru</a:t>
            </a:r>
          </a:p>
          <a:p>
            <a:pPr algn="ctr">
              <a:buNone/>
            </a:pPr>
            <a:endParaRPr lang="ru-RU" sz="20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endParaRPr lang="ru-RU" sz="36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1206</TotalTime>
  <Words>894</Words>
  <Application>Microsoft Office PowerPoint</Application>
  <PresentationFormat>Экран (4:3)</PresentationFormat>
  <Paragraphs>145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Официальная</vt:lpstr>
      <vt:lpstr>Муниципальное бюджетное дошкольное учреждение  «Детский сад комбинированного  вида №1» </vt:lpstr>
      <vt:lpstr>           Основные Федеральные нормативные документы регламентирующие  введение ФГОС ДО</vt:lpstr>
      <vt:lpstr> Основные  документы Департамента образования Владимирской области  регламентирующие  введение ФГОС ДО</vt:lpstr>
      <vt:lpstr>Документы  управления  образования администрации Александровского района, регламентирующие введение ФГОС ДО</vt:lpstr>
      <vt:lpstr>Документы  муниципального бюджетного дошкольного учреждения «Детский сад комбинированного  вида №1» регламентирующие введение ФГОС ДО </vt:lpstr>
      <vt:lpstr> Педагогическое  взаимодействие с детьми   в образовательном  пространстве МБДОУ №1   </vt:lpstr>
      <vt:lpstr>Постановка детей в субъектную позицию в учетом требований ФГОС ДО </vt:lpstr>
      <vt:lpstr>Слайд 8</vt:lpstr>
      <vt:lpstr>В нашем дошкольном учреждении педагогическое взаимодействие с ребенком осуществляют воспитатели и специалисты ДОУ: </vt:lpstr>
      <vt:lpstr>В настоящее время в детском саду функционирует  7 групп, одна из которых группа компенсирующей направленности.</vt:lpstr>
      <vt:lpstr>  Коррекционную работу  с детьми с нарушениями речи осуществляет  учитель-логопед  ДОУ  Шумова Светлана Викторовна. </vt:lpstr>
      <vt:lpstr>Слайд 12</vt:lpstr>
      <vt:lpstr> К.Д. Ушинский заметил: «Детская природа требует наглядности»</vt:lpstr>
      <vt:lpstr>С целью оптимизации процесса развития познавательной деятельности и развития речи дошкольников Шумова С.В. использует  следующие средства ИКТ:</vt:lpstr>
      <vt:lpstr>      Компьютерные технологии позволяют  самим создавать и использовать на занятиях мультимедийные презентации, игровые упражнения и задания с учетом возраста, индивидуальных особенностей и образовательных потребностей каждого ребенка</vt:lpstr>
      <vt:lpstr>Дидактическая игра на дифференциацию звуков с-ш</vt:lpstr>
      <vt:lpstr>Дидактическая игра на дифференциацию звуков с-ш</vt:lpstr>
      <vt:lpstr>   Мультимедийное оборудование учитель-логопед использует в качестве динамических пауз во время проведения подгрупповых и фронтальных занятий.       В группе создана медиотека с подборкой  логопедических игр и  музыкальных физкультминуток .</vt:lpstr>
      <vt:lpstr>Индивидуальные планшетные компьютеры</vt:lpstr>
      <vt:lpstr>Документ-камера -цифровое устройство нового поколения</vt:lpstr>
      <vt:lpstr>Обучающие  компьютерные   логопедические  программы</vt:lpstr>
      <vt:lpstr>Мероприятия с использованием компьютерных технологий нужно проводить с обязательным соблюдением следующих условий для сбережения здоровья ребёнка:</vt:lpstr>
      <vt:lpstr>              Преимущество  использование ИКТ для ребенка: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учреждение  «Детский сад комбинированного  вида №1»</dc:title>
  <dc:creator>1234</dc:creator>
  <cp:lastModifiedBy>1234</cp:lastModifiedBy>
  <cp:revision>109</cp:revision>
  <dcterms:created xsi:type="dcterms:W3CDTF">2015-01-26T05:51:04Z</dcterms:created>
  <dcterms:modified xsi:type="dcterms:W3CDTF">2015-03-24T10:17:41Z</dcterms:modified>
</cp:coreProperties>
</file>