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375" r:id="rId1"/>
  </p:sldMasterIdLst>
  <p:notesMasterIdLst>
    <p:notesMasterId r:id="rId27"/>
  </p:notesMasterIdLst>
  <p:sldIdLst>
    <p:sldId id="885" r:id="rId2"/>
    <p:sldId id="802" r:id="rId3"/>
    <p:sldId id="883" r:id="rId4"/>
    <p:sldId id="877" r:id="rId5"/>
    <p:sldId id="853" r:id="rId6"/>
    <p:sldId id="856" r:id="rId7"/>
    <p:sldId id="878" r:id="rId8"/>
    <p:sldId id="881" r:id="rId9"/>
    <p:sldId id="882" r:id="rId10"/>
    <p:sldId id="884" r:id="rId11"/>
    <p:sldId id="854" r:id="rId12"/>
    <p:sldId id="738" r:id="rId13"/>
    <p:sldId id="819" r:id="rId14"/>
    <p:sldId id="809" r:id="rId15"/>
    <p:sldId id="848" r:id="rId16"/>
    <p:sldId id="838" r:id="rId17"/>
    <p:sldId id="876" r:id="rId18"/>
    <p:sldId id="858" r:id="rId19"/>
    <p:sldId id="859" r:id="rId20"/>
    <p:sldId id="860" r:id="rId21"/>
    <p:sldId id="863" r:id="rId22"/>
    <p:sldId id="880" r:id="rId23"/>
    <p:sldId id="861" r:id="rId24"/>
    <p:sldId id="879" r:id="rId25"/>
    <p:sldId id="851" r:id="rId26"/>
  </p:sldIdLst>
  <p:sldSz cx="9144000" cy="6858000" type="screen4x3"/>
  <p:notesSz cx="6858000" cy="9144000"/>
  <p:custShowLst>
    <p:custShow name="Произвольный показ 1" id="0">
      <p:sldLst>
        <p:sld r:id="rId3"/>
        <p:sld r:id="rId6"/>
        <p:sld r:id="rId7"/>
        <p:sld r:id="rId13"/>
        <p:sld r:id="rId12"/>
        <p:sld r:id="rId14"/>
        <p:sld r:id="rId15"/>
        <p:sld r:id="rId16"/>
        <p:sld r:id="rId19"/>
        <p:sld r:id="rId20"/>
        <p:sld r:id="rId21"/>
        <p:sld r:id="rId24"/>
        <p:sld r:id="rId22"/>
        <p:sld r:id="rId17"/>
        <p:sld r:id="rId26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9900"/>
    <a:srgbClr val="008000"/>
    <a:srgbClr val="99FF66"/>
    <a:srgbClr val="FDC9B9"/>
    <a:srgbClr val="6666FF"/>
    <a:srgbClr val="481F67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91" autoAdjust="0"/>
    <p:restoredTop sz="97491" autoAdjust="0"/>
  </p:normalViewPr>
  <p:slideViewPr>
    <p:cSldViewPr>
      <p:cViewPr varScale="1">
        <p:scale>
          <a:sx n="112" d="100"/>
          <a:sy n="112" d="100"/>
        </p:scale>
        <p:origin x="153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01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  <a:cs typeface="+mn-cs"/>
              </a:defRPr>
            </a:lvl1pPr>
          </a:lstStyle>
          <a:p>
            <a:pPr>
              <a:defRPr/>
            </a:pPr>
            <a:fld id="{13182797-0A44-4217-BA13-15C67AA46C16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3313689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smtClean="0">
              <a:cs typeface="Arial" charset="0"/>
            </a:endParaRPr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B46F192-6541-4885-83DD-6960D15709B6}" type="slidenum">
              <a:rPr lang="ru-RU" altLang="ru-RU" smtClean="0"/>
              <a:pPr>
                <a:defRPr/>
              </a:pPr>
              <a:t>2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2258476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71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7B6186C-C403-4BB0-AE44-933E9DCE011D}" type="slidenum">
              <a:rPr lang="ru-RU" altLang="ru-RU"/>
              <a:pPr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4094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>
              <a:cs typeface="Arial" charset="0"/>
            </a:endParaRPr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A336215-13E0-474E-B0C8-FE02882723CE}" type="slidenum">
              <a:rPr lang="ru-RU" altLang="ru-RU" smtClean="0"/>
              <a:pPr>
                <a:defRPr/>
              </a:pPr>
              <a:t>5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2349228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smtClean="0">
              <a:cs typeface="Arial" charset="0"/>
            </a:endParaRP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5E30ED-3D28-4B57-AE34-E8B804E03625}" type="slidenum">
              <a:rPr lang="ru-RU" altLang="ru-RU" smtClean="0"/>
              <a:pPr>
                <a:defRPr/>
              </a:pPr>
              <a:t>12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7280018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smtClean="0">
              <a:cs typeface="Arial" charset="0"/>
            </a:endParaRPr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CC114A1-42FB-4D3C-977C-ABC794072F38}" type="slidenum">
              <a:rPr lang="ru-RU" altLang="ru-RU" smtClean="0"/>
              <a:pPr>
                <a:defRPr/>
              </a:pPr>
              <a:t>13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5306709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 smtClean="0">
              <a:cs typeface="Arial" charset="0"/>
            </a:endParaRPr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962AF66-1655-4BEF-8804-214372B24290}" type="slidenum">
              <a:rPr lang="ru-RU" altLang="ru-RU" smtClean="0"/>
              <a:pPr>
                <a:defRPr/>
              </a:pPr>
              <a:t>14</a:t>
            </a:fld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871771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3"/>
          <p:cNvSpPr>
            <a:spLocks noChangeArrowheads="1"/>
          </p:cNvSpPr>
          <p:nvPr/>
        </p:nvSpPr>
        <p:spPr bwMode="gray">
          <a:xfrm flipV="1">
            <a:off x="0" y="3003550"/>
            <a:ext cx="9144000" cy="777875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ru-RU"/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4038600" y="5691188"/>
            <a:ext cx="1079500" cy="633412"/>
            <a:chOff x="2680" y="3678"/>
            <a:chExt cx="680" cy="399"/>
          </a:xfrm>
        </p:grpSpPr>
        <p:sp>
          <p:nvSpPr>
            <p:cNvPr id="6" name="Text Box 14"/>
            <p:cNvSpPr txBox="1">
              <a:spLocks noChangeArrowheads="1"/>
            </p:cNvSpPr>
            <p:nvPr/>
          </p:nvSpPr>
          <p:spPr bwMode="white">
            <a:xfrm>
              <a:off x="2680" y="3789"/>
              <a:ext cx="6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sz="2400" b="1">
                  <a:solidFill>
                    <a:schemeClr val="bg1"/>
                  </a:solidFill>
                </a:rPr>
                <a:t>LOGO</a:t>
              </a:r>
            </a:p>
          </p:txBody>
        </p:sp>
        <p:sp>
          <p:nvSpPr>
            <p:cNvPr id="7" name="AutoShape 15"/>
            <p:cNvSpPr>
              <a:spLocks noChangeArrowheads="1"/>
            </p:cNvSpPr>
            <p:nvPr/>
          </p:nvSpPr>
          <p:spPr bwMode="white">
            <a:xfrm rot="5400000">
              <a:off x="2928" y="3493"/>
              <a:ext cx="172" cy="542"/>
            </a:xfrm>
            <a:prstGeom prst="moon">
              <a:avLst>
                <a:gd name="adj" fmla="val 21208"/>
              </a:avLst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rot="10800000" vert="eaVert" wrap="none" anchor="ctr"/>
            <a:lstStyle/>
            <a:p>
              <a:pPr algn="ctr" eaLnBrk="1" hangingPunct="1"/>
              <a:endParaRPr lang="ru-RU">
                <a:solidFill>
                  <a:schemeClr val="accent1"/>
                </a:solidFill>
              </a:endParaRPr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295275" y="3035300"/>
            <a:ext cx="8534400" cy="685800"/>
          </a:xfrm>
        </p:spPr>
        <p:txBody>
          <a:bodyPr/>
          <a:lstStyle>
            <a:lvl1pPr>
              <a:defRPr sz="48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600200" y="4800600"/>
            <a:ext cx="5867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 bwMode="white">
          <a:xfrm>
            <a:off x="457200" y="6477000"/>
            <a:ext cx="21336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820AF654-955A-43EC-AAA1-180092F58470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 bwMode="white">
          <a:xfrm>
            <a:off x="3124200" y="6477000"/>
            <a:ext cx="28956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 bwMode="white">
          <a:xfrm>
            <a:off x="6553200" y="6477000"/>
            <a:ext cx="21336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28E46C4-6EDF-4DC6-BFEA-8F8D8EBE88EB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85F327-6C32-44C2-AD01-4CC5500DE615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FE004-891C-4825-8C34-E4DA6165D331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B039A5-4E89-4ADF-AB91-FC0DE04C9A60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BCF9CD-4A11-410F-A5AE-ECB513A26F70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D2A5E-BF9F-44F7-9C57-FA0D4E293127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4DF9A-2D61-4545-AE11-80A6218639F2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45F09-BCC2-4096-AAC7-9F8388D6AF89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B09B3-6394-4C9C-9447-D79FA0348D5A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332F90-53BE-43F5-B8E7-C9575EA9F702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36382-BFA9-4435-A340-5CE7D4882AD6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EFCBB-4284-4267-9A7D-8D12FE2B02E1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1C2D7-6472-44B7-ACF7-ACCC767F2A60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E1EB2-2B2B-499D-983D-F4C51484A2A1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E204FC-9413-4EFC-88B2-019FF86A3FBF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DB16E-3332-4D4D-B396-8B74B90717D2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9777B-0BE0-440D-A1ED-A5A0AC0D7FBB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71C03B-5ABE-4B4E-9EB6-5B0E222E89DF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2E520-02A3-4BFB-B589-980A57FD2B83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2114550" cy="6019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81000" y="304800"/>
            <a:ext cx="6191250" cy="6019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E0D81-A6EC-42C3-967E-45015F85685B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C351F-482C-46AE-A3CB-C5DC1E182421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458200" cy="533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19200"/>
            <a:ext cx="8229600" cy="5105400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99DDE-8600-4BF4-9E8D-5D33D04FF24F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39C3A-BF89-4EC7-BD81-4F229EFA61D7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44"/>
          <p:cNvGraphicFramePr>
            <a:graphicFrameLocks noChangeAspect="1"/>
          </p:cNvGraphicFramePr>
          <p:nvPr/>
        </p:nvGraphicFramePr>
        <p:xfrm>
          <a:off x="0" y="0"/>
          <a:ext cx="9144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Image" r:id="rId15" imgW="8698413" imgH="1104372" progId="">
                  <p:embed/>
                </p:oleObj>
              </mc:Choice>
              <mc:Fallback>
                <p:oleObj name="Image" r:id="rId15" imgW="8698413" imgH="1104372" progId="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65D135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0C0C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9" name="Rectangle 45"/>
          <p:cNvSpPr>
            <a:spLocks noChangeArrowheads="1"/>
          </p:cNvSpPr>
          <p:nvPr/>
        </p:nvSpPr>
        <p:spPr bwMode="gray">
          <a:xfrm>
            <a:off x="0" y="990600"/>
            <a:ext cx="9144000" cy="1206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50000">
                <a:schemeClr val="accent2">
                  <a:gamma/>
                  <a:tint val="48627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19200"/>
            <a:ext cx="8229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Образец текста</a:t>
            </a:r>
          </a:p>
          <a:p>
            <a:pPr lvl="1"/>
            <a:r>
              <a:rPr lang="en-US" altLang="ru-RU" smtClean="0"/>
              <a:t>Второй уровень</a:t>
            </a:r>
          </a:p>
          <a:p>
            <a:pPr lvl="2"/>
            <a:r>
              <a:rPr lang="en-US" altLang="ru-RU" smtClean="0"/>
              <a:t>Третий уровень</a:t>
            </a:r>
          </a:p>
          <a:p>
            <a:pPr lvl="3"/>
            <a:r>
              <a:rPr lang="en-US" altLang="ru-RU" smtClean="0"/>
              <a:t>Четвертый уровень</a:t>
            </a:r>
          </a:p>
          <a:p>
            <a:pPr lvl="4"/>
            <a:r>
              <a:rPr lang="en-US" altLang="ru-RU" smtClean="0"/>
              <a:t>Пятый уровень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fld id="{14B99DDE-8600-4BF4-9E8D-5D33D04FF24F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ru-RU" smtClean="0"/>
              <a:t>Скворцова Г.И., к.п.н., МЦКО  Программа развития как инструмент управления качеством образования</a:t>
            </a: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CC39C3A-BF89-4EC7-BD81-4F229EFA61D7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  <p:sp>
        <p:nvSpPr>
          <p:cNvPr id="1032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81000" y="304800"/>
            <a:ext cx="8458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6" r:id="rId1"/>
    <p:sldLayoutId id="2147484377" r:id="rId2"/>
    <p:sldLayoutId id="2147484378" r:id="rId3"/>
    <p:sldLayoutId id="2147484379" r:id="rId4"/>
    <p:sldLayoutId id="2147484380" r:id="rId5"/>
    <p:sldLayoutId id="2147484381" r:id="rId6"/>
    <p:sldLayoutId id="2147484382" r:id="rId7"/>
    <p:sldLayoutId id="2147484383" r:id="rId8"/>
    <p:sldLayoutId id="2147484384" r:id="rId9"/>
    <p:sldLayoutId id="2147484385" r:id="rId10"/>
    <p:sldLayoutId id="2147484386" r:id="rId11"/>
    <p:sldLayoutId id="2147484387" r:id="rId12"/>
  </p:sldLayoutIdLst>
  <p:transition spd="slow">
    <p:dissolve/>
  </p:transition>
  <p:timing>
    <p:tnLst>
      <p:par>
        <p:cTn id="1" dur="indefinite" restart="never" nodeType="tmRoot"/>
      </p:par>
    </p:tnLst>
  </p:timing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DNS\Documents\My%20Bluetooth\VID_20150119_103621.3gp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smiles.33b.ru/smile.106332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DNS\Desktop\&#1089;&#1083;&#1080;&#1090;&#1100;\SAM_0725.avi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F:\&#1085;&#1086;&#1074;&#1086;&#1075;&#1086;&#1076;%2012%20&#1075;&#1088;\99%20&#1053;&#1086;&#1074;&#1086;&#1075;&#1086;&#1076;&#1085;&#1103;&#1103;%20&#1084;&#1080;&#1085;&#1091;&#1089;.mp3" TargetMode="External"/><Relationship Id="rId1" Type="http://schemas.openxmlformats.org/officeDocument/2006/relationships/video" Target="file:///C:\Users\DNS\Documents\My%20Bluetooth\VID_20150120_171432.3gp" TargetMode="Externa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2800" dirty="0">
                <a:solidFill>
                  <a:srgbClr val="FF0000"/>
                </a:solidFill>
              </a:rPr>
              <a:t>Применение интерактивной доски в условиях ДО при введении ФГОС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295275" y="6477000"/>
            <a:ext cx="820341" cy="2444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85F327-6C32-44C2-AD01-4CC5500DE615}" type="datetime1">
              <a:rPr lang="ru-RU" smtClean="0"/>
              <a:pPr>
                <a:defRPr/>
              </a:pPr>
              <a:t>16.02.2015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1FE004-891C-4825-8C34-E4DA6165D331}" type="slidenum">
              <a:rPr lang="ru-RU" altLang="ru-RU" smtClean="0"/>
              <a:pPr>
                <a:defRPr/>
              </a:pPr>
              <a:t>1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494445713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2267744" y="116632"/>
            <a:ext cx="6876256" cy="2592288"/>
          </a:xfrm>
          <a:extLst/>
        </p:spPr>
        <p:txBody>
          <a:bodyPr>
            <a:noAutofit/>
          </a:bodyPr>
          <a:lstStyle/>
          <a:p>
            <a:pPr>
              <a:defRPr/>
            </a:pPr>
            <a:r>
              <a:rPr lang="ru-RU" sz="4400" dirty="0" smtClean="0">
                <a:solidFill>
                  <a:schemeClr val="bg1"/>
                </a:solidFill>
                <a:effectLst/>
              </a:rPr>
              <a:t>Применение интерактивных методов обучения</a:t>
            </a:r>
            <a:br>
              <a:rPr lang="ru-RU" sz="4400" dirty="0" smtClean="0">
                <a:solidFill>
                  <a:schemeClr val="bg1"/>
                </a:solidFill>
                <a:effectLst/>
              </a:rPr>
            </a:br>
            <a:r>
              <a:rPr lang="ru-RU" sz="4400" dirty="0" smtClean="0">
                <a:solidFill>
                  <a:schemeClr val="bg1"/>
                </a:solidFill>
                <a:effectLst/>
              </a:rPr>
              <a:t>в МБДОУ «Д/с №10» </a:t>
            </a:r>
            <a:endParaRPr lang="ru-RU" sz="4400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59113" y="5516563"/>
            <a:ext cx="5976937" cy="1055687"/>
          </a:xfrm>
        </p:spPr>
        <p:txBody>
          <a:bodyPr>
            <a:normAutofit/>
          </a:bodyPr>
          <a:lstStyle/>
          <a:p>
            <a:pPr marR="0" eaLnBrk="1" fontAlgn="auto" hangingPunct="1">
              <a:spcAft>
                <a:spcPts val="0"/>
              </a:spcAft>
              <a:buClr>
                <a:schemeClr val="accent3"/>
              </a:buClr>
              <a:defRPr/>
            </a:pPr>
            <a:endParaRPr lang="ru-RU" sz="1800" dirty="0" smtClean="0"/>
          </a:p>
          <a:p>
            <a:pPr marR="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800" dirty="0" smtClean="0"/>
          </a:p>
        </p:txBody>
      </p:sp>
      <p:sp>
        <p:nvSpPr>
          <p:cNvPr id="5123" name="TextBox 6"/>
          <p:cNvSpPr txBox="1">
            <a:spLocks noChangeArrowheads="1"/>
          </p:cNvSpPr>
          <p:nvPr/>
        </p:nvSpPr>
        <p:spPr bwMode="auto">
          <a:xfrm>
            <a:off x="5076056" y="4221088"/>
            <a:ext cx="3816673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endParaRPr lang="ru-RU" altLang="ru-RU" b="1" dirty="0">
              <a:solidFill>
                <a:schemeClr val="bg1"/>
              </a:solidFill>
            </a:endParaRPr>
          </a:p>
          <a:p>
            <a:pPr algn="r"/>
            <a:r>
              <a:rPr lang="ru-RU" altLang="ru-RU" b="1" dirty="0">
                <a:solidFill>
                  <a:schemeClr val="bg1"/>
                </a:solidFill>
              </a:rPr>
              <a:t>Воспитатели МБДОУ</a:t>
            </a:r>
          </a:p>
          <a:p>
            <a:pPr algn="r"/>
            <a:r>
              <a:rPr lang="ru-RU" altLang="ru-RU" b="1" dirty="0">
                <a:solidFill>
                  <a:schemeClr val="bg1"/>
                </a:solidFill>
              </a:rPr>
              <a:t>«Д/с №10»:</a:t>
            </a:r>
          </a:p>
          <a:p>
            <a:pPr algn="r"/>
            <a:r>
              <a:rPr lang="ru-RU" altLang="ru-RU" b="1" dirty="0">
                <a:solidFill>
                  <a:schemeClr val="bg1"/>
                </a:solidFill>
              </a:rPr>
              <a:t>Гандрабатая Ирина Александровна</a:t>
            </a:r>
          </a:p>
          <a:p>
            <a:pPr algn="r"/>
            <a:r>
              <a:rPr lang="ru-RU" altLang="ru-RU" b="1" dirty="0">
                <a:solidFill>
                  <a:schemeClr val="bg1"/>
                </a:solidFill>
              </a:rPr>
              <a:t>Куцан Елена Михайловна</a:t>
            </a:r>
          </a:p>
        </p:txBody>
      </p:sp>
      <p:pic>
        <p:nvPicPr>
          <p:cNvPr id="5125" name="Рисунок 8" descr="ogoom_com_1292335135_shcoo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429000"/>
            <a:ext cx="4921250" cy="29511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АЛИНА\Рабочий стол\семинар!\8CEE74377D87B7EFBFBCFC7D28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437112"/>
            <a:ext cx="3175762" cy="210721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9512" y="1412776"/>
            <a:ext cx="69665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 Владеть ИКТ-компетенциями, необходимыми и достаточными для планирования, реализации и оценки образовательной работы с детьми раннего и дошкольного возраста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41661"/>
            <a:ext cx="3566770" cy="97275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03648" y="299695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Профессиональный </a:t>
            </a:r>
            <a:br>
              <a:rPr lang="ru-RU" sz="2800" b="1" dirty="0">
                <a:solidFill>
                  <a:srgbClr val="0070C0"/>
                </a:solidFill>
              </a:rPr>
            </a:br>
            <a:r>
              <a:rPr lang="ru-RU" sz="2800" b="1" dirty="0">
                <a:solidFill>
                  <a:srgbClr val="0070C0"/>
                </a:solidFill>
              </a:rPr>
              <a:t>стандарт  педагога 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933056"/>
            <a:ext cx="62646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«В стремительно меняющемся открытом мире главным профессиональным качеством, которое педагог должен постоянно демонстрировать своим </a:t>
            </a:r>
            <a:r>
              <a:rPr lang="ru-RU" sz="2400" dirty="0" smtClean="0"/>
              <a:t>воспитанникам, </a:t>
            </a:r>
            <a:r>
              <a:rPr lang="ru-RU" sz="2400"/>
              <a:t>становится </a:t>
            </a:r>
            <a:r>
              <a:rPr lang="ru-RU" sz="2400" smtClean="0"/>
              <a:t>- умение учиться»</a:t>
            </a:r>
            <a:r>
              <a:rPr lang="ru-RU" sz="24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53802942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836712"/>
            <a:ext cx="8429625" cy="928687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ru-RU" sz="3600" dirty="0" smtClean="0">
                <a:latin typeface="+mn-lt"/>
              </a:rPr>
              <a:t/>
            </a:r>
            <a:br>
              <a:rPr lang="ru-RU" sz="3600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/>
            </a:r>
            <a:br>
              <a:rPr lang="ru-RU" sz="3600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/>
            </a:r>
            <a:br>
              <a:rPr lang="ru-RU" sz="3600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/>
            </a:r>
            <a:br>
              <a:rPr lang="ru-RU" sz="3600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/>
            </a:r>
            <a:br>
              <a:rPr lang="ru-RU" sz="3600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/>
            </a:r>
            <a:br>
              <a:rPr lang="ru-RU" sz="3600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/>
            </a:r>
            <a:br>
              <a:rPr lang="ru-RU" sz="3600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/>
            </a:r>
            <a:br>
              <a:rPr lang="ru-RU" sz="3600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/>
            </a:r>
            <a:br>
              <a:rPr lang="ru-RU" sz="3600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>Использование современного </a:t>
            </a:r>
            <a:br>
              <a:rPr lang="ru-RU" sz="3600" dirty="0" smtClean="0">
                <a:latin typeface="+mn-lt"/>
              </a:rPr>
            </a:br>
            <a:r>
              <a:rPr lang="ru-RU" sz="3600" dirty="0" smtClean="0">
                <a:latin typeface="+mn-lt"/>
              </a:rPr>
              <a:t>оборудования в нашем детском саду: </a:t>
            </a:r>
            <a:br>
              <a:rPr lang="ru-RU" sz="3600" dirty="0" smtClean="0">
                <a:latin typeface="+mn-lt"/>
              </a:rPr>
            </a:br>
            <a:endParaRPr lang="en-US" sz="3600" dirty="0" smtClean="0">
              <a:latin typeface="+mn-lt"/>
            </a:endParaRPr>
          </a:p>
        </p:txBody>
      </p:sp>
      <p:sp>
        <p:nvSpPr>
          <p:cNvPr id="6147" name="Прямоугольник 9"/>
          <p:cNvSpPr>
            <a:spLocks noChangeArrowheads="1"/>
          </p:cNvSpPr>
          <p:nvPr/>
        </p:nvSpPr>
        <p:spPr bwMode="auto">
          <a:xfrm>
            <a:off x="1835150" y="5300663"/>
            <a:ext cx="56435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800" b="1">
                <a:solidFill>
                  <a:schemeClr val="bg1"/>
                </a:solidFill>
              </a:rPr>
              <a:t>Оформление документации, </a:t>
            </a:r>
          </a:p>
          <a:p>
            <a:pPr eaLnBrk="1" hangingPunct="1"/>
            <a:r>
              <a:rPr lang="ru-RU" altLang="ru-RU" sz="2800" b="1">
                <a:solidFill>
                  <a:schemeClr val="bg1"/>
                </a:solidFill>
              </a:rPr>
              <a:t>повышение проф.мастерства</a:t>
            </a:r>
          </a:p>
        </p:txBody>
      </p:sp>
      <p:pic>
        <p:nvPicPr>
          <p:cNvPr id="4100" name="Picture 5" descr="board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1285860"/>
            <a:ext cx="2019300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6" descr="original_metal_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5357813"/>
            <a:ext cx="14478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Прямоугольник 8"/>
          <p:cNvSpPr>
            <a:spLocks noChangeArrowheads="1"/>
          </p:cNvSpPr>
          <p:nvPr/>
        </p:nvSpPr>
        <p:spPr bwMode="auto">
          <a:xfrm>
            <a:off x="3357554" y="1357298"/>
            <a:ext cx="28389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400" b="1" dirty="0" smtClean="0">
                <a:solidFill>
                  <a:srgbClr val="333399"/>
                </a:solidFill>
              </a:rPr>
              <a:t>Документ-камера</a:t>
            </a:r>
            <a:endParaRPr lang="ru-RU" altLang="ru-RU" sz="2400" b="1" dirty="0">
              <a:solidFill>
                <a:srgbClr val="333399"/>
              </a:solidFill>
            </a:endParaRPr>
          </a:p>
        </p:txBody>
      </p:sp>
      <p:sp>
        <p:nvSpPr>
          <p:cNvPr id="6151" name="Прямоугольник 9"/>
          <p:cNvSpPr>
            <a:spLocks noChangeArrowheads="1"/>
          </p:cNvSpPr>
          <p:nvPr/>
        </p:nvSpPr>
        <p:spPr bwMode="auto">
          <a:xfrm>
            <a:off x="2857488" y="1714488"/>
            <a:ext cx="3454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400" b="1" dirty="0">
                <a:solidFill>
                  <a:srgbClr val="333399"/>
                </a:solidFill>
              </a:rPr>
              <a:t>Интерактивная доска</a:t>
            </a:r>
          </a:p>
        </p:txBody>
      </p:sp>
      <p:sp>
        <p:nvSpPr>
          <p:cNvPr id="6152" name="Прямоугольник 10"/>
          <p:cNvSpPr>
            <a:spLocks noChangeArrowheads="1"/>
          </p:cNvSpPr>
          <p:nvPr/>
        </p:nvSpPr>
        <p:spPr bwMode="auto">
          <a:xfrm>
            <a:off x="3203848" y="2708920"/>
            <a:ext cx="2235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dirty="0">
                <a:solidFill>
                  <a:srgbClr val="333399"/>
                </a:solidFill>
              </a:rPr>
              <a:t>Видеокамера</a:t>
            </a:r>
          </a:p>
        </p:txBody>
      </p:sp>
      <p:sp>
        <p:nvSpPr>
          <p:cNvPr id="6153" name="Прямоугольник 11"/>
          <p:cNvSpPr>
            <a:spLocks noChangeArrowheads="1"/>
          </p:cNvSpPr>
          <p:nvPr/>
        </p:nvSpPr>
        <p:spPr bwMode="auto">
          <a:xfrm>
            <a:off x="3347864" y="3284984"/>
            <a:ext cx="21304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400" b="1" dirty="0">
                <a:solidFill>
                  <a:srgbClr val="333399"/>
                </a:solidFill>
              </a:rPr>
              <a:t>Фотокамера </a:t>
            </a:r>
          </a:p>
        </p:txBody>
      </p:sp>
      <p:sp>
        <p:nvSpPr>
          <p:cNvPr id="6154" name="Прямоугольник 12"/>
          <p:cNvSpPr>
            <a:spLocks noChangeArrowheads="1"/>
          </p:cNvSpPr>
          <p:nvPr/>
        </p:nvSpPr>
        <p:spPr bwMode="auto">
          <a:xfrm>
            <a:off x="3131840" y="3789040"/>
            <a:ext cx="24399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dirty="0">
                <a:solidFill>
                  <a:srgbClr val="333399"/>
                </a:solidFill>
              </a:rPr>
              <a:t>Магнитофоны </a:t>
            </a:r>
          </a:p>
        </p:txBody>
      </p:sp>
      <p:sp>
        <p:nvSpPr>
          <p:cNvPr id="6155" name="Прямоугольник 13"/>
          <p:cNvSpPr>
            <a:spLocks noChangeArrowheads="1"/>
          </p:cNvSpPr>
          <p:nvPr/>
        </p:nvSpPr>
        <p:spPr bwMode="auto">
          <a:xfrm>
            <a:off x="2071670" y="4357694"/>
            <a:ext cx="51165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400" b="1" dirty="0">
                <a:solidFill>
                  <a:srgbClr val="333399"/>
                </a:solidFill>
              </a:rPr>
              <a:t>Телевизоры с DVD приставками</a:t>
            </a:r>
          </a:p>
        </p:txBody>
      </p:sp>
      <p:pic>
        <p:nvPicPr>
          <p:cNvPr id="16" name="Picture 22" descr="07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8" y="1500188"/>
            <a:ext cx="1524000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5" descr="3D_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313" y="5572125"/>
            <a:ext cx="12858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3D_2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850" y="3644900"/>
            <a:ext cx="1428750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3D_2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650" y="5300663"/>
            <a:ext cx="8890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6" descr="3D_3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86375" y="5357813"/>
            <a:ext cx="1600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8" descr="3D_2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58063" y="3643313"/>
            <a:ext cx="12477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 descr="original_metal_w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5286375"/>
            <a:ext cx="14478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5" descr="3D_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313" y="5500688"/>
            <a:ext cx="12858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17" descr="3D_2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850" y="3573463"/>
            <a:ext cx="1428750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9" descr="3D_2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650" y="5229225"/>
            <a:ext cx="8890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6" descr="3D_3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86375" y="5286375"/>
            <a:ext cx="1600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8" descr="3D_2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58063" y="3571875"/>
            <a:ext cx="1247775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рямоугольник 8"/>
          <p:cNvSpPr>
            <a:spLocks noChangeArrowheads="1"/>
          </p:cNvSpPr>
          <p:nvPr/>
        </p:nvSpPr>
        <p:spPr bwMode="auto">
          <a:xfrm>
            <a:off x="2928926" y="4857760"/>
            <a:ext cx="32403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400" b="1" dirty="0" smtClean="0">
                <a:solidFill>
                  <a:srgbClr val="333399"/>
                </a:solidFill>
              </a:rPr>
              <a:t>Интерактивный пол</a:t>
            </a:r>
            <a:endParaRPr lang="ru-RU" altLang="ru-RU" sz="2400" b="1" dirty="0">
              <a:solidFill>
                <a:srgbClr val="333399"/>
              </a:solidFill>
            </a:endParaRPr>
          </a:p>
        </p:txBody>
      </p:sp>
      <p:sp>
        <p:nvSpPr>
          <p:cNvPr id="29" name="Прямоугольник 8"/>
          <p:cNvSpPr>
            <a:spLocks noChangeArrowheads="1"/>
          </p:cNvSpPr>
          <p:nvPr/>
        </p:nvSpPr>
        <p:spPr bwMode="auto">
          <a:xfrm>
            <a:off x="2483768" y="2204864"/>
            <a:ext cx="42028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400" b="1" dirty="0" smtClean="0">
                <a:solidFill>
                  <a:srgbClr val="333399"/>
                </a:solidFill>
              </a:rPr>
              <a:t>Планшетные компьютеры</a:t>
            </a:r>
            <a:endParaRPr lang="ru-RU" altLang="ru-RU" sz="2400" b="1" dirty="0">
              <a:solidFill>
                <a:srgbClr val="333399"/>
              </a:solidFill>
            </a:endParaRPr>
          </a:p>
        </p:txBody>
      </p:sp>
      <p:sp>
        <p:nvSpPr>
          <p:cNvPr id="30" name="Прямоугольник 8"/>
          <p:cNvSpPr>
            <a:spLocks noChangeArrowheads="1"/>
          </p:cNvSpPr>
          <p:nvPr/>
        </p:nvSpPr>
        <p:spPr bwMode="auto">
          <a:xfrm>
            <a:off x="3428992" y="928670"/>
            <a:ext cx="21859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400" b="1" dirty="0">
                <a:solidFill>
                  <a:srgbClr val="333399"/>
                </a:solidFill>
              </a:rPr>
              <a:t>Компьютеры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23528" y="1340768"/>
            <a:ext cx="8372476" cy="5000660"/>
          </a:xfrm>
          <a:prstGeom prst="rect">
            <a:avLst/>
          </a:prstGeom>
        </p:spPr>
        <p:txBody>
          <a:bodyPr/>
          <a:lstStyle/>
          <a:p>
            <a: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r>
              <a:rPr lang="ru-RU" altLang="ru-RU" dirty="0">
                <a:latin typeface="Arial" pitchFamily="34" charset="0"/>
                <a:ea typeface="Arial Unicode MS" pitchFamily="34" charset="-128"/>
                <a:cs typeface="Arial" pitchFamily="34" charset="0"/>
              </a:rPr>
              <a:t>предъявление информации на мониторе в игровой форме вызывает у детей огромный интерес</a:t>
            </a:r>
            <a:r>
              <a:rPr lang="ru-RU" altLang="ru-RU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; движение, звук надолго привлекают внимание</a:t>
            </a:r>
            <a:endParaRPr lang="ru-RU" altLang="ru-RU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r>
              <a:rPr lang="ru-RU" altLang="ru-RU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позволяет моделировать такие жизненные ситуации, которые нельзя увидеть в повседневной жизни, неожиданные и необычные эффекты;</a:t>
            </a:r>
            <a:endParaRPr lang="ru-RU" altLang="ru-RU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r>
              <a:rPr lang="ru-RU" altLang="ru-RU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проблемные </a:t>
            </a:r>
            <a:r>
              <a:rPr lang="ru-RU" altLang="ru-RU" dirty="0">
                <a:latin typeface="Arial" pitchFamily="34" charset="0"/>
                <a:ea typeface="Arial Unicode MS" pitchFamily="34" charset="-128"/>
                <a:cs typeface="Arial" pitchFamily="34" charset="0"/>
              </a:rPr>
              <a:t>задачи, поощрение ребенка при их правильном решении самим компьютером являются стимулом познавательной активности детей</a:t>
            </a:r>
            <a:r>
              <a:rPr lang="ru-RU" altLang="ru-RU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;</a:t>
            </a:r>
            <a:endParaRPr lang="ru-RU" altLang="ru-RU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r>
              <a:rPr lang="ru-RU" altLang="ru-RU" dirty="0">
                <a:latin typeface="Arial" pitchFamily="34" charset="0"/>
                <a:ea typeface="Arial Unicode MS" pitchFamily="34" charset="-128"/>
                <a:cs typeface="Arial" pitchFamily="34" charset="0"/>
              </a:rPr>
              <a:t>ребенок сам регулирует темп и количество решаемых игровых обучающих задач</a:t>
            </a:r>
            <a:r>
              <a:rPr lang="ru-RU" altLang="ru-RU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;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r>
              <a:rPr lang="ru-RU" altLang="ru-RU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использование «шторок», лазерных указок, «волшебных» палочек развивает не только творческое мышление, моторику и координацию ребенка, но и позволяет ему вернуться назад, посмотреть, где были допущены ошибки, проанализировать свою работу.</a:t>
            </a:r>
            <a:endParaRPr lang="ru-RU" altLang="ru-RU" dirty="0"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r>
              <a:rPr lang="ru-RU" altLang="ru-RU" dirty="0">
                <a:latin typeface="Arial" pitchFamily="34" charset="0"/>
                <a:ea typeface="Arial Unicode MS" pitchFamily="34" charset="-128"/>
                <a:cs typeface="Arial" pitchFamily="34" charset="0"/>
              </a:rPr>
              <a:t>в процессе своей деятельности дошкольник приобретает уверенность в себе, в том, что он многое может;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r>
              <a:rPr lang="ru-RU" altLang="ru-RU" dirty="0" smtClean="0">
                <a:latin typeface="Arial" pitchFamily="34" charset="0"/>
                <a:ea typeface="Arial Unicode MS" pitchFamily="34" charset="-128"/>
                <a:cs typeface="Arial" pitchFamily="34" charset="0"/>
              </a:rPr>
              <a:t>компьютер </a:t>
            </a:r>
            <a:r>
              <a:rPr lang="ru-RU" altLang="ru-RU" dirty="0">
                <a:latin typeface="Arial" pitchFamily="34" charset="0"/>
                <a:ea typeface="Arial Unicode MS" pitchFamily="34" charset="-128"/>
                <a:cs typeface="Arial" pitchFamily="34" charset="0"/>
              </a:rPr>
              <a:t>привлекателен для детей</a:t>
            </a:r>
            <a:r>
              <a:rPr lang="ru-RU" altLang="ru-RU" dirty="0">
                <a:latin typeface="Arial" pitchFamily="34" charset="0"/>
                <a:cs typeface="Arial" pitchFamily="34" charset="0"/>
              </a:rPr>
              <a:t>, как любая новая игрушка; компьютер очень "терпелив", никогда не ругает ребенка за ошибки, а ждет, пока он сам исправит их.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79512" y="188640"/>
            <a:ext cx="8640960" cy="90872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По сравнению с традиционными формами обучения дошкольников </a:t>
            </a:r>
            <a:r>
              <a:rPr lang="ru-RU" altLang="ru-RU" sz="20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ИКТ обладают </a:t>
            </a:r>
            <a:r>
              <a:rPr lang="ru-RU" altLang="ru-RU" sz="2000" b="1" dirty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рядом преимуществ:</a:t>
            </a:r>
          </a:p>
        </p:txBody>
      </p:sp>
    </p:spTree>
    <p:custDataLst>
      <p:tags r:id="rId1"/>
    </p:custDataLst>
  </p:cSld>
  <p:clrMapOvr>
    <a:masterClrMapping/>
  </p:clrMapOvr>
  <p:transition spd="slow" advTm="1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sz="3200" b="1" dirty="0" smtClean="0"/>
              <a:t>Мои первые шаги</a:t>
            </a:r>
            <a:br>
              <a:rPr lang="ru-RU" altLang="ru-RU" sz="3200" b="1" dirty="0" smtClean="0"/>
            </a:br>
            <a:r>
              <a:rPr lang="ru-RU" altLang="ru-RU" sz="3200" b="1" dirty="0" smtClean="0"/>
              <a:t> по использованию ИКТ</a:t>
            </a:r>
          </a:p>
        </p:txBody>
      </p:sp>
      <p:sp>
        <p:nvSpPr>
          <p:cNvPr id="7" name="Rectangle 15"/>
          <p:cNvSpPr txBox="1">
            <a:spLocks noChangeArrowheads="1"/>
          </p:cNvSpPr>
          <p:nvPr/>
        </p:nvSpPr>
        <p:spPr bwMode="auto">
          <a:xfrm>
            <a:off x="0" y="1600200"/>
            <a:ext cx="4038600" cy="4525963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273050" indent="-273050" algn="ctr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r>
              <a:rPr lang="ru-RU" altLang="ru-RU" sz="2800" b="1" dirty="0">
                <a:latin typeface="+mn-lt"/>
                <a:cs typeface="+mn-cs"/>
              </a:rPr>
              <a:t>	</a:t>
            </a:r>
            <a:endParaRPr lang="ru-RU" altLang="ru-RU" sz="2000" b="1" dirty="0">
              <a:latin typeface="+mn-lt"/>
              <a:cs typeface="+mn-cs"/>
            </a:endParaRPr>
          </a:p>
        </p:txBody>
      </p:sp>
      <p:pic>
        <p:nvPicPr>
          <p:cNvPr id="8196" name="Рисунок 12" descr="img_34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1484313"/>
            <a:ext cx="3359150" cy="2520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7" name="Рисунок 13" descr="IMG_170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" y="1484313"/>
            <a:ext cx="3360738" cy="2520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8" name="Рисунок 14" descr="img_339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4005263"/>
            <a:ext cx="3465512" cy="2598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9" name="Рисунок 16" descr="SAM_050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463" y="4005263"/>
            <a:ext cx="3419475" cy="256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slow" advTm="142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_20150120_1609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1196752"/>
            <a:ext cx="3672408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IMG_20150120_1633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268760"/>
            <a:ext cx="3672408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G_20150119_1032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_20150119_103621.3gp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152400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786" y="1042716"/>
            <a:ext cx="3344331" cy="2834600"/>
          </a:xfrm>
          <a:prstGeom prst="rect">
            <a:avLst/>
          </a:prstGeom>
        </p:spPr>
      </p:pic>
      <p:pic>
        <p:nvPicPr>
          <p:cNvPr id="6" name="Picture 5" descr="C:\Documents and Settings\АЛИНА\Рабочий стол\семинар!\1261841400_frustrated_woman_computer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214554"/>
            <a:ext cx="2936938" cy="3351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C:\Documents and Settings\АЛИНА\Рабочий стол\семинар!\блог-Татьяны-Безгодовой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286124"/>
            <a:ext cx="2808312" cy="19658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Текст 3"/>
          <p:cNvSpPr txBox="1">
            <a:spLocks/>
          </p:cNvSpPr>
          <p:nvPr/>
        </p:nvSpPr>
        <p:spPr>
          <a:xfrm rot="1719556">
            <a:off x="5762129" y="1193183"/>
            <a:ext cx="3145977" cy="100013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/>
          <a:p>
            <a:pPr marL="0" marR="0" lvl="0" indent="0" algn="l" defTabSz="914363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800" b="1" i="1" spc="-642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  О Ч Е М У</a:t>
            </a:r>
            <a:r>
              <a:rPr kumimoji="0" lang="ru-RU" sz="48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?</a:t>
            </a:r>
            <a:endParaRPr kumimoji="0" lang="ru-RU" sz="4800" b="1" i="1" u="none" strike="noStrike" kern="1200" cap="none" spc="-642" normalizeH="0" baseline="0" noProof="0" dirty="0">
              <a:ln w="11430"/>
              <a:gradFill>
                <a:gsLst>
                  <a:gs pos="0">
                    <a:srgbClr val="0066FF"/>
                  </a:gs>
                  <a:gs pos="28000">
                    <a:srgbClr val="2E59B0"/>
                  </a:gs>
                  <a:gs pos="62000">
                    <a:srgbClr val="2B395F"/>
                  </a:gs>
                  <a:gs pos="88000">
                    <a:srgbClr val="000000"/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Текст 3"/>
          <p:cNvSpPr txBox="1">
            <a:spLocks/>
          </p:cNvSpPr>
          <p:nvPr/>
        </p:nvSpPr>
        <p:spPr>
          <a:xfrm rot="19841593">
            <a:off x="260781" y="1310607"/>
            <a:ext cx="2981659" cy="96962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  <a:defRPr kumimoji="0" lang="en-US" sz="7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  <a:lvl2pPr marL="914400" indent="-396875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5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8888" indent="-344488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5"/>
              </a:buBlip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4963" indent="-346075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5"/>
              </a:buBlip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41513" indent="-336550"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FontTx/>
              <a:buBlip>
                <a:blip r:embed="rId5"/>
              </a:buBlip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99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81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63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45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dirty="0" smtClean="0"/>
              <a:t>З  А  Ч  Е  М  ?</a:t>
            </a:r>
            <a:endParaRPr lang="ru-RU" sz="4800" dirty="0"/>
          </a:p>
        </p:txBody>
      </p:sp>
      <p:sp>
        <p:nvSpPr>
          <p:cNvPr id="10" name="Текст 3"/>
          <p:cNvSpPr txBox="1">
            <a:spLocks/>
          </p:cNvSpPr>
          <p:nvPr/>
        </p:nvSpPr>
        <p:spPr>
          <a:xfrm rot="21321636">
            <a:off x="3322456" y="4171704"/>
            <a:ext cx="2507323" cy="100013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/>
          <a:p>
            <a:pPr marL="0" marR="0" lvl="0" indent="0" algn="l" defTabSz="914363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4800" b="1" i="1" spc="-642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  Т  О </a:t>
            </a:r>
            <a:r>
              <a:rPr kumimoji="0" lang="ru-RU" sz="48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?</a:t>
            </a:r>
            <a:endParaRPr kumimoji="0" lang="ru-RU" sz="4800" b="1" i="1" u="none" strike="noStrike" kern="1200" cap="none" spc="-642" normalizeH="0" baseline="0" noProof="0" dirty="0">
              <a:ln w="11430"/>
              <a:gradFill>
                <a:gsLst>
                  <a:gs pos="0">
                    <a:srgbClr val="0066FF"/>
                  </a:gs>
                  <a:gs pos="28000">
                    <a:srgbClr val="2E59B0"/>
                  </a:gs>
                  <a:gs pos="62000">
                    <a:srgbClr val="2B395F"/>
                  </a:gs>
                  <a:gs pos="88000">
                    <a:srgbClr val="000000"/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Текст 3"/>
          <p:cNvSpPr txBox="1">
            <a:spLocks/>
          </p:cNvSpPr>
          <p:nvPr/>
        </p:nvSpPr>
        <p:spPr>
          <a:xfrm rot="21221630">
            <a:off x="306686" y="5391804"/>
            <a:ext cx="8582639" cy="714380"/>
          </a:xfrm>
          <a:prstGeom prst="rect">
            <a:avLst/>
          </a:prstGeom>
        </p:spPr>
        <p:txBody>
          <a:bodyPr vert="horz" lIns="0" tIns="0" rIns="0" bIns="0" anchor="b"/>
          <a:lstStyle>
            <a:defPPr>
              <a:defRPr lang="en-US"/>
            </a:defPPr>
            <a:lvl1pPr algn="l" rtl="0" eaLnBrk="1" fontAlgn="base" latinLnBrk="0" hangingPunct="1">
              <a:spcBef>
                <a:spcPct val="0"/>
              </a:spcBef>
              <a:spcAft>
                <a:spcPct val="0"/>
              </a:spcAft>
              <a:defRPr kumimoji="0" sz="1200" kern="1200">
                <a:solidFill>
                  <a:schemeClr val="tx2">
                    <a:shade val="90000"/>
                  </a:schemeClr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</a:rPr>
              <a:t>К А К    В О    В С Ё М    Э Т О М   Р А З О Б Р А Т Ь С Я   ?</a:t>
            </a:r>
            <a:endParaRPr lang="ru-RU" sz="24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677440"/>
      </p:ext>
    </p:extLst>
  </p:cSld>
  <p:clrMapOvr>
    <a:masterClrMapping/>
  </p:clrMapOvr>
  <p:transition spd="slow" advTm="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95536" y="260648"/>
            <a:ext cx="8229600" cy="7064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  <a:extLst/>
        </p:spPr>
        <p:txBody>
          <a:bodyPr anchor="ctr" anchorCtr="1"/>
          <a:lstStyle/>
          <a:p>
            <a:pPr>
              <a:defRPr/>
            </a:pPr>
            <a:r>
              <a:rPr lang="ru-RU" alt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Что такое интерактивная доска?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23850" y="1341438"/>
            <a:ext cx="8497888" cy="1871662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  <a:extLst/>
        </p:spPr>
        <p:txBody>
          <a:bodyPr anchor="ctr" anchorCtr="1"/>
          <a:lstStyle/>
          <a:p>
            <a:pPr marL="273050" indent="-273050" algn="just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/>
            </a:pPr>
            <a:r>
              <a:rPr lang="ru-RU" altLang="ru-RU" sz="2400" dirty="0">
                <a:solidFill>
                  <a:srgbClr val="000050"/>
                </a:solidFill>
                <a:latin typeface="Arial" pitchFamily="34" charset="0"/>
                <a:cs typeface="Arial" pitchFamily="34" charset="0"/>
              </a:rPr>
              <a:t>Интерактивная доска - это основной элемент интерактивной системы, состоящей из проектора, </a:t>
            </a:r>
            <a:r>
              <a:rPr lang="ru-RU" altLang="ru-RU" sz="2400" b="1" dirty="0">
                <a:solidFill>
                  <a:srgbClr val="000050"/>
                </a:solidFill>
                <a:latin typeface="Arial" pitchFamily="34" charset="0"/>
                <a:cs typeface="Arial" pitchFamily="34" charset="0"/>
              </a:rPr>
              <a:t>компьютера</a:t>
            </a:r>
            <a:r>
              <a:rPr lang="ru-RU" altLang="ru-RU" sz="2400" dirty="0">
                <a:solidFill>
                  <a:srgbClr val="000050"/>
                </a:solidFill>
                <a:latin typeface="Arial" pitchFamily="34" charset="0"/>
                <a:cs typeface="Arial" pitchFamily="34" charset="0"/>
              </a:rPr>
              <a:t>, драйвера интерактивной доски и специализированного ПО.</a:t>
            </a:r>
            <a:r>
              <a:rPr lang="ru-RU" altLang="ru-RU" sz="2400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1268" name="Rectangle 4" descr="2b1"/>
          <p:cNvSpPr>
            <a:spLocks noChangeArrowheads="1"/>
          </p:cNvSpPr>
          <p:nvPr/>
        </p:nvSpPr>
        <p:spPr bwMode="auto">
          <a:xfrm>
            <a:off x="611188" y="3500438"/>
            <a:ext cx="3816350" cy="28797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1269" name="Rectangle 5" descr="interactive-complect"/>
          <p:cNvSpPr>
            <a:spLocks noChangeArrowheads="1"/>
          </p:cNvSpPr>
          <p:nvPr/>
        </p:nvSpPr>
        <p:spPr bwMode="auto">
          <a:xfrm>
            <a:off x="4643438" y="3500438"/>
            <a:ext cx="3816350" cy="287972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 advTm="296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Заголовок 5"/>
          <p:cNvPicPr>
            <a:picLocks noGrp="1" noChangeArrowheads="1"/>
          </p:cNvPicPr>
          <p:nvPr>
            <p:ph type="ctrTitle"/>
          </p:nvPr>
        </p:nvPicPr>
        <p:blipFill>
          <a:blip r:embed="rId3" cstate="print"/>
          <a:stretch>
            <a:fillRect/>
          </a:stretch>
        </p:blipFill>
        <p:spPr>
          <a:xfrm>
            <a:off x="2555776" y="476672"/>
            <a:ext cx="6120680" cy="2232248"/>
          </a:xfrm>
        </p:spPr>
      </p:pic>
      <p:pic>
        <p:nvPicPr>
          <p:cNvPr id="1024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068960"/>
            <a:ext cx="4978400" cy="3351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125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3"/>
          <p:cNvSpPr txBox="1">
            <a:spLocks/>
          </p:cNvSpPr>
          <p:nvPr/>
        </p:nvSpPr>
        <p:spPr>
          <a:xfrm>
            <a:off x="533400" y="1371600"/>
            <a:ext cx="8181975" cy="3557588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algn="ctr">
              <a:defRPr/>
            </a:pPr>
            <a:endParaRPr lang="ru-RU" sz="50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2293" name="Picture 38" descr="1066a7d0da686cbfb18eb65d31fb94a4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05750" y="0"/>
            <a:ext cx="12382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Прямоугольник 7"/>
          <p:cNvSpPr>
            <a:spLocks noChangeArrowheads="1"/>
          </p:cNvSpPr>
          <p:nvPr/>
        </p:nvSpPr>
        <p:spPr bwMode="auto">
          <a:xfrm>
            <a:off x="683568" y="260648"/>
            <a:ext cx="7415212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 i="1" dirty="0">
                <a:solidFill>
                  <a:schemeClr val="bg1"/>
                </a:solidFill>
              </a:rPr>
              <a:t>Интерактивная доска в детском саду помогает выполнять следующие задачи:</a:t>
            </a:r>
          </a:p>
          <a:p>
            <a:pPr algn="ctr"/>
            <a:endParaRPr lang="ru-RU" altLang="ru-RU" sz="2400" b="1" i="1" dirty="0">
              <a:solidFill>
                <a:srgbClr val="7030A0"/>
              </a:solidFill>
            </a:endParaRPr>
          </a:p>
          <a:p>
            <a:pPr>
              <a:buFont typeface="Arial" charset="0"/>
              <a:buChar char="•"/>
            </a:pPr>
            <a:r>
              <a:rPr lang="ru-RU" altLang="ru-RU" sz="2400" dirty="0"/>
              <a:t>  проводить обучение  детей при помощи новейших образовательных технологий; </a:t>
            </a:r>
          </a:p>
          <a:p>
            <a:endParaRPr lang="ru-RU" altLang="ru-RU" sz="2400" dirty="0"/>
          </a:p>
          <a:p>
            <a:pPr>
              <a:buFont typeface="Arial" charset="0"/>
              <a:buChar char="•"/>
            </a:pPr>
            <a:r>
              <a:rPr lang="ru-RU" altLang="ru-RU" sz="2400" dirty="0"/>
              <a:t> служить развлекательным и игровым центром;</a:t>
            </a:r>
          </a:p>
          <a:p>
            <a:endParaRPr lang="ru-RU" altLang="ru-RU" sz="2400" dirty="0"/>
          </a:p>
          <a:p>
            <a:pPr>
              <a:buFont typeface="Arial" charset="0"/>
              <a:buChar char="•"/>
            </a:pPr>
            <a:r>
              <a:rPr lang="ru-RU" altLang="ru-RU" sz="2400" dirty="0"/>
              <a:t> решать  организацию широкого круга образовательных и развлекательных задач;</a:t>
            </a:r>
          </a:p>
          <a:p>
            <a:endParaRPr lang="ru-RU" altLang="ru-RU" sz="2400" dirty="0"/>
          </a:p>
          <a:p>
            <a:pPr>
              <a:buFont typeface="Arial" charset="0"/>
              <a:buChar char="•"/>
            </a:pPr>
            <a:r>
              <a:rPr lang="ru-RU" altLang="ru-RU" sz="2400" dirty="0"/>
              <a:t> обладать максимальным удобством работы, как для детей, так и для воспитателей;</a:t>
            </a:r>
          </a:p>
          <a:p>
            <a:endParaRPr lang="ru-RU" altLang="ru-RU" sz="2400" dirty="0"/>
          </a:p>
          <a:p>
            <a:pPr>
              <a:buFont typeface="Arial" charset="0"/>
              <a:buChar char="•"/>
            </a:pPr>
            <a:r>
              <a:rPr lang="ru-RU" altLang="ru-RU" sz="2400" dirty="0"/>
              <a:t> знакомить детей с возможностями и навыками компьютерных технологий.</a:t>
            </a:r>
          </a:p>
        </p:txBody>
      </p:sp>
    </p:spTree>
  </p:cSld>
  <p:clrMapOvr>
    <a:masterClrMapping/>
  </p:clrMapOvr>
  <p:transition spd="slow" advTm="109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80961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3200" b="1" i="1" dirty="0" smtClean="0"/>
              <a:t>Мои первые успехи</a:t>
            </a:r>
          </a:p>
        </p:txBody>
      </p:sp>
      <p:pic>
        <p:nvPicPr>
          <p:cNvPr id="9" name="Рисунок 8" descr="SAM_05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4143380"/>
            <a:ext cx="3357586" cy="2518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SAM_05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1428736"/>
            <a:ext cx="4143372" cy="3107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SAM_050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1428736"/>
            <a:ext cx="4095779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313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Рисунок 3" descr="img_33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48728" y="1268760"/>
            <a:ext cx="5295272" cy="3973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6" name="Рисунок 4" descr="img_339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928934"/>
            <a:ext cx="4995867" cy="3748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234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457200" y="333375"/>
            <a:ext cx="8229600" cy="129542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600" dirty="0" smtClean="0">
                <a:solidFill>
                  <a:srgbClr val="FF6600"/>
                </a:solidFill>
              </a:rPr>
              <a:t>Какие навыки необходимы педагогам для применения интерактивной доски: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323528" y="1700808"/>
            <a:ext cx="6618288" cy="4320480"/>
          </a:xfrm>
        </p:spPr>
        <p:txBody>
          <a:bodyPr>
            <a:normAutofit lnSpcReduction="10000"/>
          </a:bodyPr>
          <a:lstStyle/>
          <a:p>
            <a:r>
              <a:rPr lang="ru-RU" altLang="ru-RU" dirty="0" smtClean="0"/>
              <a:t>Начальные знания устройства компьютера;</a:t>
            </a:r>
          </a:p>
          <a:p>
            <a:r>
              <a:rPr lang="ru-RU" altLang="ru-RU" dirty="0" smtClean="0"/>
              <a:t>Работа в программах: </a:t>
            </a:r>
            <a:r>
              <a:rPr lang="en-US" altLang="ru-RU" dirty="0" smtClean="0"/>
              <a:t>Word</a:t>
            </a:r>
            <a:r>
              <a:rPr lang="ru-RU" altLang="ru-RU" dirty="0" smtClean="0"/>
              <a:t>,</a:t>
            </a:r>
            <a:r>
              <a:rPr lang="en-US" altLang="ru-RU" dirty="0" smtClean="0"/>
              <a:t>  PowerPoint</a:t>
            </a:r>
            <a:r>
              <a:rPr lang="ru-RU" altLang="ru-RU" dirty="0" smtClean="0"/>
              <a:t>, </a:t>
            </a:r>
            <a:r>
              <a:rPr lang="en-US" altLang="ru-RU" dirty="0" err="1" smtClean="0"/>
              <a:t>Elit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Ponaboard</a:t>
            </a:r>
            <a:r>
              <a:rPr lang="ru-RU" altLang="ru-RU" dirty="0" smtClean="0"/>
              <a:t>;</a:t>
            </a:r>
          </a:p>
          <a:p>
            <a:r>
              <a:rPr lang="ru-RU" altLang="ru-RU" dirty="0" smtClean="0"/>
              <a:t>Практика работы в Интернете (поиск изображений, звуков, готовых презентаций и обучающих программ)</a:t>
            </a:r>
          </a:p>
          <a:p>
            <a:r>
              <a:rPr lang="ru-RU" altLang="ru-RU" dirty="0" smtClean="0"/>
              <a:t>Желание и стремление осваивать современные ИКТ </a:t>
            </a:r>
            <a:r>
              <a:rPr lang="ru-RU" altLang="ru-RU" dirty="0" smtClean="0">
                <a:sym typeface="Wingdings" pitchFamily="2" charset="2"/>
              </a:rPr>
              <a:t></a:t>
            </a:r>
            <a:endParaRPr lang="ru-RU" altLang="ru-RU" dirty="0" smtClean="0"/>
          </a:p>
        </p:txBody>
      </p:sp>
      <p:pic>
        <p:nvPicPr>
          <p:cNvPr id="26628" name="Рисунок 6" descr="a3c61faf5dab61a0f2a0fc84e6a13ca7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212976"/>
            <a:ext cx="2000250" cy="242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66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M_0725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-4645024" y="-1683568"/>
            <a:ext cx="18288000" cy="10287001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9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635896" y="980728"/>
            <a:ext cx="5328592" cy="280076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cs typeface="+mn-cs"/>
              </a:rPr>
              <a:t>Преимущества и недостатки </a:t>
            </a:r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cs typeface="+mn-cs"/>
              </a:rPr>
              <a:t>планшетного компьютера</a:t>
            </a:r>
          </a:p>
        </p:txBody>
      </p:sp>
      <p:pic>
        <p:nvPicPr>
          <p:cNvPr id="21507" name="Рисунок 7" descr="20798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052513"/>
            <a:ext cx="3421063" cy="231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Рисунок 8" descr="1368455227_1064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3716338"/>
            <a:ext cx="4248150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5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827584" y="836712"/>
            <a:ext cx="748883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+ </a:t>
            </a:r>
            <a:r>
              <a:rPr lang="ru-RU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Мобильность </a:t>
            </a:r>
            <a:r>
              <a:rPr lang="ru-RU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устройства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: легкий планшет, удобен в использовании, сенсорный экран – особенно нравится детям;</a:t>
            </a:r>
          </a:p>
          <a:p>
            <a:pPr algn="just">
              <a:defRPr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+   </a:t>
            </a:r>
            <a:r>
              <a:rPr lang="ru-RU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Богатый </a:t>
            </a:r>
            <a:r>
              <a:rPr lang="ru-RU" b="1" u="sng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функционал</a:t>
            </a:r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: аудио-, видео- материалы, различные развивающие игры на логику, мышление, внимание, память, пазлы, лабиринты и мн. др. </a:t>
            </a:r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Arial" panose="020B0604020202020204" pitchFamily="34" charset="0"/>
              <a:cs typeface="+mn-cs"/>
            </a:endParaRPr>
          </a:p>
          <a:p>
            <a:pPr algn="just">
              <a:buFontTx/>
              <a:buChar char="-"/>
              <a:defRPr/>
            </a:pPr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Arial" panose="020B0604020202020204" pitchFamily="34" charset="0"/>
              <a:cs typeface="+mn-cs"/>
            </a:endParaRPr>
          </a:p>
          <a:p>
            <a:pPr algn="just">
              <a:buFontTx/>
              <a:buChar char="-"/>
              <a:defRPr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  Для большинства развивающих программ и обучающих игр необходимо </a:t>
            </a:r>
            <a:r>
              <a:rPr lang="ru-RU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постоянное подключение к сети Интернет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;</a:t>
            </a:r>
          </a:p>
          <a:p>
            <a:pPr algn="just">
              <a:buFontTx/>
              <a:buChar char="-"/>
              <a:defRPr/>
            </a:pP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  </a:t>
            </a:r>
            <a:r>
              <a:rPr lang="ru-RU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Наличие платного </a:t>
            </a:r>
            <a:r>
              <a:rPr lang="ru-RU" b="1" u="sng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контента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Arial" panose="020B0604020202020204" pitchFamily="34" charset="0"/>
                <a:cs typeface="+mn-cs"/>
              </a:rPr>
              <a:t> затрудняет загрузку желаемых приложений, как правило наиболее действенных и нужных.</a:t>
            </a:r>
          </a:p>
        </p:txBody>
      </p:sp>
      <p:pic>
        <p:nvPicPr>
          <p:cNvPr id="22531" name="Рисунок 6" descr="imageM215ON1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861048"/>
            <a:ext cx="3592627" cy="2695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150120_1634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3573016"/>
            <a:ext cx="4139952" cy="3104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9296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7799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Использование планшета в образовательной деятельности:</a:t>
            </a:r>
            <a:br>
              <a:rPr lang="ru-RU" sz="4400" dirty="0" smtClean="0"/>
            </a:br>
            <a:endParaRPr lang="ru-RU" sz="4400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980728"/>
            <a:ext cx="8352928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+mn-cs"/>
              </a:rPr>
              <a:t>Возможно </a:t>
            </a:r>
            <a:r>
              <a:rPr lang="ru-RU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+mn-cs"/>
              </a:rPr>
              <a:t>применение как в </a:t>
            </a:r>
            <a:r>
              <a:rPr lang="ru-RU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+mn-cs"/>
              </a:rPr>
              <a:t>индивидуальной, так и  </a:t>
            </a:r>
            <a:r>
              <a:rPr lang="ru-RU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+mn-cs"/>
              </a:rPr>
              <a:t>в подгрупповой (2-4 ребенка</a:t>
            </a:r>
            <a:r>
              <a:rPr lang="ru-RU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+mn-cs"/>
              </a:rPr>
              <a:t>) работе. всей группой могут использоваться только</a:t>
            </a:r>
          </a:p>
          <a:p>
            <a:pPr algn="ctr">
              <a:defRPr/>
            </a:pPr>
            <a:r>
              <a:rPr lang="ru-RU" sz="2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+mn-cs"/>
              </a:rPr>
              <a:t>аудио-возможности</a:t>
            </a:r>
            <a:r>
              <a:rPr lang="ru-RU" sz="2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+mn-cs"/>
              </a:rPr>
              <a:t> планшета. 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anose="020B0604020202020204" pitchFamily="34" charset="0"/>
              <a:cs typeface="+mn-cs"/>
            </a:endParaRPr>
          </a:p>
        </p:txBody>
      </p:sp>
      <p:pic>
        <p:nvPicPr>
          <p:cNvPr id="4" name="Рисунок 3" descr="IMG_20150120_1609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924944"/>
            <a:ext cx="2808312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G_20150120_1626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2924944"/>
            <a:ext cx="5004048" cy="3753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16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MG_20150120_163340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268760"/>
            <a:ext cx="3672408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150120_1713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1196752"/>
            <a:ext cx="3813887" cy="50851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125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VID_20150120_171432.3gp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-1499320" y="0"/>
            <a:ext cx="12192000" cy="6858000"/>
          </a:xfrm>
          <a:prstGeom prst="rect">
            <a:avLst/>
          </a:prstGeom>
        </p:spPr>
      </p:pic>
      <p:pic>
        <p:nvPicPr>
          <p:cNvPr id="4" name="99 Новогодняя минус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-1260648" y="4766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0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audio>
              <p:cMediaNode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11560" y="980728"/>
            <a:ext cx="8191301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+mn-cs"/>
              </a:rPr>
              <a:t>Возможности планшетного компьютера в различных областях </a:t>
            </a: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+mn-cs"/>
              </a:rPr>
              <a:t>согласно </a:t>
            </a: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+mn-cs"/>
              </a:rPr>
              <a:t>ФГОС:</a:t>
            </a:r>
          </a:p>
        </p:txBody>
      </p:sp>
      <p:sp>
        <p:nvSpPr>
          <p:cNvPr id="24579" name="TextBox 6"/>
          <p:cNvSpPr txBox="1">
            <a:spLocks noChangeArrowheads="1"/>
          </p:cNvSpPr>
          <p:nvPr/>
        </p:nvSpPr>
        <p:spPr bwMode="auto">
          <a:xfrm>
            <a:off x="611188" y="2060575"/>
            <a:ext cx="80645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" pitchFamily="34" charset="0"/>
              <a:buAutoNum type="arabicPeriod"/>
            </a:pPr>
            <a:r>
              <a:rPr lang="ru-RU" u="sng" dirty="0" smtClean="0"/>
              <a:t>Социально –коммуникативное развитие</a:t>
            </a:r>
            <a:r>
              <a:rPr lang="ru-RU" dirty="0" smtClean="0"/>
              <a:t>: </a:t>
            </a:r>
            <a:r>
              <a:rPr lang="ru-RU" dirty="0"/>
              <a:t>приобщение детей к ИКТ, повышение самооценки детей и уверенности в своих силах</a:t>
            </a:r>
            <a:r>
              <a:rPr lang="ru-RU" dirty="0" smtClean="0"/>
              <a:t>.. Мотивация </a:t>
            </a:r>
            <a:r>
              <a:rPr lang="ru-RU" dirty="0"/>
              <a:t>детей к успешному обучению </a:t>
            </a:r>
            <a:r>
              <a:rPr lang="ru-RU" dirty="0" smtClean="0"/>
              <a:t>. Планшет </a:t>
            </a:r>
            <a:r>
              <a:rPr lang="ru-RU" dirty="0"/>
              <a:t>как поощрение, </a:t>
            </a:r>
            <a:r>
              <a:rPr lang="ru-RU" altLang="ru-RU" dirty="0"/>
              <a:t>служит развлекательным и игровым центром;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ru-RU" u="sng" dirty="0" smtClean="0"/>
              <a:t>Познавательное развитие</a:t>
            </a:r>
            <a:r>
              <a:rPr lang="ru-RU" dirty="0"/>
              <a:t>: развивающие и обучающие игры: </a:t>
            </a:r>
            <a:r>
              <a:rPr lang="ru-RU" dirty="0" smtClean="0"/>
              <a:t>«найди лишнее», «найди пару», «пройди лабиринт» </a:t>
            </a:r>
            <a:r>
              <a:rPr lang="ru-RU" dirty="0"/>
              <a:t>и мн. др. </a:t>
            </a:r>
            <a:r>
              <a:rPr lang="ru-RU" dirty="0" smtClean="0"/>
              <a:t>Развитие логики, смекалки и внимания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ru-RU" u="sng" dirty="0" smtClean="0"/>
              <a:t>Речевое развитие</a:t>
            </a:r>
            <a:r>
              <a:rPr lang="ru-RU" dirty="0" smtClean="0"/>
              <a:t>: просмотр </a:t>
            </a:r>
            <a:r>
              <a:rPr lang="ru-RU" dirty="0"/>
              <a:t>видеороликов по тематике недели. </a:t>
            </a:r>
            <a:r>
              <a:rPr lang="ru-RU" dirty="0" smtClean="0"/>
              <a:t>Прослушивание аудио-сказок;</a:t>
            </a:r>
            <a:endParaRPr lang="ru-RU" dirty="0"/>
          </a:p>
          <a:p>
            <a:pPr marL="342900" indent="-342900">
              <a:buFont typeface="Calibri" pitchFamily="34" charset="0"/>
              <a:buAutoNum type="arabicPeriod"/>
            </a:pPr>
            <a:r>
              <a:rPr lang="ru-RU" u="sng" dirty="0" smtClean="0"/>
              <a:t>Художественно-эстетическое </a:t>
            </a:r>
            <a:r>
              <a:rPr lang="ru-RU" u="sng" dirty="0"/>
              <a:t>развитие</a:t>
            </a:r>
            <a:r>
              <a:rPr lang="ru-RU" dirty="0"/>
              <a:t>: </a:t>
            </a:r>
            <a:r>
              <a:rPr lang="ru-RU" dirty="0" smtClean="0"/>
              <a:t>раскраски</a:t>
            </a:r>
            <a:r>
              <a:rPr lang="ru-RU" dirty="0"/>
              <a:t>, </a:t>
            </a:r>
            <a:r>
              <a:rPr lang="ru-RU" dirty="0" smtClean="0"/>
              <a:t>«найди отличия», программа сенсорного рисования, развитие </a:t>
            </a:r>
            <a:r>
              <a:rPr lang="ru-RU" dirty="0"/>
              <a:t>музыкального восприятия и памяти, прослушивание звуков (животных, машин, природы и </a:t>
            </a:r>
            <a:r>
              <a:rPr lang="ru-RU" dirty="0" smtClean="0"/>
              <a:t>пр.);</a:t>
            </a:r>
            <a:endParaRPr lang="ru-RU" dirty="0"/>
          </a:p>
          <a:p>
            <a:pPr marL="342900" indent="-342900">
              <a:buFont typeface="Calibri" pitchFamily="34" charset="0"/>
              <a:buAutoNum type="arabicPeriod"/>
            </a:pPr>
            <a:r>
              <a:rPr lang="ru-RU" u="sng" dirty="0" smtClean="0"/>
              <a:t>Физическое </a:t>
            </a:r>
            <a:r>
              <a:rPr lang="ru-RU" u="sng" dirty="0"/>
              <a:t>развитие</a:t>
            </a:r>
            <a:r>
              <a:rPr lang="ru-RU" dirty="0"/>
              <a:t>: </a:t>
            </a:r>
            <a:r>
              <a:rPr lang="ru-RU" dirty="0" smtClean="0"/>
              <a:t> развитие моторики, координация  работы руки и глаза.</a:t>
            </a:r>
            <a:endParaRPr lang="ru-RU" dirty="0"/>
          </a:p>
        </p:txBody>
      </p:sp>
    </p:spTree>
  </p:cSld>
  <p:clrMapOvr>
    <a:masterClrMapping/>
  </p:clrMapOvr>
  <p:transition spd="slow" advTm="141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NS\AppData\Local\Microsoft\Windows\INetCache\IE\AV1H00GU\tablet-android-10.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636912"/>
            <a:ext cx="3780420" cy="2520280"/>
          </a:xfrm>
          <a:prstGeom prst="rect">
            <a:avLst/>
          </a:prstGeom>
          <a:noFill/>
        </p:spPr>
      </p:pic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179512" y="1268760"/>
            <a:ext cx="5760640" cy="4752528"/>
          </a:xfrm>
        </p:spPr>
        <p:txBody>
          <a:bodyPr>
            <a:normAutofit/>
          </a:bodyPr>
          <a:lstStyle/>
          <a:p>
            <a:r>
              <a:rPr lang="ru-RU" altLang="ru-RU" dirty="0" smtClean="0"/>
              <a:t>Начальные знания устройств на платформе </a:t>
            </a:r>
            <a:r>
              <a:rPr lang="en-US" altLang="ru-RU" dirty="0" smtClean="0"/>
              <a:t>Android</a:t>
            </a:r>
            <a:r>
              <a:rPr lang="ru-RU" altLang="ru-RU" dirty="0" smtClean="0"/>
              <a:t>;</a:t>
            </a:r>
          </a:p>
          <a:p>
            <a:r>
              <a:rPr lang="ru-RU" altLang="ru-RU" dirty="0" smtClean="0"/>
              <a:t>Практика работы в Интернете, </a:t>
            </a:r>
            <a:r>
              <a:rPr lang="en-US" altLang="ru-RU" dirty="0" err="1" smtClean="0"/>
              <a:t>PlayMarket</a:t>
            </a:r>
            <a:r>
              <a:rPr lang="ru-RU" altLang="ru-RU" dirty="0" smtClean="0"/>
              <a:t> (поиск и скачивание изображений, звуков, видео, готовых презентаций и обучающих игр и программ)</a:t>
            </a:r>
          </a:p>
          <a:p>
            <a:r>
              <a:rPr lang="ru-RU" altLang="ru-RU" dirty="0" smtClean="0"/>
              <a:t>Желание и стремление осваивать современные ИКТ </a:t>
            </a:r>
            <a:r>
              <a:rPr lang="ru-RU" altLang="ru-RU" dirty="0" smtClean="0">
                <a:sym typeface="Wingdings" pitchFamily="2" charset="2"/>
              </a:rPr>
              <a:t></a:t>
            </a:r>
            <a:endParaRPr lang="ru-RU" altLang="ru-RU" dirty="0" smtClean="0"/>
          </a:p>
        </p:txBody>
      </p:sp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457200" y="333375"/>
            <a:ext cx="8229600" cy="647353"/>
          </a:xfrm>
        </p:spPr>
        <p:txBody>
          <a:bodyPr>
            <a:noAutofit/>
          </a:bodyPr>
          <a:lstStyle/>
          <a:p>
            <a:pPr algn="ctr"/>
            <a:r>
              <a:rPr lang="ru-RU" altLang="ru-RU" sz="2400" dirty="0" smtClean="0"/>
              <a:t>Какие навыки необходимы педагогам для применения планшетного компьютера:</a:t>
            </a:r>
          </a:p>
        </p:txBody>
      </p:sp>
    </p:spTree>
  </p:cSld>
  <p:clrMapOvr>
    <a:masterClrMapping/>
  </p:clrMapOvr>
  <p:transition spd="slow" advTm="266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dirty="0" smtClean="0"/>
              <a:t>Спасибо за внимание!</a:t>
            </a:r>
          </a:p>
        </p:txBody>
      </p:sp>
      <p:pic>
        <p:nvPicPr>
          <p:cNvPr id="27651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65457" y="1219200"/>
            <a:ext cx="7813085" cy="510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heme/theme1.xml><?xml version="1.0" encoding="utf-8"?>
<a:theme xmlns:a="http://schemas.openxmlformats.org/drawingml/2006/main" name="Тема1">
  <a:themeElements>
    <a:clrScheme name="cdb2004177l 1">
      <a:dk1>
        <a:srgbClr val="000000"/>
      </a:dk1>
      <a:lt1>
        <a:srgbClr val="FFFFFF"/>
      </a:lt1>
      <a:dk2>
        <a:srgbClr val="000066"/>
      </a:dk2>
      <a:lt2>
        <a:srgbClr val="C0C0C0"/>
      </a:lt2>
      <a:accent1>
        <a:srgbClr val="65D135"/>
      </a:accent1>
      <a:accent2>
        <a:srgbClr val="ECCE4C"/>
      </a:accent2>
      <a:accent3>
        <a:srgbClr val="FFFFFF"/>
      </a:accent3>
      <a:accent4>
        <a:srgbClr val="000000"/>
      </a:accent4>
      <a:accent5>
        <a:srgbClr val="B8E5AE"/>
      </a:accent5>
      <a:accent6>
        <a:srgbClr val="D6BA44"/>
      </a:accent6>
      <a:hlink>
        <a:srgbClr val="AE0404"/>
      </a:hlink>
      <a:folHlink>
        <a:srgbClr val="0066CC"/>
      </a:folHlink>
    </a:clrScheme>
    <a:fontScheme name="cdb2004177l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db2004177l 1">
        <a:dk1>
          <a:srgbClr val="000000"/>
        </a:dk1>
        <a:lt1>
          <a:srgbClr val="FFFFFF"/>
        </a:lt1>
        <a:dk2>
          <a:srgbClr val="000066"/>
        </a:dk2>
        <a:lt2>
          <a:srgbClr val="C0C0C0"/>
        </a:lt2>
        <a:accent1>
          <a:srgbClr val="65D135"/>
        </a:accent1>
        <a:accent2>
          <a:srgbClr val="ECCE4C"/>
        </a:accent2>
        <a:accent3>
          <a:srgbClr val="FFFFFF"/>
        </a:accent3>
        <a:accent4>
          <a:srgbClr val="000000"/>
        </a:accent4>
        <a:accent5>
          <a:srgbClr val="B8E5AE"/>
        </a:accent5>
        <a:accent6>
          <a:srgbClr val="D6BA44"/>
        </a:accent6>
        <a:hlink>
          <a:srgbClr val="AE0404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77l 2">
        <a:dk1>
          <a:srgbClr val="000000"/>
        </a:dk1>
        <a:lt1>
          <a:srgbClr val="FFFFFF"/>
        </a:lt1>
        <a:dk2>
          <a:srgbClr val="17407D"/>
        </a:dk2>
        <a:lt2>
          <a:srgbClr val="DDDDDD"/>
        </a:lt2>
        <a:accent1>
          <a:srgbClr val="5DC5B9"/>
        </a:accent1>
        <a:accent2>
          <a:srgbClr val="99CCFF"/>
        </a:accent2>
        <a:accent3>
          <a:srgbClr val="FFFFFF"/>
        </a:accent3>
        <a:accent4>
          <a:srgbClr val="000000"/>
        </a:accent4>
        <a:accent5>
          <a:srgbClr val="B6DFD9"/>
        </a:accent5>
        <a:accent6>
          <a:srgbClr val="8AB9E7"/>
        </a:accent6>
        <a:hlink>
          <a:srgbClr val="5D99DB"/>
        </a:hlink>
        <a:folHlink>
          <a:srgbClr val="F1CA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77l 3">
        <a:dk1>
          <a:srgbClr val="000000"/>
        </a:dk1>
        <a:lt1>
          <a:srgbClr val="FFFFFF"/>
        </a:lt1>
        <a:dk2>
          <a:srgbClr val="511550"/>
        </a:dk2>
        <a:lt2>
          <a:srgbClr val="DDDDDD"/>
        </a:lt2>
        <a:accent1>
          <a:srgbClr val="8B8DE1"/>
        </a:accent1>
        <a:accent2>
          <a:srgbClr val="CABDF5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B7ABDE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8621</TotalTime>
  <Words>600</Words>
  <Application>Microsoft Office PowerPoint</Application>
  <PresentationFormat>Экран (4:3)</PresentationFormat>
  <Paragraphs>83</Paragraphs>
  <Slides>25</Slides>
  <Notes>6</Notes>
  <HiddenSlides>0</HiddenSlides>
  <MMClips>4</MMClips>
  <ScaleCrop>false</ScaleCrop>
  <HeadingPairs>
    <vt:vector size="10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  <vt:variant>
        <vt:lpstr>Произвольные показы</vt:lpstr>
      </vt:variant>
      <vt:variant>
        <vt:i4>1</vt:i4>
      </vt:variant>
    </vt:vector>
  </HeadingPairs>
  <TitlesOfParts>
    <vt:vector size="34" baseType="lpstr">
      <vt:lpstr>Arial Unicode MS</vt:lpstr>
      <vt:lpstr>Arial</vt:lpstr>
      <vt:lpstr>Calibri</vt:lpstr>
      <vt:lpstr>Times New Roman</vt:lpstr>
      <vt:lpstr>Wingdings</vt:lpstr>
      <vt:lpstr>Wingdings 2</vt:lpstr>
      <vt:lpstr>Тема1</vt:lpstr>
      <vt:lpstr>Image</vt:lpstr>
      <vt:lpstr>Применение интерактивной доски в условиях ДО при введении ФГОС</vt:lpstr>
      <vt:lpstr>Применение интерактивных методов обучения в МБДОУ «Д/с №10» </vt:lpstr>
      <vt:lpstr>Презентация PowerPoint</vt:lpstr>
      <vt:lpstr>         Использование современного  оборудования в нашем детском саду:  </vt:lpstr>
      <vt:lpstr>Презентация PowerPoint</vt:lpstr>
      <vt:lpstr>Мои первые шаги  по использованию ИКТ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Мои первые успехи</vt:lpstr>
      <vt:lpstr>Презентация PowerPoint</vt:lpstr>
      <vt:lpstr>Какие навыки необходимы педагогам для применения интерактивной доски:</vt:lpstr>
      <vt:lpstr>Презентация PowerPoint</vt:lpstr>
      <vt:lpstr>Презентация PowerPoint</vt:lpstr>
      <vt:lpstr>Презентация PowerPoint</vt:lpstr>
      <vt:lpstr>Использование планшета в образовательной деятельности: </vt:lpstr>
      <vt:lpstr>Презентация PowerPoint</vt:lpstr>
      <vt:lpstr>Презентация PowerPoint</vt:lpstr>
      <vt:lpstr>Презентация PowerPoint</vt:lpstr>
      <vt:lpstr>Какие навыки необходимы педагогам для применения планшетного компьютера:</vt:lpstr>
      <vt:lpstr>Спасибо за внимание!</vt:lpstr>
      <vt:lpstr>Произвольный показ 1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mao</dc:creator>
  <cp:lastModifiedBy>Дом</cp:lastModifiedBy>
  <cp:revision>3415</cp:revision>
  <dcterms:created xsi:type="dcterms:W3CDTF">1601-01-01T00:00:00Z</dcterms:created>
  <dcterms:modified xsi:type="dcterms:W3CDTF">2015-02-16T14:49:55Z</dcterms:modified>
</cp:coreProperties>
</file>