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88" r:id="rId7"/>
    <p:sldId id="289" r:id="rId8"/>
    <p:sldId id="261" r:id="rId9"/>
    <p:sldId id="262" r:id="rId10"/>
    <p:sldId id="263" r:id="rId11"/>
    <p:sldId id="264" r:id="rId12"/>
    <p:sldId id="281" r:id="rId13"/>
    <p:sldId id="265" r:id="rId14"/>
    <p:sldId id="266" r:id="rId15"/>
    <p:sldId id="283" r:id="rId16"/>
    <p:sldId id="285" r:id="rId17"/>
    <p:sldId id="267" r:id="rId18"/>
    <p:sldId id="268" r:id="rId19"/>
    <p:sldId id="282" r:id="rId20"/>
    <p:sldId id="269" r:id="rId21"/>
    <p:sldId id="284" r:id="rId22"/>
    <p:sldId id="270" r:id="rId23"/>
    <p:sldId id="290" r:id="rId24"/>
    <p:sldId id="291" r:id="rId25"/>
    <p:sldId id="271" r:id="rId26"/>
    <p:sldId id="272" r:id="rId27"/>
    <p:sldId id="273" r:id="rId28"/>
    <p:sldId id="274" r:id="rId29"/>
    <p:sldId id="298" r:id="rId30"/>
    <p:sldId id="276" r:id="rId31"/>
    <p:sldId id="292" r:id="rId32"/>
    <p:sldId id="278" r:id="rId33"/>
    <p:sldId id="299" r:id="rId34"/>
    <p:sldId id="277" r:id="rId35"/>
    <p:sldId id="279" r:id="rId36"/>
    <p:sldId id="280" r:id="rId37"/>
    <p:sldId id="287" r:id="rId38"/>
    <p:sldId id="297" r:id="rId39"/>
    <p:sldId id="296" r:id="rId40"/>
    <p:sldId id="293" r:id="rId41"/>
    <p:sldId id="286" r:id="rId42"/>
    <p:sldId id="294" r:id="rId4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9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82EF2-1442-4969-9244-1709F6F2F3AE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FBCAE-7DF3-40EB-8732-BCDEB5A177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22521-BF4F-47A0-AE33-D49A9C413CE1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32387-FF89-4FB9-B81F-B0CF293532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65A49-5113-4F52-954A-C65D41B8BE0B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6F9DE-DBF9-4C33-8ED2-5C3F285FCC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D10C9-1F50-498B-89EF-411997BAC9D4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FD7F4-8013-45ED-B3CD-38314CE73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2BED2-1941-4790-ABF7-BE7EA606C244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BCFE1-B429-465D-9AE4-1935C04055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67F5F-1DF0-419A-9A9A-9AE02740DBBB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912D0-5F39-4731-B495-2212C1E3EF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3E113-A9D3-4EB7-9BE6-DF93138D163E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88FC5-386C-4394-B66F-CBEB3E7E4B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17EB9-6CEB-4E71-B3C7-1A3B630B8E59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B9A86-1118-49A4-AF2B-6D49A274B0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F9646-458B-43AA-BEC9-4BD5D4CFA1F3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37407-BD2B-49D3-936D-5023791D90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DED8A-4A2D-4614-9ED1-56B03BDD7809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56F14-219A-4005-A601-B3F96412EA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AB582-96B2-4738-9168-63960F84C2AC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D7CDB-99FB-49AC-ABAE-C5A7EBC0B1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2F9144C-A374-4805-9FB9-216FEF9C15C2}" type="datetimeFigureOut">
              <a:rPr lang="ru-RU"/>
              <a:pPr>
                <a:defRPr/>
              </a:pPr>
              <a:t>28.01.2015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111C9D-9520-4128-8FD0-FAD42CAC0A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4" r:id="rId2"/>
    <p:sldLayoutId id="2147483673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4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6401" y="1412776"/>
            <a:ext cx="7851648" cy="182880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ln>
                  <a:prstDash val="solid"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Интерактивная среда современного </a:t>
            </a:r>
            <a:br>
              <a:rPr lang="ru-RU" dirty="0" smtClean="0">
                <a:ln>
                  <a:prstDash val="solid"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</a:br>
            <a:r>
              <a:rPr lang="ru-RU" dirty="0" smtClean="0">
                <a:ln>
                  <a:prstDash val="solid"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детского сада</a:t>
            </a:r>
            <a:endParaRPr lang="ru-RU" dirty="0">
              <a:ln>
                <a:prstDash val="solid"/>
              </a:ln>
              <a:solidFill>
                <a:srgbClr val="FFFF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7900" y="4508500"/>
            <a:ext cx="3960813" cy="1871663"/>
          </a:xfrm>
        </p:spPr>
        <p:txBody>
          <a:bodyPr>
            <a:normAutofit/>
          </a:bodyPr>
          <a:lstStyle/>
          <a:p>
            <a:pPr marR="0">
              <a:lnSpc>
                <a:spcPct val="80000"/>
              </a:lnSpc>
            </a:pPr>
            <a:endParaRPr lang="ru-RU" sz="2000" b="1" smtClean="0"/>
          </a:p>
          <a:p>
            <a:pPr marR="0">
              <a:lnSpc>
                <a:spcPct val="80000"/>
              </a:lnSpc>
            </a:pPr>
            <a:r>
              <a:rPr lang="ru-RU" sz="2000" b="1" smtClean="0"/>
              <a:t>Подготовили: Комракова З.К.</a:t>
            </a:r>
          </a:p>
          <a:p>
            <a:pPr marR="0">
              <a:lnSpc>
                <a:spcPct val="80000"/>
              </a:lnSpc>
            </a:pPr>
            <a:r>
              <a:rPr lang="ru-RU" sz="2000" b="1" smtClean="0"/>
              <a:t>Романова С.А.</a:t>
            </a:r>
            <a:endParaRPr lang="ru-RU" sz="2000" b="1" smtClean="0">
              <a:latin typeface="Arial" charset="0"/>
            </a:endParaRPr>
          </a:p>
          <a:p>
            <a:pPr marR="0">
              <a:lnSpc>
                <a:spcPct val="80000"/>
              </a:lnSpc>
            </a:pPr>
            <a:endParaRPr lang="ru-RU" sz="2000" b="1" smtClean="0">
              <a:latin typeface="Arial" charset="0"/>
            </a:endParaRPr>
          </a:p>
          <a:p>
            <a:pPr marR="0">
              <a:lnSpc>
                <a:spcPct val="80000"/>
              </a:lnSpc>
            </a:pPr>
            <a:r>
              <a:rPr lang="ru-RU" sz="2000" b="1" smtClean="0"/>
              <a:t>МБДОУ Детский сад № 32</a:t>
            </a:r>
          </a:p>
          <a:p>
            <a:pPr marR="0">
              <a:lnSpc>
                <a:spcPct val="80000"/>
              </a:lnSpc>
            </a:pPr>
            <a:r>
              <a:rPr lang="ru-RU" sz="2000" b="1" smtClean="0"/>
              <a:t>П. Балакирево</a:t>
            </a:r>
          </a:p>
        </p:txBody>
      </p:sp>
      <p:pic>
        <p:nvPicPr>
          <p:cNvPr id="13315" name="Picture 2" descr="G:\Интерактивная среда фото\SDC10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357563"/>
            <a:ext cx="4021137" cy="3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6113" y="2516188"/>
            <a:ext cx="78517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625475" y="981075"/>
            <a:ext cx="820896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Arial Black" pitchFamily="34" charset="0"/>
              </a:rPr>
              <a:t>     Важным критерием оценки деятельности дошкольной организации по ФГОС является организация предметно- пространственной среды, к которой предъявляются следующие требования. Она должна быть: </a:t>
            </a:r>
          </a:p>
          <a:p>
            <a:pPr algn="just"/>
            <a:endParaRPr lang="ru-RU">
              <a:latin typeface="Arial Black" pitchFamily="34" charset="0"/>
            </a:endParaRPr>
          </a:p>
          <a:p>
            <a:r>
              <a:rPr lang="ru-RU">
                <a:latin typeface="Arial Black" pitchFamily="34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79500" y="2303463"/>
            <a:ext cx="3097213" cy="620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 Black" panose="020B0A04020102020204" pitchFamily="34" charset="0"/>
              </a:rPr>
              <a:t>Содержательно насыщенной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84263" y="3060700"/>
            <a:ext cx="3097212" cy="574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 Black" panose="020B0A04020102020204" pitchFamily="34" charset="0"/>
              </a:rPr>
              <a:t>Трансформируемой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89025" y="3813175"/>
            <a:ext cx="3097213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dirty="0">
                <a:latin typeface="Arial Black" panose="020B0A04020102020204" pitchFamily="34" charset="0"/>
              </a:rPr>
              <a:t>Полифункциональной</a:t>
            </a:r>
            <a:r>
              <a:rPr lang="ru-RU" dirty="0"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89025" y="4581525"/>
            <a:ext cx="3097213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 Black" panose="020B0A04020102020204" pitchFamily="34" charset="0"/>
              </a:rPr>
              <a:t>Вариативной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79500" y="5300663"/>
            <a:ext cx="3097213" cy="541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 Black" panose="020B0A04020102020204" pitchFamily="34" charset="0"/>
              </a:rPr>
              <a:t>Доступной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89025" y="6010275"/>
            <a:ext cx="3097213" cy="487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 Black" panose="020B0A04020102020204" pitchFamily="34" charset="0"/>
              </a:rPr>
              <a:t>Безопасной </a:t>
            </a:r>
          </a:p>
        </p:txBody>
      </p:sp>
      <p:pic>
        <p:nvPicPr>
          <p:cNvPr id="14345" name="Picture 2" descr="C:\Users\user\Desktop\фото\нрггг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2266950"/>
            <a:ext cx="3175000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Текст 5"/>
          <p:cNvSpPr>
            <a:spLocks noGrp="1"/>
          </p:cNvSpPr>
          <p:nvPr>
            <p:ph type="body" idx="1"/>
          </p:nvPr>
        </p:nvSpPr>
        <p:spPr>
          <a:xfrm>
            <a:off x="684213" y="981075"/>
            <a:ext cx="8064500" cy="4824413"/>
          </a:xfrm>
        </p:spPr>
        <p:txBody>
          <a:bodyPr/>
          <a:lstStyle/>
          <a:p>
            <a:r>
              <a:rPr lang="ru-RU" smtClean="0">
                <a:latin typeface="Arial Black" pitchFamily="34" charset="0"/>
              </a:rPr>
              <a:t>                                                                        Поэтому основная задача  -                     совместить в едином развивающем пространстве традиционные игры и игрушки с ярким наглядным материалом и современными технологиями.                                                                      </a:t>
            </a:r>
          </a:p>
          <a:p>
            <a:endParaRPr lang="ru-RU" smtClean="0">
              <a:latin typeface="Arial Black" pitchFamily="34" charset="0"/>
            </a:endParaRPr>
          </a:p>
          <a:p>
            <a:r>
              <a:rPr lang="ru-RU" smtClean="0">
                <a:latin typeface="Arial Black" pitchFamily="34" charset="0"/>
              </a:rPr>
              <a:t>Это является отправной точкой для создания </a:t>
            </a:r>
            <a:r>
              <a:rPr lang="ru-RU" u="sng" smtClean="0">
                <a:latin typeface="Arial Black" pitchFamily="34" charset="0"/>
              </a:rPr>
              <a:t>интерактивной образовательной среды</a:t>
            </a:r>
            <a:r>
              <a:rPr lang="ru-RU" smtClean="0">
                <a:latin typeface="Arial Black" pitchFamily="34" charset="0"/>
              </a:rPr>
              <a:t>, которая обеспечивает реализацию деятельности ребенка на уровне, актуальном  в данный момент, и содержит потенциальные возможности развития деятельности.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20688"/>
            <a:ext cx="7851648" cy="154076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200" dirty="0" smtClean="0">
                <a:solidFill>
                  <a:schemeClr val="tx1"/>
                </a:solidFill>
                <a:effectLst/>
                <a:latin typeface="Arial Black" panose="020B0A04020102020204" pitchFamily="34" charset="0"/>
              </a:rPr>
              <a:t>Требования ФГОС к дошкольному образованию позволяют сформулировать функции образовательной среды дошкольного образовательного учреждения:</a:t>
            </a:r>
            <a:endParaRPr lang="ru-RU" sz="2200" dirty="0"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313" y="2205038"/>
            <a:ext cx="7853362" cy="1008062"/>
          </a:xfrm>
        </p:spPr>
        <p:txBody>
          <a:bodyPr>
            <a:normAutofit/>
          </a:bodyPr>
          <a:lstStyle/>
          <a:p>
            <a:pPr marL="514350" marR="0" indent="-514350" algn="just">
              <a:buFont typeface="Wingdings 2" pitchFamily="18" charset="2"/>
              <a:buAutoNum type="arabicPeriod"/>
            </a:pPr>
            <a:r>
              <a:rPr lang="ru-RU" sz="2400" smtClean="0">
                <a:latin typeface="Arial Black" pitchFamily="34" charset="0"/>
              </a:rPr>
              <a:t>Информационная функция;</a:t>
            </a:r>
          </a:p>
          <a:p>
            <a:pPr marL="514350" marR="0" indent="-514350" algn="just"/>
            <a:endParaRPr lang="ru-RU" sz="2400" smtClean="0"/>
          </a:p>
        </p:txBody>
      </p:sp>
      <p:pic>
        <p:nvPicPr>
          <p:cNvPr id="16387" name="Picture 2" descr="F:\DCIM\100SSCAM\SDC101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924175"/>
            <a:ext cx="4897438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908720"/>
            <a:ext cx="7851648" cy="41947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2.</a:t>
            </a:r>
            <a:r>
              <a:rPr lang="ru-RU" sz="2200" dirty="0" smtClean="0">
                <a:effectLst/>
                <a:latin typeface="Arial Black" panose="020B0A04020102020204" pitchFamily="34" charset="0"/>
              </a:rPr>
              <a:t> </a:t>
            </a:r>
            <a:r>
              <a:rPr lang="ru-RU" sz="2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Функция стимулирования активности детей</a:t>
            </a:r>
            <a:endParaRPr lang="ru-RU" sz="2200" dirty="0">
              <a:effectLst/>
              <a:latin typeface="Arial Black" panose="020B0A04020102020204" pitchFamily="34" charset="0"/>
            </a:endParaRPr>
          </a:p>
        </p:txBody>
      </p:sp>
      <p:pic>
        <p:nvPicPr>
          <p:cNvPr id="17411" name="Picture 5" descr="G:\Интерактивная среда фото\Рисунок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1925" y="1557338"/>
            <a:ext cx="6497638" cy="487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2" descr="F:\DCIM\100SSCAM\SDC102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765175"/>
            <a:ext cx="7780337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2" descr="F:\DCIM\100SSCAM\SDC102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836613"/>
            <a:ext cx="7729537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620688"/>
            <a:ext cx="6840760" cy="41947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3. </a:t>
            </a:r>
            <a:r>
              <a:rPr lang="ru-RU" sz="2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Развивающая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2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функция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 среды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0483" name="Picture 3" descr="G:\Интерактивная среда фото\Рисунок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1209675"/>
            <a:ext cx="5256213" cy="394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 descr="G:\Интерактивная среда фото\Рисунок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994025"/>
            <a:ext cx="4897437" cy="367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44008" y="848346"/>
            <a:ext cx="4320480" cy="2736304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4. Функция </a:t>
            </a:r>
            <a:b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сохранения </a:t>
            </a:r>
            <a:b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психологического здоровья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1506" name="Picture 2" descr="F:\DCIM\100SSCAM\SDC102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4473575" cy="596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851648" cy="7075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Основные условия организации предметно-пространственной среды:</a:t>
            </a:r>
            <a:endParaRPr lang="ru-RU" sz="2200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4213" y="1557338"/>
            <a:ext cx="2303462" cy="2808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Предметно-образовательная среда должна содержать материал, посильный каждому ребенку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492500" y="1560513"/>
            <a:ext cx="2303463" cy="2805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Среда создается только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в результате деятельности детей и взрослых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372225" y="1527175"/>
            <a:ext cx="2303463" cy="2838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Освоение среды субъектом осуществляется через эстетические, познавательные, оценочные отношения</a:t>
            </a:r>
            <a:endParaRPr lang="ru-RU" b="1" dirty="0"/>
          </a:p>
        </p:txBody>
      </p:sp>
      <p:sp>
        <p:nvSpPr>
          <p:cNvPr id="12" name="Подзаголовок 11"/>
          <p:cNvSpPr>
            <a:spLocks noGrp="1"/>
          </p:cNvSpPr>
          <p:nvPr>
            <p:ph type="subTitle" idx="1"/>
          </p:nvPr>
        </p:nvSpPr>
        <p:spPr>
          <a:xfrm>
            <a:off x="611188" y="4797425"/>
            <a:ext cx="8143875" cy="17526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R="0" algn="ctr"/>
            <a:r>
              <a:rPr lang="ru-RU" b="1" smtClean="0"/>
              <a:t>Доля участия детей в создании образовательной среды определяется их возрастом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650" y="692150"/>
            <a:ext cx="7854950" cy="1368425"/>
          </a:xfrm>
        </p:spPr>
        <p:txBody>
          <a:bodyPr/>
          <a:lstStyle/>
          <a:p>
            <a:pPr marR="0" algn="ctr">
              <a:spcBef>
                <a:spcPct val="0"/>
              </a:spcBef>
            </a:pPr>
            <a:r>
              <a:rPr lang="ru-RU" sz="2400" smtClean="0"/>
              <a:t>Ведущей деятельностью дошкольника является игра.</a:t>
            </a:r>
          </a:p>
          <a:p>
            <a:pPr marR="0" algn="ctr">
              <a:spcBef>
                <a:spcPct val="0"/>
              </a:spcBef>
            </a:pPr>
            <a:r>
              <a:rPr lang="ru-RU" sz="2400" smtClean="0"/>
              <a:t>Она позволяет ребенку проявить собственную активность, наиболее полно реализовать себя</a:t>
            </a:r>
          </a:p>
        </p:txBody>
      </p:sp>
      <p:pic>
        <p:nvPicPr>
          <p:cNvPr id="23554" name="Picture 2" descr="C:\Users\user\Desktop\Моя группа\20150122_1044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2133600"/>
            <a:ext cx="5975350" cy="448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 descr="C:\Users\user\Desktop\Моя группа\20141111_1651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8450"/>
            <a:ext cx="482600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3" descr="C:\Users\user\Desktop\Моя группа\20141112_1608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2781300"/>
            <a:ext cx="5132387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313" y="620713"/>
            <a:ext cx="8280400" cy="1752600"/>
          </a:xfrm>
        </p:spPr>
        <p:txBody>
          <a:bodyPr/>
          <a:lstStyle/>
          <a:p>
            <a:pPr marR="0" algn="ctr">
              <a:spcBef>
                <a:spcPct val="0"/>
              </a:spcBef>
            </a:pPr>
            <a:r>
              <a:rPr lang="ru-RU" smtClean="0"/>
              <a:t>Художественно – эстетическое развитие дошкольников является приоритетным направлением работы нашего коллектива. </a:t>
            </a:r>
          </a:p>
          <a:p>
            <a:pPr marR="0" algn="ctr">
              <a:spcBef>
                <a:spcPct val="0"/>
              </a:spcBef>
            </a:pPr>
            <a:r>
              <a:rPr lang="ru-RU" smtClean="0"/>
              <a:t>Оно является фоном всей образовательной работы.</a:t>
            </a:r>
          </a:p>
        </p:txBody>
      </p:sp>
      <p:pic>
        <p:nvPicPr>
          <p:cNvPr id="25602" name="Picture 3" descr="C:\Users\user\Desktop\IMG_60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2492375"/>
            <a:ext cx="5616575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6627" name="Picture 2" descr="C:\Users\user\Desktop\Моя группа\20140728_092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586038"/>
            <a:ext cx="5299075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 descr="F:\DCIM\100SSCAM\SDC101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38613" y="260350"/>
            <a:ext cx="4800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 descr="F:\DCIM\100SSCAM\SDC10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260350"/>
            <a:ext cx="4837113" cy="362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G:\флешка\IMG_45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968625"/>
            <a:ext cx="4908550" cy="368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2" descr="G:\флешка\SDC108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2979738"/>
            <a:ext cx="5027613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3" descr="G:\флешка\IMG_37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1788" y="293688"/>
            <a:ext cx="4672012" cy="350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188" y="836613"/>
            <a:ext cx="7854950" cy="1752600"/>
          </a:xfrm>
        </p:spPr>
        <p:txBody>
          <a:bodyPr/>
          <a:lstStyle/>
          <a:p>
            <a:pPr marR="0" algn="ctr"/>
            <a:r>
              <a:rPr lang="ru-RU" smtClean="0"/>
              <a:t>Образовательная деятельность по ИЗО проводится в изостудии «Радуга». Условия, специально созданные для художественного творчества, вызывают у детей эффект новизны</a:t>
            </a:r>
          </a:p>
        </p:txBody>
      </p:sp>
      <p:pic>
        <p:nvPicPr>
          <p:cNvPr id="29698" name="Picture 2" descr="C:\Users\user\Desktop\Моя группа\20150120_0921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7888" y="2708275"/>
            <a:ext cx="5062537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F:\DCIM\100SSCAM\SDC102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2997200"/>
            <a:ext cx="482600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2" descr="F:\DCIM\100SSCAM\SDC102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33375"/>
            <a:ext cx="5033962" cy="37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F:\DCIM\100SSCAM\SDC10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3284538"/>
            <a:ext cx="4465637" cy="334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2" descr="F:\DCIM\100SSCAM\SDC102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33375"/>
            <a:ext cx="508793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3" y="765175"/>
            <a:ext cx="7853362" cy="1279525"/>
          </a:xfrm>
        </p:spPr>
        <p:txBody>
          <a:bodyPr/>
          <a:lstStyle/>
          <a:p>
            <a:pPr marR="0" algn="ctr">
              <a:spcBef>
                <a:spcPct val="0"/>
              </a:spcBef>
            </a:pPr>
            <a:r>
              <a:rPr lang="ru-RU" smtClean="0"/>
              <a:t>Для развития познавательной активности детей широко используется музейная педагогика. </a:t>
            </a:r>
          </a:p>
          <a:p>
            <a:pPr marR="0" algn="ctr">
              <a:spcBef>
                <a:spcPct val="0"/>
              </a:spcBef>
            </a:pPr>
            <a:r>
              <a:rPr lang="ru-RU" smtClean="0"/>
              <a:t>В ДОУ созданы мини-музеи различной тематики</a:t>
            </a:r>
          </a:p>
        </p:txBody>
      </p:sp>
      <p:pic>
        <p:nvPicPr>
          <p:cNvPr id="32770" name="Picture 3" descr="G:\Интерактивная среда фото\SDC102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2324100"/>
            <a:ext cx="5500687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79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3795" name="Picture 2" descr="G:\Интерактивная среда фото\SDC107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1052513"/>
            <a:ext cx="4203700" cy="560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3" descr="G:\Интерактивная среда фото\SDC107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047750"/>
            <a:ext cx="4176712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F:\DCIM\100SSCAM\SDC101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188913"/>
            <a:ext cx="4992688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2" descr="F:\DCIM\100SSCAM\SDC101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014663"/>
            <a:ext cx="4968875" cy="372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2" descr="http://detsad32.my1.ru/myzei/romashkovo/IMG_06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898525"/>
            <a:ext cx="4067175" cy="562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http://detsad32.my1.ru/myzei/romashkovo/IMG_06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03788" y="941388"/>
            <a:ext cx="3697287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6" descr="http://detsad32.my1.ru/myzei/romashkovo/IMG_06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03788" y="3860800"/>
            <a:ext cx="3665537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6867" name="Picture 2" descr="http://detsad32.my1.ru/myzei/babochki/SDC108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765175"/>
            <a:ext cx="4105275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 descr="http://detsad32.my1.ru/myzei/gnomiki/IMG_06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881188"/>
            <a:ext cx="432117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188" y="765175"/>
            <a:ext cx="7854950" cy="1752600"/>
          </a:xfrm>
        </p:spPr>
        <p:txBody>
          <a:bodyPr/>
          <a:lstStyle/>
          <a:p>
            <a:pPr marR="0" algn="ctr"/>
            <a:r>
              <a:rPr lang="ru-RU" smtClean="0"/>
              <a:t>С целью возвращения детям духовной ценности Отечества, обращения к истокам, традициям народной педагогики, национальной культуре, в ДОУ создана фольклорная комната</a:t>
            </a:r>
          </a:p>
        </p:txBody>
      </p:sp>
      <p:pic>
        <p:nvPicPr>
          <p:cNvPr id="37890" name="Picture 2" descr="G:\Интерактивная среда фото\SDC102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2682875"/>
            <a:ext cx="5268912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9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8915" name="Picture 2" descr="G:\Интерактивная среда фото\SDC102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981075"/>
            <a:ext cx="4203700" cy="560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3" descr="G:\Интерактивная среда фото\SDC102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8925" y="981075"/>
            <a:ext cx="4175125" cy="556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9939" name="Picture 2" descr="G:\Интерактивная среда фото\SDC102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81075"/>
            <a:ext cx="4132263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3" descr="G:\Интерактивная среда фото\SDC102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944563"/>
            <a:ext cx="4184650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3" y="765175"/>
            <a:ext cx="7853362" cy="1295400"/>
          </a:xfrm>
        </p:spPr>
        <p:txBody>
          <a:bodyPr/>
          <a:lstStyle/>
          <a:p>
            <a:pPr marR="0" algn="ctr"/>
            <a:r>
              <a:rPr lang="ru-RU" smtClean="0"/>
              <a:t>Образовательная среда, окружающая детей, обеспечивает безопасность их жизни, способствует укреплению здоровья и закаливанию организма</a:t>
            </a:r>
          </a:p>
        </p:txBody>
      </p:sp>
      <p:pic>
        <p:nvPicPr>
          <p:cNvPr id="40962" name="Picture 2" descr="G:\флешка\Фото степ-аэробика\IMG_81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2205038"/>
            <a:ext cx="6362700" cy="424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F:\DCIM\100SSCAM\SDC101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836613"/>
            <a:ext cx="4425950" cy="331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 descr="F:\DCIM\100SSCAM\SDC101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06875" y="2924175"/>
            <a:ext cx="4773613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0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43011" name="Picture 3" descr="F:\DCIM\100SSCAM\SDC101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2514600"/>
            <a:ext cx="5383213" cy="403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2" descr="F:\DCIM\100SSCAM\SDC101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200" y="476250"/>
            <a:ext cx="4595813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6" descr="http://detsad32.my1.ru/23022014/IMG_89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25875" y="488950"/>
            <a:ext cx="5129213" cy="34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2" descr="http://detsad32.my1.ru/23022014/IMG_89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924175"/>
            <a:ext cx="53943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650" y="620713"/>
            <a:ext cx="7854950" cy="1352550"/>
          </a:xfrm>
        </p:spPr>
        <p:txBody>
          <a:bodyPr/>
          <a:lstStyle/>
          <a:p>
            <a:pPr marR="0" algn="ctr"/>
            <a:r>
              <a:rPr lang="ru-RU" smtClean="0"/>
              <a:t>С целью приобщения детей к театральной культуре, обогащения их театрального опыта в ДОУ создан театр «Золотой ключик»</a:t>
            </a:r>
          </a:p>
        </p:txBody>
      </p:sp>
      <p:pic>
        <p:nvPicPr>
          <p:cNvPr id="45058" name="Picture 2" descr="G:\Интерактивная среда фото\SDC106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2260600"/>
            <a:ext cx="5616575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F:\DCIM\100SSCAM\SDC10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450" y="188913"/>
            <a:ext cx="5724525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 descr="F:\DCIM\100SSCAM\SDC102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4663" y="2216150"/>
            <a:ext cx="339725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650" y="692150"/>
            <a:ext cx="7854950" cy="1752600"/>
          </a:xfrm>
        </p:spPr>
        <p:txBody>
          <a:bodyPr/>
          <a:lstStyle/>
          <a:p>
            <a:pPr marR="0" algn="ctr"/>
            <a:r>
              <a:rPr lang="ru-RU" smtClean="0"/>
              <a:t>Важным средством формирования интерактивной среды являются информационные технологии, которые способствуют реализации интерактивных методов общения и обучения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5913" y="2565400"/>
            <a:ext cx="3960812" cy="935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Привлекают пассивных детей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к активной деятельности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859338" y="2565400"/>
            <a:ext cx="3960812" cy="935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Делают НОД более наглядной, интенсивной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9250" y="3846513"/>
            <a:ext cx="4006850" cy="877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Активизируют познавательный интерес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859338" y="3846513"/>
            <a:ext cx="3960812" cy="877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Способствуют активизации мыслительных процессов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71550" y="5013325"/>
            <a:ext cx="7200900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Реализуют личностно-ориентированные, дифференцированные подходы в образовательной деятельности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G:\Интерактивная среда фото\SDC10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4103688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3" descr="G:\Интерактивная среда фото\SDC100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500438"/>
            <a:ext cx="4032250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4" descr="G:\Интерактивная среда фото\SDC100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87913" y="981075"/>
            <a:ext cx="3960812" cy="528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C:\Users\user\Desktop\фото\IMG_93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2588" y="260350"/>
            <a:ext cx="447675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Picture 4" descr="C:\Users\user\Desktop\фото\IMG_93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1052513"/>
            <a:ext cx="3402013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2" descr="G:\Интерактивная среда фото\SDC1006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357563"/>
            <a:ext cx="4643438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750" y="620713"/>
            <a:ext cx="7854950" cy="1752600"/>
          </a:xfrm>
        </p:spPr>
        <p:txBody>
          <a:bodyPr/>
          <a:lstStyle/>
          <a:p>
            <a:pPr marR="0" algn="ctr"/>
            <a:r>
              <a:rPr lang="ru-RU" smtClean="0"/>
              <a:t>Интерактивность образовательной среды предполагает открытый характер образовательного процесса на основе сотрудничества с семьями воспитанников.</a:t>
            </a:r>
          </a:p>
        </p:txBody>
      </p:sp>
      <p:pic>
        <p:nvPicPr>
          <p:cNvPr id="50178" name="Picture 2" descr="C:\Users\Ultra\Desktop\развлечение\i008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513013"/>
            <a:ext cx="496887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F:\DCIM\100SSCAM\SDC101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7725" y="188913"/>
            <a:ext cx="5605463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2" descr="F:\DCIM\100SSCAM\SDC101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17788"/>
            <a:ext cx="5329237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Подзаголовок 1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2226" name="Picture 2" descr="F:\DCIM\100SSCAM\SDC101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836613"/>
            <a:ext cx="4314825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3" descr="F:\DCIM\100SSCAM\SDC102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9550" y="2036763"/>
            <a:ext cx="4467225" cy="335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25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3251" name="Picture 2" descr="C:\Users\user\Desktop\Моя группа\20140227_1045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333375"/>
            <a:ext cx="5132388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3" descr="F:\DCIM\100SSCAM\SDC102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2620963"/>
            <a:ext cx="5268913" cy="395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3" descr="C:\Users\user\Desktop\Моя группа\20141117_1626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2636838"/>
            <a:ext cx="54356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2" descr="C:\Users\user\Desktop\Моя группа\20141117_1629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0350"/>
            <a:ext cx="5280025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29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5299" name="Picture 2" descr="C:\Users\user\Desktop\Моя группа\20140715_0858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069388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590</TotalTime>
  <Words>293</Words>
  <Application>Microsoft Office PowerPoint</Application>
  <PresentationFormat>Экран (4:3)</PresentationFormat>
  <Paragraphs>42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42</vt:i4>
      </vt:variant>
    </vt:vector>
  </HeadingPairs>
  <TitlesOfParts>
    <vt:vector size="51" baseType="lpstr">
      <vt:lpstr>Constantia</vt:lpstr>
      <vt:lpstr>Arial</vt:lpstr>
      <vt:lpstr>Calibri</vt:lpstr>
      <vt:lpstr>Wingdings 2</vt:lpstr>
      <vt:lpstr>Arial Black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39</cp:revision>
  <dcterms:created xsi:type="dcterms:W3CDTF">2015-01-26T12:49:06Z</dcterms:created>
  <dcterms:modified xsi:type="dcterms:W3CDTF">2015-01-28T04:49:50Z</dcterms:modified>
</cp:coreProperties>
</file>