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8" r:id="rId3"/>
    <p:sldId id="260" r:id="rId4"/>
    <p:sldId id="261" r:id="rId5"/>
    <p:sldId id="266" r:id="rId6"/>
    <p:sldId id="281" r:id="rId7"/>
    <p:sldId id="270" r:id="rId8"/>
    <p:sldId id="271" r:id="rId9"/>
    <p:sldId id="283" r:id="rId10"/>
    <p:sldId id="272" r:id="rId11"/>
    <p:sldId id="284" r:id="rId12"/>
    <p:sldId id="285" r:id="rId13"/>
    <p:sldId id="286" r:id="rId14"/>
    <p:sldId id="294" r:id="rId15"/>
    <p:sldId id="287" r:id="rId16"/>
    <p:sldId id="289" r:id="rId17"/>
    <p:sldId id="292" r:id="rId18"/>
    <p:sldId id="293" r:id="rId19"/>
    <p:sldId id="290" r:id="rId20"/>
    <p:sldId id="275" r:id="rId21"/>
    <p:sldId id="296" r:id="rId22"/>
    <p:sldId id="295" r:id="rId23"/>
    <p:sldId id="277" r:id="rId24"/>
    <p:sldId id="279" r:id="rId25"/>
    <p:sldId id="280" r:id="rId26"/>
    <p:sldId id="27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736" autoAdjust="0"/>
    <p:restoredTop sz="94667" autoAdjust="0"/>
  </p:normalViewPr>
  <p:slideViewPr>
    <p:cSldViewPr>
      <p:cViewPr varScale="1">
        <p:scale>
          <a:sx n="94" d="100"/>
          <a:sy n="94" d="100"/>
        </p:scale>
        <p:origin x="-204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2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AA21EA-AFBF-479F-B93A-DEE973FCEF4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05860459-6B96-46A5-8D94-0CABC0BA5AC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Arial" charset="0"/>
              <a:cs typeface="Arial" charset="0"/>
            </a:rPr>
            <a:t>Требования</a:t>
          </a:r>
        </a:p>
      </dgm:t>
    </dgm:pt>
    <dgm:pt modelId="{6B24EE4B-7477-4B46-859D-F4483F95966E}" type="parTrans" cxnId="{B1D392D6-FB12-4915-AB51-956589FB5CEF}">
      <dgm:prSet/>
      <dgm:spPr/>
      <dgm:t>
        <a:bodyPr/>
        <a:lstStyle/>
        <a:p>
          <a:endParaRPr lang="ru-RU"/>
        </a:p>
      </dgm:t>
    </dgm:pt>
    <dgm:pt modelId="{51234356-EFDB-46DA-9B0E-2A91A0412855}" type="sibTrans" cxnId="{B1D392D6-FB12-4915-AB51-956589FB5CEF}">
      <dgm:prSet/>
      <dgm:spPr/>
      <dgm:t>
        <a:bodyPr/>
        <a:lstStyle/>
        <a:p>
          <a:endParaRPr lang="ru-RU"/>
        </a:p>
      </dgm:t>
    </dgm:pt>
    <dgm:pt modelId="{0906D26D-1A02-45C2-A802-9CE8CE2021F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charset="0"/>
              <a:cs typeface="Arial" charset="0"/>
            </a:rPr>
            <a:t>К содержанию</a:t>
          </a:r>
        </a:p>
      </dgm:t>
    </dgm:pt>
    <dgm:pt modelId="{539D21FB-9426-4D06-8767-600216946067}" type="parTrans" cxnId="{0D01448A-4A6F-4980-9D51-FD7BE30B878C}">
      <dgm:prSet/>
      <dgm:spPr/>
      <dgm:t>
        <a:bodyPr/>
        <a:lstStyle/>
        <a:p>
          <a:endParaRPr lang="ru-RU"/>
        </a:p>
      </dgm:t>
    </dgm:pt>
    <dgm:pt modelId="{80779093-DCC8-44F7-ACF1-EF543F6773A1}" type="sibTrans" cxnId="{0D01448A-4A6F-4980-9D51-FD7BE30B878C}">
      <dgm:prSet/>
      <dgm:spPr/>
      <dgm:t>
        <a:bodyPr/>
        <a:lstStyle/>
        <a:p>
          <a:endParaRPr lang="ru-RU"/>
        </a:p>
      </dgm:t>
    </dgm:pt>
    <dgm:pt modelId="{800A3079-3F6E-4AD7-A2C5-BF61D758EA6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charset="0"/>
              <a:cs typeface="Arial" charset="0"/>
            </a:rPr>
            <a:t>К результатам</a:t>
          </a:r>
        </a:p>
      </dgm:t>
    </dgm:pt>
    <dgm:pt modelId="{5E8E618D-917E-4B4E-804E-AD8F0EB2854C}" type="parTrans" cxnId="{0D9690C0-B150-437C-9421-6F232EBD0852}">
      <dgm:prSet/>
      <dgm:spPr/>
      <dgm:t>
        <a:bodyPr/>
        <a:lstStyle/>
        <a:p>
          <a:endParaRPr lang="ru-RU"/>
        </a:p>
      </dgm:t>
    </dgm:pt>
    <dgm:pt modelId="{5A650353-6B60-44E4-A4A6-3EF24B024F23}" type="sibTrans" cxnId="{0D9690C0-B150-437C-9421-6F232EBD0852}">
      <dgm:prSet/>
      <dgm:spPr/>
      <dgm:t>
        <a:bodyPr/>
        <a:lstStyle/>
        <a:p>
          <a:endParaRPr lang="ru-RU"/>
        </a:p>
      </dgm:t>
    </dgm:pt>
    <dgm:pt modelId="{FD75030D-A86C-4685-9D21-FC3577C7462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charset="0"/>
              <a:cs typeface="Arial" charset="0"/>
            </a:rPr>
            <a:t>К условиям</a:t>
          </a:r>
        </a:p>
      </dgm:t>
    </dgm:pt>
    <dgm:pt modelId="{93BC2FFA-4FA1-423D-9196-EAE6D114D9BB}" type="parTrans" cxnId="{D942A5DF-3DC3-45FC-9BCE-43BA62720E1E}">
      <dgm:prSet/>
      <dgm:spPr/>
      <dgm:t>
        <a:bodyPr/>
        <a:lstStyle/>
        <a:p>
          <a:endParaRPr lang="ru-RU"/>
        </a:p>
      </dgm:t>
    </dgm:pt>
    <dgm:pt modelId="{01C1D5CA-F0E3-4D29-AD2B-AF33539658FD}" type="sibTrans" cxnId="{D942A5DF-3DC3-45FC-9BCE-43BA62720E1E}">
      <dgm:prSet/>
      <dgm:spPr/>
      <dgm:t>
        <a:bodyPr/>
        <a:lstStyle/>
        <a:p>
          <a:endParaRPr lang="ru-RU"/>
        </a:p>
      </dgm:t>
    </dgm:pt>
    <dgm:pt modelId="{8FC53855-7F1D-4B3F-B7A5-09D4B2ED2793}" type="pres">
      <dgm:prSet presAssocID="{96AA21EA-AFBF-479F-B93A-DEE973FCEF4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0B62B67-F41D-4A98-85DE-8359C10C3195}" type="pres">
      <dgm:prSet presAssocID="{05860459-6B96-46A5-8D94-0CABC0BA5ACD}" presName="hierRoot1" presStyleCnt="0">
        <dgm:presLayoutVars>
          <dgm:hierBranch/>
        </dgm:presLayoutVars>
      </dgm:prSet>
      <dgm:spPr/>
    </dgm:pt>
    <dgm:pt modelId="{72E4AF81-7F9F-4BE1-8AE6-3D8F0028868B}" type="pres">
      <dgm:prSet presAssocID="{05860459-6B96-46A5-8D94-0CABC0BA5ACD}" presName="rootComposite1" presStyleCnt="0"/>
      <dgm:spPr/>
    </dgm:pt>
    <dgm:pt modelId="{2AD59CA0-3ED7-4492-9F06-3A85D6694F89}" type="pres">
      <dgm:prSet presAssocID="{05860459-6B96-46A5-8D94-0CABC0BA5AC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10F63C-21E3-49CD-B843-84223936E698}" type="pres">
      <dgm:prSet presAssocID="{05860459-6B96-46A5-8D94-0CABC0BA5AC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FC3AA88-4CCF-46AE-8DF1-BBEDFDE59E29}" type="pres">
      <dgm:prSet presAssocID="{05860459-6B96-46A5-8D94-0CABC0BA5ACD}" presName="hierChild2" presStyleCnt="0"/>
      <dgm:spPr/>
    </dgm:pt>
    <dgm:pt modelId="{18A99C42-0F67-49F2-BDA1-CEA19DDE4B01}" type="pres">
      <dgm:prSet presAssocID="{539D21FB-9426-4D06-8767-600216946067}" presName="Name35" presStyleLbl="parChTrans1D2" presStyleIdx="0" presStyleCnt="3"/>
      <dgm:spPr/>
      <dgm:t>
        <a:bodyPr/>
        <a:lstStyle/>
        <a:p>
          <a:endParaRPr lang="ru-RU"/>
        </a:p>
      </dgm:t>
    </dgm:pt>
    <dgm:pt modelId="{9E43DC67-774A-4FAB-B1C0-D33E5ECD6085}" type="pres">
      <dgm:prSet presAssocID="{0906D26D-1A02-45C2-A802-9CE8CE2021F9}" presName="hierRoot2" presStyleCnt="0">
        <dgm:presLayoutVars>
          <dgm:hierBranch/>
        </dgm:presLayoutVars>
      </dgm:prSet>
      <dgm:spPr/>
    </dgm:pt>
    <dgm:pt modelId="{E344F41F-087D-4769-A1DB-648A3978AB1B}" type="pres">
      <dgm:prSet presAssocID="{0906D26D-1A02-45C2-A802-9CE8CE2021F9}" presName="rootComposite" presStyleCnt="0"/>
      <dgm:spPr/>
    </dgm:pt>
    <dgm:pt modelId="{1FBCF0C9-93DA-4804-87D3-FC887F98423E}" type="pres">
      <dgm:prSet presAssocID="{0906D26D-1A02-45C2-A802-9CE8CE2021F9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EE6A9E0-5CD7-4CB4-97BF-8F9184746B49}" type="pres">
      <dgm:prSet presAssocID="{0906D26D-1A02-45C2-A802-9CE8CE2021F9}" presName="rootConnector" presStyleLbl="node2" presStyleIdx="0" presStyleCnt="3"/>
      <dgm:spPr/>
      <dgm:t>
        <a:bodyPr/>
        <a:lstStyle/>
        <a:p>
          <a:endParaRPr lang="ru-RU"/>
        </a:p>
      </dgm:t>
    </dgm:pt>
    <dgm:pt modelId="{376095F3-D5D4-4691-B993-2FF18E8CCB6B}" type="pres">
      <dgm:prSet presAssocID="{0906D26D-1A02-45C2-A802-9CE8CE2021F9}" presName="hierChild4" presStyleCnt="0"/>
      <dgm:spPr/>
    </dgm:pt>
    <dgm:pt modelId="{036F8184-5CD9-4D27-990A-092EE7111845}" type="pres">
      <dgm:prSet presAssocID="{0906D26D-1A02-45C2-A802-9CE8CE2021F9}" presName="hierChild5" presStyleCnt="0"/>
      <dgm:spPr/>
    </dgm:pt>
    <dgm:pt modelId="{70AC0C62-C10A-4C54-9707-02842E86312D}" type="pres">
      <dgm:prSet presAssocID="{5E8E618D-917E-4B4E-804E-AD8F0EB2854C}" presName="Name35" presStyleLbl="parChTrans1D2" presStyleIdx="1" presStyleCnt="3"/>
      <dgm:spPr/>
      <dgm:t>
        <a:bodyPr/>
        <a:lstStyle/>
        <a:p>
          <a:endParaRPr lang="ru-RU"/>
        </a:p>
      </dgm:t>
    </dgm:pt>
    <dgm:pt modelId="{D39AFD99-BB5A-4B04-9148-CDFE548EE54B}" type="pres">
      <dgm:prSet presAssocID="{800A3079-3F6E-4AD7-A2C5-BF61D758EA60}" presName="hierRoot2" presStyleCnt="0">
        <dgm:presLayoutVars>
          <dgm:hierBranch/>
        </dgm:presLayoutVars>
      </dgm:prSet>
      <dgm:spPr/>
    </dgm:pt>
    <dgm:pt modelId="{B821A373-CF9A-45B8-BFD1-7DF50D1114DC}" type="pres">
      <dgm:prSet presAssocID="{800A3079-3F6E-4AD7-A2C5-BF61D758EA60}" presName="rootComposite" presStyleCnt="0"/>
      <dgm:spPr/>
    </dgm:pt>
    <dgm:pt modelId="{83EA32E6-2AD7-4D66-979F-894C8B5C57A0}" type="pres">
      <dgm:prSet presAssocID="{800A3079-3F6E-4AD7-A2C5-BF61D758EA60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FF2A9F-62DF-4043-ACB8-F44D96F87DA5}" type="pres">
      <dgm:prSet presAssocID="{800A3079-3F6E-4AD7-A2C5-BF61D758EA60}" presName="rootConnector" presStyleLbl="node2" presStyleIdx="1" presStyleCnt="3"/>
      <dgm:spPr/>
      <dgm:t>
        <a:bodyPr/>
        <a:lstStyle/>
        <a:p>
          <a:endParaRPr lang="ru-RU"/>
        </a:p>
      </dgm:t>
    </dgm:pt>
    <dgm:pt modelId="{1AE540B6-5034-4C76-A6F6-47F89BBDD654}" type="pres">
      <dgm:prSet presAssocID="{800A3079-3F6E-4AD7-A2C5-BF61D758EA60}" presName="hierChild4" presStyleCnt="0"/>
      <dgm:spPr/>
    </dgm:pt>
    <dgm:pt modelId="{7DF54CAE-CE6B-4E6C-BD13-C1E708E53128}" type="pres">
      <dgm:prSet presAssocID="{800A3079-3F6E-4AD7-A2C5-BF61D758EA60}" presName="hierChild5" presStyleCnt="0"/>
      <dgm:spPr/>
    </dgm:pt>
    <dgm:pt modelId="{4335CF49-9C3F-48E5-A699-D85C0A3A1A81}" type="pres">
      <dgm:prSet presAssocID="{93BC2FFA-4FA1-423D-9196-EAE6D114D9BB}" presName="Name35" presStyleLbl="parChTrans1D2" presStyleIdx="2" presStyleCnt="3"/>
      <dgm:spPr/>
      <dgm:t>
        <a:bodyPr/>
        <a:lstStyle/>
        <a:p>
          <a:endParaRPr lang="ru-RU"/>
        </a:p>
      </dgm:t>
    </dgm:pt>
    <dgm:pt modelId="{E77B89EE-AEB1-486F-9444-720FC9741851}" type="pres">
      <dgm:prSet presAssocID="{FD75030D-A86C-4685-9D21-FC3577C7462D}" presName="hierRoot2" presStyleCnt="0">
        <dgm:presLayoutVars>
          <dgm:hierBranch/>
        </dgm:presLayoutVars>
      </dgm:prSet>
      <dgm:spPr/>
    </dgm:pt>
    <dgm:pt modelId="{03299E0A-2756-4020-AA1F-9F9A854C3A9B}" type="pres">
      <dgm:prSet presAssocID="{FD75030D-A86C-4685-9D21-FC3577C7462D}" presName="rootComposite" presStyleCnt="0"/>
      <dgm:spPr/>
    </dgm:pt>
    <dgm:pt modelId="{E2954727-C759-4550-8A14-DC00D53B7A97}" type="pres">
      <dgm:prSet presAssocID="{FD75030D-A86C-4685-9D21-FC3577C7462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DE2EAB-E8CE-4616-841E-85F87F56AE0C}" type="pres">
      <dgm:prSet presAssocID="{FD75030D-A86C-4685-9D21-FC3577C7462D}" presName="rootConnector" presStyleLbl="node2" presStyleIdx="2" presStyleCnt="3"/>
      <dgm:spPr/>
      <dgm:t>
        <a:bodyPr/>
        <a:lstStyle/>
        <a:p>
          <a:endParaRPr lang="ru-RU"/>
        </a:p>
      </dgm:t>
    </dgm:pt>
    <dgm:pt modelId="{03C84257-175E-4B8F-AB26-FFA9CFC588A9}" type="pres">
      <dgm:prSet presAssocID="{FD75030D-A86C-4685-9D21-FC3577C7462D}" presName="hierChild4" presStyleCnt="0"/>
      <dgm:spPr/>
    </dgm:pt>
    <dgm:pt modelId="{F6013DB9-6A4F-413B-AC9D-82F62BBBC717}" type="pres">
      <dgm:prSet presAssocID="{FD75030D-A86C-4685-9D21-FC3577C7462D}" presName="hierChild5" presStyleCnt="0"/>
      <dgm:spPr/>
    </dgm:pt>
    <dgm:pt modelId="{139E460A-FEE7-4B43-94CD-53CEDA4C3BA7}" type="pres">
      <dgm:prSet presAssocID="{05860459-6B96-46A5-8D94-0CABC0BA5ACD}" presName="hierChild3" presStyleCnt="0"/>
      <dgm:spPr/>
    </dgm:pt>
  </dgm:ptLst>
  <dgm:cxnLst>
    <dgm:cxn modelId="{93A35F7E-0354-429A-AC67-68D03A0A47B3}" type="presOf" srcId="{93BC2FFA-4FA1-423D-9196-EAE6D114D9BB}" destId="{4335CF49-9C3F-48E5-A699-D85C0A3A1A81}" srcOrd="0" destOrd="0" presId="urn:microsoft.com/office/officeart/2005/8/layout/orgChart1"/>
    <dgm:cxn modelId="{4BEEDA61-F324-4498-A04D-6DBE2BA661C7}" type="presOf" srcId="{5E8E618D-917E-4B4E-804E-AD8F0EB2854C}" destId="{70AC0C62-C10A-4C54-9707-02842E86312D}" srcOrd="0" destOrd="0" presId="urn:microsoft.com/office/officeart/2005/8/layout/orgChart1"/>
    <dgm:cxn modelId="{C14415CE-D900-4DE5-B945-C1CB11D941DA}" type="presOf" srcId="{96AA21EA-AFBF-479F-B93A-DEE973FCEF4C}" destId="{8FC53855-7F1D-4B3F-B7A5-09D4B2ED2793}" srcOrd="0" destOrd="0" presId="urn:microsoft.com/office/officeart/2005/8/layout/orgChart1"/>
    <dgm:cxn modelId="{D942A5DF-3DC3-45FC-9BCE-43BA62720E1E}" srcId="{05860459-6B96-46A5-8D94-0CABC0BA5ACD}" destId="{FD75030D-A86C-4685-9D21-FC3577C7462D}" srcOrd="2" destOrd="0" parTransId="{93BC2FFA-4FA1-423D-9196-EAE6D114D9BB}" sibTransId="{01C1D5CA-F0E3-4D29-AD2B-AF33539658FD}"/>
    <dgm:cxn modelId="{0D01448A-4A6F-4980-9D51-FD7BE30B878C}" srcId="{05860459-6B96-46A5-8D94-0CABC0BA5ACD}" destId="{0906D26D-1A02-45C2-A802-9CE8CE2021F9}" srcOrd="0" destOrd="0" parTransId="{539D21FB-9426-4D06-8767-600216946067}" sibTransId="{80779093-DCC8-44F7-ACF1-EF543F6773A1}"/>
    <dgm:cxn modelId="{C1EDFD63-1EB6-46A2-99B7-A469A2E6D691}" type="presOf" srcId="{800A3079-3F6E-4AD7-A2C5-BF61D758EA60}" destId="{83EA32E6-2AD7-4D66-979F-894C8B5C57A0}" srcOrd="0" destOrd="0" presId="urn:microsoft.com/office/officeart/2005/8/layout/orgChart1"/>
    <dgm:cxn modelId="{B1D392D6-FB12-4915-AB51-956589FB5CEF}" srcId="{96AA21EA-AFBF-479F-B93A-DEE973FCEF4C}" destId="{05860459-6B96-46A5-8D94-0CABC0BA5ACD}" srcOrd="0" destOrd="0" parTransId="{6B24EE4B-7477-4B46-859D-F4483F95966E}" sibTransId="{51234356-EFDB-46DA-9B0E-2A91A0412855}"/>
    <dgm:cxn modelId="{457BBEDD-1E42-4695-A5A3-C630737C7FF2}" type="presOf" srcId="{05860459-6B96-46A5-8D94-0CABC0BA5ACD}" destId="{3410F63C-21E3-49CD-B843-84223936E698}" srcOrd="1" destOrd="0" presId="urn:microsoft.com/office/officeart/2005/8/layout/orgChart1"/>
    <dgm:cxn modelId="{0D9690C0-B150-437C-9421-6F232EBD0852}" srcId="{05860459-6B96-46A5-8D94-0CABC0BA5ACD}" destId="{800A3079-3F6E-4AD7-A2C5-BF61D758EA60}" srcOrd="1" destOrd="0" parTransId="{5E8E618D-917E-4B4E-804E-AD8F0EB2854C}" sibTransId="{5A650353-6B60-44E4-A4A6-3EF24B024F23}"/>
    <dgm:cxn modelId="{ADEEDA97-90B5-4077-96C4-C98061483B83}" type="presOf" srcId="{FD75030D-A86C-4685-9D21-FC3577C7462D}" destId="{86DE2EAB-E8CE-4616-841E-85F87F56AE0C}" srcOrd="1" destOrd="0" presId="urn:microsoft.com/office/officeart/2005/8/layout/orgChart1"/>
    <dgm:cxn modelId="{5997D9F2-B66E-4D1B-A77B-B4CF9900BFAC}" type="presOf" srcId="{05860459-6B96-46A5-8D94-0CABC0BA5ACD}" destId="{2AD59CA0-3ED7-4492-9F06-3A85D6694F89}" srcOrd="0" destOrd="0" presId="urn:microsoft.com/office/officeart/2005/8/layout/orgChart1"/>
    <dgm:cxn modelId="{8E48E69C-29BB-42C6-9FF7-994620797406}" type="presOf" srcId="{0906D26D-1A02-45C2-A802-9CE8CE2021F9}" destId="{AEE6A9E0-5CD7-4CB4-97BF-8F9184746B49}" srcOrd="1" destOrd="0" presId="urn:microsoft.com/office/officeart/2005/8/layout/orgChart1"/>
    <dgm:cxn modelId="{46BF466E-955D-443A-833C-621EA52CE214}" type="presOf" srcId="{539D21FB-9426-4D06-8767-600216946067}" destId="{18A99C42-0F67-49F2-BDA1-CEA19DDE4B01}" srcOrd="0" destOrd="0" presId="urn:microsoft.com/office/officeart/2005/8/layout/orgChart1"/>
    <dgm:cxn modelId="{1345F0EA-9B5D-492E-B594-7AD75FD38808}" type="presOf" srcId="{FD75030D-A86C-4685-9D21-FC3577C7462D}" destId="{E2954727-C759-4550-8A14-DC00D53B7A97}" srcOrd="0" destOrd="0" presId="urn:microsoft.com/office/officeart/2005/8/layout/orgChart1"/>
    <dgm:cxn modelId="{490D9095-2E96-4B56-9708-173568E33865}" type="presOf" srcId="{800A3079-3F6E-4AD7-A2C5-BF61D758EA60}" destId="{98FF2A9F-62DF-4043-ACB8-F44D96F87DA5}" srcOrd="1" destOrd="0" presId="urn:microsoft.com/office/officeart/2005/8/layout/orgChart1"/>
    <dgm:cxn modelId="{9B00B3EF-FB40-4279-AA13-3CAD565671F9}" type="presOf" srcId="{0906D26D-1A02-45C2-A802-9CE8CE2021F9}" destId="{1FBCF0C9-93DA-4804-87D3-FC887F98423E}" srcOrd="0" destOrd="0" presId="urn:microsoft.com/office/officeart/2005/8/layout/orgChart1"/>
    <dgm:cxn modelId="{82D3ED43-45FF-4F9D-99F0-B23AB34EC9EC}" type="presParOf" srcId="{8FC53855-7F1D-4B3F-B7A5-09D4B2ED2793}" destId="{60B62B67-F41D-4A98-85DE-8359C10C3195}" srcOrd="0" destOrd="0" presId="urn:microsoft.com/office/officeart/2005/8/layout/orgChart1"/>
    <dgm:cxn modelId="{C2D8975C-D3B2-4755-9A52-B03426739380}" type="presParOf" srcId="{60B62B67-F41D-4A98-85DE-8359C10C3195}" destId="{72E4AF81-7F9F-4BE1-8AE6-3D8F0028868B}" srcOrd="0" destOrd="0" presId="urn:microsoft.com/office/officeart/2005/8/layout/orgChart1"/>
    <dgm:cxn modelId="{24DE504F-60A4-4FBB-994C-B0830E494D03}" type="presParOf" srcId="{72E4AF81-7F9F-4BE1-8AE6-3D8F0028868B}" destId="{2AD59CA0-3ED7-4492-9F06-3A85D6694F89}" srcOrd="0" destOrd="0" presId="urn:microsoft.com/office/officeart/2005/8/layout/orgChart1"/>
    <dgm:cxn modelId="{FD1D1CF0-A827-4F3B-BABA-5F02F0DFBB6E}" type="presParOf" srcId="{72E4AF81-7F9F-4BE1-8AE6-3D8F0028868B}" destId="{3410F63C-21E3-49CD-B843-84223936E698}" srcOrd="1" destOrd="0" presId="urn:microsoft.com/office/officeart/2005/8/layout/orgChart1"/>
    <dgm:cxn modelId="{C3353E6C-A451-42AD-9730-6B96E9E717D4}" type="presParOf" srcId="{60B62B67-F41D-4A98-85DE-8359C10C3195}" destId="{AFC3AA88-4CCF-46AE-8DF1-BBEDFDE59E29}" srcOrd="1" destOrd="0" presId="urn:microsoft.com/office/officeart/2005/8/layout/orgChart1"/>
    <dgm:cxn modelId="{0FBC3858-9250-470D-A532-7B2AB9F24229}" type="presParOf" srcId="{AFC3AA88-4CCF-46AE-8DF1-BBEDFDE59E29}" destId="{18A99C42-0F67-49F2-BDA1-CEA19DDE4B01}" srcOrd="0" destOrd="0" presId="urn:microsoft.com/office/officeart/2005/8/layout/orgChart1"/>
    <dgm:cxn modelId="{75CEE8F2-F1BF-4CA8-B7D1-EBB4AC182C14}" type="presParOf" srcId="{AFC3AA88-4CCF-46AE-8DF1-BBEDFDE59E29}" destId="{9E43DC67-774A-4FAB-B1C0-D33E5ECD6085}" srcOrd="1" destOrd="0" presId="urn:microsoft.com/office/officeart/2005/8/layout/orgChart1"/>
    <dgm:cxn modelId="{79F3161D-F4DE-46A3-9128-493FE255E97C}" type="presParOf" srcId="{9E43DC67-774A-4FAB-B1C0-D33E5ECD6085}" destId="{E344F41F-087D-4769-A1DB-648A3978AB1B}" srcOrd="0" destOrd="0" presId="urn:microsoft.com/office/officeart/2005/8/layout/orgChart1"/>
    <dgm:cxn modelId="{22AA9CA3-A41B-4EDF-9731-1C5154281B65}" type="presParOf" srcId="{E344F41F-087D-4769-A1DB-648A3978AB1B}" destId="{1FBCF0C9-93DA-4804-87D3-FC887F98423E}" srcOrd="0" destOrd="0" presId="urn:microsoft.com/office/officeart/2005/8/layout/orgChart1"/>
    <dgm:cxn modelId="{0D4B1BE6-3256-452B-B5DB-24310927DEAE}" type="presParOf" srcId="{E344F41F-087D-4769-A1DB-648A3978AB1B}" destId="{AEE6A9E0-5CD7-4CB4-97BF-8F9184746B49}" srcOrd="1" destOrd="0" presId="urn:microsoft.com/office/officeart/2005/8/layout/orgChart1"/>
    <dgm:cxn modelId="{398C46AB-752F-42A9-BB5B-0A69D5E0BC52}" type="presParOf" srcId="{9E43DC67-774A-4FAB-B1C0-D33E5ECD6085}" destId="{376095F3-D5D4-4691-B993-2FF18E8CCB6B}" srcOrd="1" destOrd="0" presId="urn:microsoft.com/office/officeart/2005/8/layout/orgChart1"/>
    <dgm:cxn modelId="{A1C4DDBA-D2D2-4870-B324-7CEC29C30AC8}" type="presParOf" srcId="{9E43DC67-774A-4FAB-B1C0-D33E5ECD6085}" destId="{036F8184-5CD9-4D27-990A-092EE7111845}" srcOrd="2" destOrd="0" presId="urn:microsoft.com/office/officeart/2005/8/layout/orgChart1"/>
    <dgm:cxn modelId="{8E0F2CC8-8510-4D08-8AC7-6409A2557056}" type="presParOf" srcId="{AFC3AA88-4CCF-46AE-8DF1-BBEDFDE59E29}" destId="{70AC0C62-C10A-4C54-9707-02842E86312D}" srcOrd="2" destOrd="0" presId="urn:microsoft.com/office/officeart/2005/8/layout/orgChart1"/>
    <dgm:cxn modelId="{44EBD07E-DBEF-46DF-8B75-535288A5A97F}" type="presParOf" srcId="{AFC3AA88-4CCF-46AE-8DF1-BBEDFDE59E29}" destId="{D39AFD99-BB5A-4B04-9148-CDFE548EE54B}" srcOrd="3" destOrd="0" presId="urn:microsoft.com/office/officeart/2005/8/layout/orgChart1"/>
    <dgm:cxn modelId="{640B92FF-CEDE-4A30-8F8F-D10C3440BE50}" type="presParOf" srcId="{D39AFD99-BB5A-4B04-9148-CDFE548EE54B}" destId="{B821A373-CF9A-45B8-BFD1-7DF50D1114DC}" srcOrd="0" destOrd="0" presId="urn:microsoft.com/office/officeart/2005/8/layout/orgChart1"/>
    <dgm:cxn modelId="{6859243D-60C1-41F9-BB8A-0AC2825EDA8A}" type="presParOf" srcId="{B821A373-CF9A-45B8-BFD1-7DF50D1114DC}" destId="{83EA32E6-2AD7-4D66-979F-894C8B5C57A0}" srcOrd="0" destOrd="0" presId="urn:microsoft.com/office/officeart/2005/8/layout/orgChart1"/>
    <dgm:cxn modelId="{20713503-CEEC-4871-99BD-C2C4EB1CBAFD}" type="presParOf" srcId="{B821A373-CF9A-45B8-BFD1-7DF50D1114DC}" destId="{98FF2A9F-62DF-4043-ACB8-F44D96F87DA5}" srcOrd="1" destOrd="0" presId="urn:microsoft.com/office/officeart/2005/8/layout/orgChart1"/>
    <dgm:cxn modelId="{ACEBCF20-909A-40DC-90B4-C8479CAE7D14}" type="presParOf" srcId="{D39AFD99-BB5A-4B04-9148-CDFE548EE54B}" destId="{1AE540B6-5034-4C76-A6F6-47F89BBDD654}" srcOrd="1" destOrd="0" presId="urn:microsoft.com/office/officeart/2005/8/layout/orgChart1"/>
    <dgm:cxn modelId="{755F6582-03FC-4C48-BFBE-95565E128E64}" type="presParOf" srcId="{D39AFD99-BB5A-4B04-9148-CDFE548EE54B}" destId="{7DF54CAE-CE6B-4E6C-BD13-C1E708E53128}" srcOrd="2" destOrd="0" presId="urn:microsoft.com/office/officeart/2005/8/layout/orgChart1"/>
    <dgm:cxn modelId="{74CE152D-3604-43FD-9351-101EBE14AEA9}" type="presParOf" srcId="{AFC3AA88-4CCF-46AE-8DF1-BBEDFDE59E29}" destId="{4335CF49-9C3F-48E5-A699-D85C0A3A1A81}" srcOrd="4" destOrd="0" presId="urn:microsoft.com/office/officeart/2005/8/layout/orgChart1"/>
    <dgm:cxn modelId="{A37D7990-B83C-435F-8696-F231B038024F}" type="presParOf" srcId="{AFC3AA88-4CCF-46AE-8DF1-BBEDFDE59E29}" destId="{E77B89EE-AEB1-486F-9444-720FC9741851}" srcOrd="5" destOrd="0" presId="urn:microsoft.com/office/officeart/2005/8/layout/orgChart1"/>
    <dgm:cxn modelId="{B640099A-9273-437D-914A-1800C0806468}" type="presParOf" srcId="{E77B89EE-AEB1-486F-9444-720FC9741851}" destId="{03299E0A-2756-4020-AA1F-9F9A854C3A9B}" srcOrd="0" destOrd="0" presId="urn:microsoft.com/office/officeart/2005/8/layout/orgChart1"/>
    <dgm:cxn modelId="{12C3E1CA-3782-45DF-A76A-69BBB771F7C0}" type="presParOf" srcId="{03299E0A-2756-4020-AA1F-9F9A854C3A9B}" destId="{E2954727-C759-4550-8A14-DC00D53B7A97}" srcOrd="0" destOrd="0" presId="urn:microsoft.com/office/officeart/2005/8/layout/orgChart1"/>
    <dgm:cxn modelId="{41F5DE5D-223B-4840-8CF3-DF01FBDE90C6}" type="presParOf" srcId="{03299E0A-2756-4020-AA1F-9F9A854C3A9B}" destId="{86DE2EAB-E8CE-4616-841E-85F87F56AE0C}" srcOrd="1" destOrd="0" presId="urn:microsoft.com/office/officeart/2005/8/layout/orgChart1"/>
    <dgm:cxn modelId="{A3E32C30-F642-4201-BB8B-E85DA4C7B89A}" type="presParOf" srcId="{E77B89EE-AEB1-486F-9444-720FC9741851}" destId="{03C84257-175E-4B8F-AB26-FFA9CFC588A9}" srcOrd="1" destOrd="0" presId="urn:microsoft.com/office/officeart/2005/8/layout/orgChart1"/>
    <dgm:cxn modelId="{DF1456B8-D693-49D9-972C-6A64E668652E}" type="presParOf" srcId="{E77B89EE-AEB1-486F-9444-720FC9741851}" destId="{F6013DB9-6A4F-413B-AC9D-82F62BBBC717}" srcOrd="2" destOrd="0" presId="urn:microsoft.com/office/officeart/2005/8/layout/orgChart1"/>
    <dgm:cxn modelId="{3A1EFC75-7305-4016-BAAC-740DC31BFB00}" type="presParOf" srcId="{60B62B67-F41D-4A98-85DE-8359C10C3195}" destId="{139E460A-FEE7-4B43-94CD-53CEDA4C3BA7}" srcOrd="2" destOrd="0" presId="urn:microsoft.com/office/officeart/2005/8/layout/orgChar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16998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Презентация на тему: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«Готовность педагога к </a:t>
            </a:r>
            <a:br>
              <a:rPr lang="ru-RU" dirty="0" smtClean="0"/>
            </a:br>
            <a:r>
              <a:rPr lang="ru-RU" dirty="0" smtClean="0"/>
              <a:t>профессиональной деятельности в контексте  ФГОС ДО»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3380"/>
            <a:ext cx="5114932" cy="17145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dirty="0" smtClean="0"/>
              <a:t>Подготовила  старший воспитатель</a:t>
            </a:r>
          </a:p>
          <a:p>
            <a:pPr>
              <a:defRPr/>
            </a:pPr>
            <a:r>
              <a:rPr lang="ru-RU" dirty="0" smtClean="0"/>
              <a:t>МБДОУ Д/с № 25</a:t>
            </a:r>
          </a:p>
          <a:p>
            <a:pPr>
              <a:defRPr/>
            </a:pPr>
            <a:r>
              <a:rPr lang="ru-RU" dirty="0" smtClean="0"/>
              <a:t>Матвейчук Елена Юрьевна, </a:t>
            </a:r>
          </a:p>
          <a:p>
            <a:pPr>
              <a:defRPr/>
            </a:pPr>
            <a:r>
              <a:rPr lang="ru-RU" dirty="0" smtClean="0"/>
              <a:t>высшая  квалификационная категория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ru-RU" u="sng" dirty="0" smtClean="0"/>
              <a:t>Федеральные нормативные документы по введению ФГОС ДО: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28802"/>
            <a:ext cx="9001156" cy="4786346"/>
          </a:xfrm>
        </p:spPr>
        <p:txBody>
          <a:bodyPr>
            <a:normAutofit fontScale="47500" lnSpcReduction="20000"/>
          </a:bodyPr>
          <a:lstStyle/>
          <a:p>
            <a:pPr>
              <a:defRPr/>
            </a:pPr>
            <a:r>
              <a:rPr lang="ru-RU" sz="2900" dirty="0" smtClean="0"/>
              <a:t>Федеральный государственный образовательный стандарт дошкольного образования (01.01.2014 г.).</a:t>
            </a:r>
          </a:p>
          <a:p>
            <a:pPr>
              <a:buNone/>
              <a:defRPr/>
            </a:pPr>
            <a:endParaRPr lang="ru-RU" sz="2900" dirty="0" smtClean="0"/>
          </a:p>
          <a:p>
            <a:pPr>
              <a:defRPr/>
            </a:pPr>
            <a:r>
              <a:rPr lang="ru-RU" sz="2900" dirty="0" smtClean="0"/>
              <a:t>Приказ </a:t>
            </a:r>
            <a:r>
              <a:rPr lang="ru-RU" sz="2900" dirty="0" err="1" smtClean="0"/>
              <a:t>Минобрнауки</a:t>
            </a:r>
            <a:r>
              <a:rPr lang="ru-RU" sz="2900" dirty="0" smtClean="0"/>
              <a:t> РФ № 1014 от 30.08.2013 «Об утверждении порядка организации и осуществления образовательной деятельности по основным общеобразовательным программам дошкольного образования».</a:t>
            </a:r>
          </a:p>
          <a:p>
            <a:pPr>
              <a:defRPr/>
            </a:pPr>
            <a:endParaRPr lang="ru-RU" sz="2900" dirty="0" smtClean="0"/>
          </a:p>
          <a:p>
            <a:pPr>
              <a:defRPr/>
            </a:pPr>
            <a:r>
              <a:rPr lang="ru-RU" sz="2900" dirty="0" smtClean="0"/>
              <a:t>Государственная программа «Развитие образования» на 2013-2020 годы.</a:t>
            </a:r>
          </a:p>
          <a:p>
            <a:pPr>
              <a:defRPr/>
            </a:pPr>
            <a:endParaRPr lang="ru-RU" sz="2900" dirty="0" smtClean="0"/>
          </a:p>
          <a:p>
            <a:pPr>
              <a:defRPr/>
            </a:pPr>
            <a:r>
              <a:rPr lang="ru-RU" sz="2900" dirty="0" smtClean="0"/>
              <a:t>Письмо </a:t>
            </a:r>
            <a:r>
              <a:rPr lang="ru-RU" sz="2900" dirty="0" err="1" smtClean="0"/>
              <a:t>Минобрнауки</a:t>
            </a:r>
            <a:r>
              <a:rPr lang="ru-RU" sz="2900" dirty="0" smtClean="0"/>
              <a:t> России от 13 января 2014 года № 08-10 о проведение ряда мероприятий для обеспечения введения ФГОС ДО.</a:t>
            </a:r>
          </a:p>
          <a:p>
            <a:pPr>
              <a:defRPr/>
            </a:pPr>
            <a:r>
              <a:rPr lang="ru-RU" sz="2900" dirty="0" smtClean="0"/>
              <a:t>Письмо </a:t>
            </a:r>
            <a:r>
              <a:rPr lang="ru-RU" sz="2900" dirty="0" err="1" smtClean="0"/>
              <a:t>Минобрнауки</a:t>
            </a:r>
            <a:r>
              <a:rPr lang="ru-RU" sz="2900" dirty="0" smtClean="0"/>
              <a:t> России и Федеральной службы по надзору в сфере образования и науки «О контроле реализации ФГОС ДО» (от 7 февраля 2014 года № 01-52-22/05-3</a:t>
            </a:r>
          </a:p>
          <a:p>
            <a:pPr>
              <a:defRPr/>
            </a:pPr>
            <a:r>
              <a:rPr lang="ru-RU" sz="2900" dirty="0" smtClean="0"/>
              <a:t>Государственная программа Российской Федерации «Развитие образования» на 2013-2020 годы (утверждена Распоряжением Правительства Российской Федерации от 22.11.2012 г. № 2148-р).</a:t>
            </a:r>
          </a:p>
          <a:p>
            <a:pPr>
              <a:defRPr/>
            </a:pPr>
            <a:r>
              <a:rPr lang="ru-RU" sz="2900" dirty="0" smtClean="0"/>
              <a:t>Приказ Минтруда России от 18.10.2013 № 544н «Об утверждении профессионального стандарта «Педагог (педагогическая деятельность в сфере дошкольного, начального общего, основного общего, среднего общего образования) (воспитатель, учитель)»</a:t>
            </a:r>
          </a:p>
          <a:p>
            <a:pPr>
              <a:defRPr/>
            </a:pPr>
            <a:r>
              <a:rPr lang="ru-RU" sz="2900" dirty="0" smtClean="0"/>
              <a:t>«О дошкольных образовательных организациях». Письмо </a:t>
            </a:r>
            <a:r>
              <a:rPr lang="ru-RU" sz="2900" dirty="0" err="1" smtClean="0"/>
              <a:t>Минобрнауки</a:t>
            </a:r>
            <a:r>
              <a:rPr lang="ru-RU" sz="2900" dirty="0" smtClean="0"/>
              <a:t> РФ и Федеральной службы по надзору в сфере образования и науки № 01-52-22/05-382 от 7 февраля 2014 г. Показатели деятельности образовательной организации, подлежащей </a:t>
            </a:r>
            <a:r>
              <a:rPr lang="ru-RU" sz="2900" dirty="0" err="1" smtClean="0"/>
              <a:t>самообследованию</a:t>
            </a:r>
            <a:r>
              <a:rPr lang="ru-RU" sz="2900" dirty="0" smtClean="0"/>
              <a:t> (Современный детский сад 2014. - № 3)</a:t>
            </a:r>
          </a:p>
          <a:p>
            <a:pPr>
              <a:defRPr/>
            </a:pPr>
            <a:r>
              <a:rPr lang="ru-RU" sz="2900" dirty="0" err="1" smtClean="0"/>
              <a:t>СанПиН</a:t>
            </a:r>
            <a:r>
              <a:rPr lang="ru-RU" sz="2900" dirty="0" smtClean="0"/>
              <a:t> 2.4.1.3049-13 "Санитарно-эпидемиологические требования к устройству, содержанию и организации режима работы дошкольных образовательных организаций"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ru-RU" u="sng" dirty="0" smtClean="0"/>
              <a:t>Региональные нормативные документы по введению ФГОС ДО: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85926"/>
            <a:ext cx="9001156" cy="4929222"/>
          </a:xfrm>
        </p:spPr>
        <p:txBody>
          <a:bodyPr>
            <a:normAutofit fontScale="25000" lnSpcReduction="20000"/>
          </a:bodyPr>
          <a:lstStyle/>
          <a:p>
            <a:pPr>
              <a:defRPr/>
            </a:pPr>
            <a:r>
              <a:rPr lang="ru-RU" sz="5600" dirty="0" smtClean="0"/>
              <a:t>Приказ управления образования  «</a:t>
            </a:r>
            <a:r>
              <a:rPr lang="ru-RU" sz="5600" i="1" dirty="0" smtClean="0"/>
              <a:t>Об утверждении плана-графика мероприятий</a:t>
            </a:r>
            <a:endParaRPr lang="ru-RU" sz="5600" dirty="0" smtClean="0"/>
          </a:p>
          <a:p>
            <a:pPr>
              <a:buFont typeface="Arial" charset="0"/>
              <a:buNone/>
              <a:defRPr/>
            </a:pPr>
            <a:r>
              <a:rPr lang="ru-RU" sz="5600" i="1" dirty="0" smtClean="0"/>
              <a:t>       по введению федерального государственного образовательного стандарта дошкольного образования на территории Александровского района  на 2013-2014 учебный год  </a:t>
            </a:r>
            <a:r>
              <a:rPr lang="ru-RU" sz="5600" dirty="0" smtClean="0"/>
              <a:t>от   04.09.2013г.   № 535 </a:t>
            </a:r>
          </a:p>
          <a:p>
            <a:pPr>
              <a:buFont typeface="Arial" charset="0"/>
              <a:buNone/>
              <a:defRPr/>
            </a:pPr>
            <a:endParaRPr lang="ru-RU" sz="5600" dirty="0" smtClean="0"/>
          </a:p>
          <a:p>
            <a:pPr>
              <a:defRPr/>
            </a:pPr>
            <a:r>
              <a:rPr lang="ru-RU" sz="5600" dirty="0" smtClean="0"/>
              <a:t>Приказ управления образования «</a:t>
            </a:r>
            <a:r>
              <a:rPr lang="ru-RU" sz="5600" i="1" dirty="0" smtClean="0"/>
              <a:t>Об исполнении приказа департамента образования от 15.07.2014 № 1039 «О реализации постановления администратора области от 26.06.2014 № 660 «О внесении изменений в постановление Губернатора области от 28.02.2013 № 220 «Об утверждении плана мероприятий («Дорожной карты») Владимирской области «Изменения в отраслях социальной сферы, направленные на повышение эффективности образования и науки»</a:t>
            </a:r>
            <a:r>
              <a:rPr lang="ru-RU" sz="5600" dirty="0" smtClean="0"/>
              <a:t> от   19.08.2014    №  504</a:t>
            </a:r>
          </a:p>
          <a:p>
            <a:pPr>
              <a:defRPr/>
            </a:pPr>
            <a:endParaRPr lang="ru-RU" sz="5600" dirty="0" smtClean="0"/>
          </a:p>
          <a:p>
            <a:pPr>
              <a:defRPr/>
            </a:pPr>
            <a:r>
              <a:rPr lang="ru-RU" sz="5600" dirty="0" smtClean="0"/>
              <a:t>Приказ управления образования «</a:t>
            </a:r>
            <a:r>
              <a:rPr lang="ru-RU" sz="5600" i="1" dirty="0" smtClean="0"/>
              <a:t>Об организации работы по введению Федерального государственного образовательного стандарта дошкольного образования на 2014-2016 учебный год»   </a:t>
            </a:r>
            <a:r>
              <a:rPr lang="ru-RU" sz="5600" dirty="0" smtClean="0"/>
              <a:t>от  06.10.2014 г.  №  616</a:t>
            </a:r>
          </a:p>
          <a:p>
            <a:pPr>
              <a:defRPr/>
            </a:pPr>
            <a:endParaRPr lang="ru-RU" sz="5600" dirty="0" smtClean="0"/>
          </a:p>
          <a:p>
            <a:pPr>
              <a:defRPr/>
            </a:pPr>
            <a:r>
              <a:rPr lang="ru-RU" sz="5600" dirty="0" smtClean="0"/>
              <a:t>Приказ управления образования </a:t>
            </a:r>
            <a:r>
              <a:rPr lang="ru-RU" sz="5600" i="1" dirty="0" smtClean="0"/>
              <a:t> »О внесении изменений в постановление</a:t>
            </a:r>
            <a:endParaRPr lang="ru-RU" sz="5600" dirty="0" smtClean="0"/>
          </a:p>
          <a:p>
            <a:pPr>
              <a:buFont typeface="Arial" charset="0"/>
              <a:buNone/>
              <a:defRPr/>
            </a:pPr>
            <a:r>
              <a:rPr lang="ru-RU" sz="5600" i="1" dirty="0" smtClean="0"/>
              <a:t>       администрации Александровского района от 26.02.2013г. № 400 «Об утверждении</a:t>
            </a:r>
            <a:endParaRPr lang="ru-RU" sz="5600" dirty="0" smtClean="0"/>
          </a:p>
          <a:p>
            <a:pPr>
              <a:buFont typeface="Arial" charset="0"/>
              <a:buNone/>
              <a:defRPr/>
            </a:pPr>
            <a:r>
              <a:rPr lang="ru-RU" sz="5600" i="1" dirty="0" smtClean="0"/>
              <a:t>        плана  мероприятий («дорожной  карты») Александровского  района  «Изменения в отрасли образования, направленные на повышение  </a:t>
            </a:r>
            <a:r>
              <a:rPr lang="ru-RU" sz="5600" dirty="0" smtClean="0"/>
              <a:t>эффективности образования и науки» от  14.08. №  2066</a:t>
            </a:r>
          </a:p>
          <a:p>
            <a:pPr>
              <a:buFont typeface="Arial" charset="0"/>
              <a:buNone/>
              <a:defRPr/>
            </a:pPr>
            <a:endParaRPr lang="ru-RU" sz="3700" dirty="0" smtClean="0"/>
          </a:p>
          <a:p>
            <a:pPr>
              <a:defRPr/>
            </a:pPr>
            <a:r>
              <a:rPr lang="ru-RU" sz="6200" baseline="-25000" dirty="0" smtClean="0">
                <a:ea typeface="Arial Unicode MS" pitchFamily="34" charset="-128"/>
                <a:cs typeface="Arial Unicode MS" pitchFamily="34" charset="-128"/>
              </a:rPr>
              <a:t>Приказ</a:t>
            </a:r>
            <a:r>
              <a:rPr lang="ru-RU" sz="62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6200" i="1" baseline="-25000" dirty="0" smtClean="0">
                <a:ea typeface="Arial Unicode MS" pitchFamily="34" charset="-128"/>
                <a:cs typeface="Arial Unicode MS" pitchFamily="34" charset="-128"/>
              </a:rPr>
              <a:t>Об исполнении приказа департамента образования от 15.07.2014 № 1039 .«О реализации постановления ' администратора области от 26.06.2014 № 660 «О внесении изменений в постановление Губернатора области от № 220 «Об утверждении плана мероприятий («Дорожной карты») Владимирской области «Изменения в отраслях социальной сферы, направленные на повышение эффективности образования и науки»; приказа управления образования администрации Александровского района от 19.08.2014 г. № 504</a:t>
            </a:r>
            <a:endParaRPr lang="ru-RU" sz="6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Приказы, локальные акты ДОУ №25 по введению ФГОС ДО: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643050"/>
            <a:ext cx="8786874" cy="4931486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1.Приказ «Об утверждении плана-графика мероприятий  по введению федерального государственного  образовательного стандарта дошкольного образования в МБДОУ Д/с № 25  на 2013-2014 учебный год   от   06.09.2013г. № 10</a:t>
            </a:r>
          </a:p>
          <a:p>
            <a:pPr>
              <a:buFont typeface="Arial" charset="0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2. Приказ «О создании рабочей группы по введению ФГОС ДО в ДОУ» </a:t>
            </a: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от 06.09.2013 г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. № 10 .</a:t>
            </a:r>
          </a:p>
          <a:p>
            <a:pPr>
              <a:buFont typeface="Arial" charset="0"/>
              <a:buNone/>
              <a:defRPr/>
            </a:pPr>
            <a:r>
              <a:rPr lang="ru-RU" sz="2400" i="1" baseline="-25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3.</a:t>
            </a:r>
            <a:r>
              <a:rPr lang="ru-RU" sz="2400" i="1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lang="ru-RU" sz="2400" i="1" baseline="-25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lang="ru-RU" i="1" baseline="-25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Приказ</a:t>
            </a:r>
            <a:r>
              <a:rPr lang="ru-RU" i="1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lang="ru-RU" i="1" baseline="-25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Об исполнении приказа департамента образования от 15.07.2014 № 1039 .«О реализации постановления ' администратора области от 26.06.2014 № 660 «О внесении изменений в постановление Губернатора области от</a:t>
            </a:r>
            <a:r>
              <a:rPr lang="ru-RU" i="1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lang="ru-RU" i="1" baseline="-25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№ 220 «Об утверждении плана мероприятий («Дорожной карты») Владимирской области «Изменения в отраслях социальной сферы, направленные на повышение эффективности образования и науки»; приказа управления образования администрации Александровского района от 19.08.2014 г. № 504  от 20.08.20 14  №6-1</a:t>
            </a:r>
            <a:endParaRPr lang="ru-RU" i="1" dirty="0" smtClean="0"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>
              <a:buFont typeface="Arial" charset="0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4. Приказ «О разработке основной образовательной программы ДОУ в соответствии с ФГОС» от 02.09.2014г. № 16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ФГОС ДО</a:t>
            </a:r>
            <a:endParaRPr lang="ru-RU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457200" y="2249488"/>
          <a:ext cx="8229600" cy="4324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Задачи совершенствования информационного обеспечения введения ФГОС ДОУ: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  <a:defRPr/>
            </a:pPr>
            <a:r>
              <a:rPr lang="ru-RU" dirty="0" smtClean="0"/>
              <a:t>1.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Продолжить осуществлять информационную поддержку  участников образовательного  процесса по вопросам введения и реализации ФГОС.</a:t>
            </a:r>
          </a:p>
          <a:p>
            <a:pPr>
              <a:buNone/>
              <a:defRPr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2. Обеспечить регулярное обновление информации о реализации ФГОС ДО, опубликовывать  на сайте ДОУ.</a:t>
            </a:r>
          </a:p>
          <a:p>
            <a:pPr>
              <a:buNone/>
              <a:defRPr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3. Фиксировать ход образовательного процесса и результатов освоения воспитанниками  ООП.</a:t>
            </a:r>
          </a:p>
          <a:p>
            <a:pPr>
              <a:buNone/>
              <a:defRPr/>
            </a:pPr>
            <a:r>
              <a:rPr lang="ru-RU" dirty="0" smtClean="0"/>
              <a:t>    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63832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Качество работы дошкольного образовательного учреждения зависит: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От качества работы педагогов, в первую очередь, воспитателей.</a:t>
            </a:r>
          </a:p>
          <a:p>
            <a:pPr lvl="0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Сложившихся в педагогическом коллективе отношений.</a:t>
            </a:r>
          </a:p>
          <a:p>
            <a:pPr lvl="0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Условий, созданных руководителем для творческого поиска новых методов и форм работы с детьми.</a:t>
            </a:r>
          </a:p>
          <a:p>
            <a:pPr lvl="0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Объективной оценки результатов деятельности КАЖДОГО СОТРУДНИКА.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63600"/>
            <a:ext cx="8229600" cy="92232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Качественная характеристика педагогов:</a:t>
            </a:r>
            <a:endParaRPr lang="ru-RU" sz="32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2844" y="3429000"/>
          <a:ext cx="8572563" cy="1071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9775"/>
                <a:gridCol w="1485697"/>
                <a:gridCol w="1485697"/>
                <a:gridCol w="1485697"/>
                <a:gridCol w="1485697"/>
              </a:tblGrid>
              <a:tr h="681908">
                <a:tc>
                  <a:txBody>
                    <a:bodyPr/>
                    <a:lstStyle/>
                    <a:p>
                      <a:r>
                        <a:rPr lang="ru-RU" dirty="0" smtClean="0"/>
                        <a:t>Стаж педагогический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 5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5-10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10-20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 и более лет</a:t>
                      </a:r>
                      <a:endParaRPr lang="ru-RU" dirty="0"/>
                    </a:p>
                  </a:txBody>
                  <a:tcPr/>
                </a:tc>
              </a:tr>
              <a:tr h="389662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педагогов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42843" y="4643446"/>
          <a:ext cx="8572560" cy="1768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/>
                <a:gridCol w="1714512"/>
                <a:gridCol w="1714512"/>
                <a:gridCol w="3429024"/>
              </a:tblGrid>
              <a:tr h="1040467">
                <a:tc>
                  <a:txBody>
                    <a:bodyPr/>
                    <a:lstStyle/>
                    <a:p>
                      <a:r>
                        <a:rPr lang="ru-RU" dirty="0" smtClean="0"/>
                        <a:t>Квалификационная категория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Высшая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Первая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Соответствие</a:t>
                      </a:r>
                      <a:r>
                        <a:rPr lang="ru-RU" baseline="0" dirty="0" smtClean="0"/>
                        <a:t> занимаемой должности</a:t>
                      </a:r>
                      <a:endParaRPr lang="ru-RU" dirty="0"/>
                    </a:p>
                  </a:txBody>
                  <a:tcPr/>
                </a:tc>
              </a:tr>
              <a:tr h="728327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педагогов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42844" y="1928802"/>
          <a:ext cx="8643998" cy="1357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1836"/>
                <a:gridCol w="2103644"/>
                <a:gridCol w="2608518"/>
              </a:tblGrid>
              <a:tr h="714380">
                <a:tc>
                  <a:txBody>
                    <a:bodyPr/>
                    <a:lstStyle/>
                    <a:p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Высшее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Средне-специальное</a:t>
                      </a:r>
                      <a:endParaRPr lang="ru-RU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педагогов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Формы повышения квалификации педагогов: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Система подготовки и переподготовки педагогических кадров (проблемные курсы и курсы повышения квалификации);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Методическое сопровождение педагогической деятельности;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Информационное и ресурсное обеспечение;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Информационно – методические и научно – практические семинары;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Проблемные семинары и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вебинары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;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Конкурсы педагогического мастерства;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Работа по самообразованию.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Непрерывное повышение квалификации педагогов оказывает прямое влияние на рост качества образования, развитие творчества и одаренности в детях, становление личности в целом.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10" y="2500305"/>
          <a:ext cx="7929618" cy="3859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280"/>
                <a:gridCol w="2065290"/>
                <a:gridCol w="2065290"/>
                <a:gridCol w="3434758"/>
              </a:tblGrid>
              <a:tr h="2351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ФИО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Должность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Название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664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Матвейчук Елена Юрьевна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старший воспитатель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Организация методической деятельности. Внедрение ФГОС ДО и обновление образовательного процесса 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(72 </a:t>
                      </a:r>
                      <a:r>
                        <a:rPr lang="ru-RU" sz="1200" i="1" dirty="0" err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академ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. часа)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248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Рябова Елена Евгеньевна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воспитатель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Экологическое образование в детском саду 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(72 академ. часа)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664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Федченко Светлана Игоревна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воспитатель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Новые подходы к художественно-эстетическому воспитанию детей в дошкольном учреждении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(72 </a:t>
                      </a:r>
                      <a:r>
                        <a:rPr lang="ru-RU" sz="1200" i="1" dirty="0" err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академ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. часа)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664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Большова Светлана Владимировна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воспитатель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Художественное конструирование как развивающий вид образовательной деятельности дошкольника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 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(72 </a:t>
                      </a:r>
                      <a:r>
                        <a:rPr lang="ru-RU" sz="1200" i="1" dirty="0" err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академ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</a:rPr>
                        <a:t>. часа)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Педагогический опыт.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Педагогический </a:t>
            </a:r>
            <a:r>
              <a:rPr lang="ru-RU" dirty="0" smtClean="0">
                <a:solidFill>
                  <a:srgbClr val="FF0000"/>
                </a:solidFill>
              </a:rPr>
              <a:t>опыт </a:t>
            </a:r>
            <a:r>
              <a:rPr lang="ru-RU" dirty="0" smtClean="0"/>
              <a:t>– это источник новых идей, подходов и технологий. Опыт помогает воспитателю использовать новые подходы к работе с детьми. В 2014-2015 учебном году педагогический опыт защитили три педагога: Махотина Ю.В., Ратникова Н.Б., Никитина Н.Ю., которые отличаются творческой новизной, актуальностью и сокращением затрат времени на достижение высоких результатов.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Самообразование.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       Для </a:t>
            </a:r>
            <a:r>
              <a:rPr lang="ru-RU" dirty="0" smtClean="0"/>
              <a:t>молодых специалистов:</a:t>
            </a:r>
          </a:p>
          <a:p>
            <a:r>
              <a:rPr lang="ru-RU" dirty="0" smtClean="0"/>
              <a:t>Формирование </a:t>
            </a:r>
            <a:r>
              <a:rPr lang="ru-RU" dirty="0" smtClean="0"/>
              <a:t>основ педагогического мастерства</a:t>
            </a:r>
          </a:p>
          <a:p>
            <a:r>
              <a:rPr lang="ru-RU" dirty="0" smtClean="0"/>
              <a:t>Развитие умений организации всех </a:t>
            </a:r>
            <a:r>
              <a:rPr lang="ru-RU" dirty="0" smtClean="0"/>
              <a:t>видов детской </a:t>
            </a:r>
            <a:r>
              <a:rPr lang="ru-RU" dirty="0" smtClean="0"/>
              <a:t>деятельности и навыков конструирования разных моделей организации образовательного процесса.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Самообразование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           Для </a:t>
            </a:r>
            <a:r>
              <a:rPr lang="ru-RU" dirty="0" smtClean="0"/>
              <a:t>воспитателей, свыше 5 лет:</a:t>
            </a:r>
          </a:p>
          <a:p>
            <a:r>
              <a:rPr lang="ru-RU" dirty="0" smtClean="0"/>
              <a:t>Овладение проектированием образовательного </a:t>
            </a:r>
            <a:r>
              <a:rPr lang="ru-RU" dirty="0" err="1" smtClean="0"/>
              <a:t>прцесса</a:t>
            </a:r>
            <a:r>
              <a:rPr lang="ru-RU" dirty="0" smtClean="0"/>
              <a:t> с целью повышения его эффективности и качества в условиях вариативного образования</a:t>
            </a:r>
          </a:p>
          <a:p>
            <a:r>
              <a:rPr lang="ru-RU" dirty="0" smtClean="0"/>
              <a:t>Формирование умения анализировать научно-методическую литературу, применение полученных знаний на практике, активизация творческих способностей.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Самообразование.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lnSpc>
                <a:spcPct val="90000"/>
              </a:lnSpc>
              <a:buNone/>
            </a:pPr>
            <a:r>
              <a:rPr lang="ru-RU" dirty="0" smtClean="0"/>
              <a:t>Для опытных, творчески работающих воспитателей:</a:t>
            </a:r>
          </a:p>
          <a:p>
            <a:pPr>
              <a:lnSpc>
                <a:spcPct val="90000"/>
              </a:lnSpc>
              <a:buNone/>
            </a:pPr>
            <a:r>
              <a:rPr lang="ru-RU" dirty="0" smtClean="0"/>
              <a:t> - </a:t>
            </a:r>
            <a:r>
              <a:rPr lang="ru-RU" dirty="0" smtClean="0"/>
              <a:t>Развитие </a:t>
            </a:r>
            <a:r>
              <a:rPr lang="ru-RU" dirty="0" smtClean="0"/>
              <a:t>способностей к перепроектированию собственной деятельности в контексте тенденций развития психолого-педагогической науки и социального заказа общества</a:t>
            </a:r>
          </a:p>
          <a:p>
            <a:pPr>
              <a:lnSpc>
                <a:spcPct val="90000"/>
              </a:lnSpc>
              <a:buNone/>
            </a:pPr>
            <a:r>
              <a:rPr lang="ru-RU" dirty="0" smtClean="0"/>
              <a:t>- Проявление творческого потенциала педагога</a:t>
            </a:r>
          </a:p>
          <a:p>
            <a:pPr>
              <a:lnSpc>
                <a:spcPct val="90000"/>
              </a:lnSpc>
              <a:buNone/>
            </a:pPr>
            <a:r>
              <a:rPr lang="ru-RU" dirty="0" smtClean="0"/>
              <a:t>- Пропаганда своих достижений</a:t>
            </a:r>
          </a:p>
          <a:p>
            <a:pPr>
              <a:lnSpc>
                <a:spcPct val="90000"/>
              </a:lnSpc>
              <a:buNone/>
            </a:pPr>
            <a:r>
              <a:rPr lang="ru-RU" dirty="0" smtClean="0"/>
              <a:t>- развитие исследовательской деятельности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Самообразование.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dirty="0" smtClean="0"/>
              <a:t>Для педагогов без специального образования:</a:t>
            </a:r>
          </a:p>
          <a:p>
            <a:pPr>
              <a:buFontTx/>
              <a:buChar char="-"/>
            </a:pPr>
            <a:r>
              <a:rPr lang="ru-RU" dirty="0" smtClean="0"/>
              <a:t>Овладение методикой работы с детьми</a:t>
            </a:r>
          </a:p>
          <a:p>
            <a:pPr>
              <a:buFontTx/>
              <a:buChar char="-"/>
            </a:pPr>
            <a:r>
              <a:rPr lang="ru-RU" dirty="0" smtClean="0"/>
              <a:t>Адаптация к педагогической деятельности</a:t>
            </a:r>
          </a:p>
          <a:p>
            <a:pPr>
              <a:buFontTx/>
              <a:buChar char="-"/>
            </a:pPr>
            <a:r>
              <a:rPr lang="ru-RU" dirty="0" smtClean="0"/>
              <a:t>Развитие навыков самообразования</a:t>
            </a:r>
          </a:p>
          <a:p>
            <a:pPr>
              <a:buFontTx/>
              <a:buChar char="-"/>
            </a:pPr>
            <a:r>
              <a:rPr lang="ru-RU" dirty="0" smtClean="0"/>
              <a:t>Стимулирование желания принимать педагогический опыт коллег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Система </a:t>
            </a:r>
            <a:r>
              <a:rPr lang="ru-RU" dirty="0" smtClean="0"/>
              <a:t>методических мероприятий должна быть подчинена главной цели- стимулированию педагогов к профессиональному самосовершенствованию.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фото\IMG_3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28604"/>
            <a:ext cx="3500430" cy="2500330"/>
          </a:xfrm>
          <a:prstGeom prst="rect">
            <a:avLst/>
          </a:prstGeom>
          <a:noFill/>
        </p:spPr>
      </p:pic>
      <p:pic>
        <p:nvPicPr>
          <p:cNvPr id="8" name="Рисунок 7" descr="C:\Users\User\Desktop\фото\DSC0075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21019"/>
            <a:ext cx="4156276" cy="2336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фото\Изображение 39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5" y="428604"/>
            <a:ext cx="328611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фото\Изображение 07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357166"/>
            <a:ext cx="2724150" cy="2043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esktop\фото\IMG_235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4795429"/>
            <a:ext cx="2749665" cy="2062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Desktop\фото\IMG_328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999" y="4554390"/>
            <a:ext cx="3071001" cy="230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Desktop\фото\DSCN069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31446" y="2285992"/>
            <a:ext cx="3412554" cy="25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Desktop\фото декабрь 2014\осень 2014\139___10\IMG_366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571744"/>
            <a:ext cx="253940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er\Desktop\фото\IMG_2781.jpg"/>
          <p:cNvPicPr>
            <a:picLocks noGrp="1" noChangeAspect="1" noChangeArrowheads="1"/>
          </p:cNvPicPr>
          <p:nvPr>
            <p:ph idx="1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85984" y="2000240"/>
            <a:ext cx="3929090" cy="2946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642942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   Качества настоящего профессионала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001156" cy="5357850"/>
          </a:xfrm>
        </p:spPr>
        <p:txBody>
          <a:bodyPr>
            <a:normAutofit/>
          </a:bodyPr>
          <a:lstStyle/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В</a:t>
            </a:r>
            <a:r>
              <a:rPr lang="ru-RU" sz="16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-</a:t>
            </a:r>
            <a:r>
              <a:rPr lang="ru-RU" sz="16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</a:rPr>
              <a:t>Внимательный, выразительный, всесторонне развитый, вариативный, волевой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О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</a:rPr>
              <a:t>Образованный, общительный, одаренный, ответственный, открытый, обучаемый, оптимист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С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</a:rPr>
              <a:t>Справедливый, самостоятельный, свободный, самокритичный, счастливый, симпатичный, стильный, стратег, специалист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П</a:t>
            </a:r>
            <a:r>
              <a:rPr lang="ru-RU" sz="2000" b="1" dirty="0" smtClean="0">
                <a:solidFill>
                  <a:srgbClr val="00FFFF"/>
                </a:solidFill>
                <a:latin typeface="Arial Black" pitchFamily="34" charset="0"/>
              </a:rPr>
              <a:t> 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- </a:t>
            </a:r>
            <a:r>
              <a:rPr lang="ru-RU" sz="1600" b="1" i="1" dirty="0" smtClean="0">
                <a:solidFill>
                  <a:srgbClr val="00FFFF"/>
                </a:solidFill>
              </a:rPr>
              <a:t> </a:t>
            </a:r>
            <a:r>
              <a:rPr lang="ru-RU" sz="1600" b="1" dirty="0" smtClean="0">
                <a:solidFill>
                  <a:srgbClr val="0070C0"/>
                </a:solidFill>
              </a:rPr>
              <a:t>Познавательный, понимающий, понятливый, практичный, прогрессивный, профессионал, психолог, прогнозист, патриот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И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</a:rPr>
              <a:t>Индивидуальный, интеллигентный, интересный, инициативный, инновационный, игривый, исследователь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Т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</a:rPr>
              <a:t>Трудолюбивый, тактичный, талантливый, творческий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А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</a:rPr>
              <a:t>Активный, адекватный, авторитетный, азартный, артистичный, аналитик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Т</a:t>
            </a:r>
            <a:r>
              <a:rPr lang="ru-RU" sz="16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- </a:t>
            </a:r>
            <a:r>
              <a:rPr lang="ru-RU" sz="1600" b="1" dirty="0" smtClean="0">
                <a:solidFill>
                  <a:srgbClr val="0070C0"/>
                </a:solidFill>
              </a:rPr>
              <a:t>Темпераментный, терпеливый, толерантный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Е</a:t>
            </a:r>
            <a:r>
              <a:rPr lang="ru-RU" sz="2000" b="1" dirty="0" smtClean="0">
                <a:solidFill>
                  <a:srgbClr val="00FFFF"/>
                </a:solidFill>
                <a:latin typeface="Arial Black" pitchFamily="34" charset="0"/>
              </a:rPr>
              <a:t> 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- </a:t>
            </a:r>
            <a:r>
              <a:rPr lang="ru-RU" sz="1600" b="1" dirty="0" smtClean="0">
                <a:solidFill>
                  <a:srgbClr val="0070C0"/>
                </a:solidFill>
              </a:rPr>
              <a:t>Естественный, единомышленник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Л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</a:rPr>
              <a:t>Ласковый, любящий, лидер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1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Ь</a:t>
            </a:r>
            <a:r>
              <a:rPr lang="ru-RU" sz="1600" b="1" dirty="0" smtClean="0">
                <a:solidFill>
                  <a:srgbClr val="00FFFF"/>
                </a:solidFill>
                <a:latin typeface="Arial Black" pitchFamily="34" charset="0"/>
              </a:rPr>
              <a:t> - </a:t>
            </a: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М</a:t>
            </a:r>
            <a:r>
              <a:rPr lang="ru-RU" sz="1600" b="1" dirty="0" smtClean="0">
                <a:solidFill>
                  <a:srgbClr val="0070C0"/>
                </a:solidFill>
              </a:rPr>
              <a:t>ягкий, добрый, нежный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Подходы </a:t>
            </a:r>
            <a:r>
              <a:rPr lang="ru-RU" dirty="0" smtClean="0"/>
              <a:t>к сплочению коллектива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u="sng" dirty="0" smtClean="0"/>
              <a:t>Со стороны администрации</a:t>
            </a:r>
            <a:r>
              <a:rPr lang="ru-RU" dirty="0" smtClean="0"/>
              <a:t>: награждения грамотами, стимуляционные выплаты, поздравления со значимыми событиями.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u="sng" dirty="0" smtClean="0"/>
              <a:t>Общественные организации</a:t>
            </a:r>
            <a:r>
              <a:rPr lang="ru-RU" dirty="0" smtClean="0"/>
              <a:t>: Профсоюз, Совет ДОУ. Участие в праздничных мероприятиях, материальная помощь, выезды на экскурсии, занятия спортом.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u="sng" dirty="0" smtClean="0"/>
              <a:t>Работа актива ДОУ № 25. </a:t>
            </a:r>
            <a:r>
              <a:rPr lang="ru-RU" dirty="0" smtClean="0"/>
              <a:t>Организация различных мероприятий, участие в конкурсах, фестивалях, соревнованиях.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1438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</a:rPr>
              <a:t>Творческий поиск новых методов и форм работы с детьми.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785925"/>
          <a:ext cx="8258204" cy="4833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9102"/>
                <a:gridCol w="4129102"/>
              </a:tblGrid>
              <a:tr h="5394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Список воспитателей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ФИО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Какую инновационную работу ведут в ДОУ</a:t>
                      </a:r>
                    </a:p>
                  </a:txBody>
                  <a:tcPr marL="68580" marR="68580" marT="0" marB="0"/>
                </a:tc>
              </a:tr>
              <a:tr h="4101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</a:rPr>
                        <a:t>Балакирева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Н. 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Здоровьесберегающие технологии.</a:t>
                      </a:r>
                    </a:p>
                  </a:txBody>
                  <a:tcPr marL="68580" marR="68580" marT="0" marB="0"/>
                </a:tc>
              </a:tr>
              <a:tr h="5394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Большова С.В.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Махотина Ю.В.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Нетрадиционные приёмы в рисовании.</a:t>
                      </a:r>
                    </a:p>
                  </a:txBody>
                  <a:tcPr marL="68580" marR="68580" marT="0" marB="0"/>
                </a:tc>
              </a:tr>
              <a:tr h="905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Ратникова Н. 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u="none" dirty="0" smtClean="0">
                          <a:latin typeface="Times New Roman"/>
                          <a:ea typeface="Calibri"/>
                          <a:cs typeface="Times New Roman"/>
                        </a:rPr>
                        <a:t>Воспитание патриотизма у старших дошкольников через взаимодействие с</a:t>
                      </a:r>
                      <a:r>
                        <a:rPr lang="ru-RU" sz="1600" b="0" u="none" dirty="0" smtClean="0">
                          <a:latin typeface="Times New Roman"/>
                          <a:ea typeface="Calibri"/>
                        </a:rPr>
                        <a:t> музеем«Александровская Слобода</a:t>
                      </a:r>
                      <a:endParaRPr lang="ru-RU" sz="1600" b="0" u="none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101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Федченко С.И.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Работа с одарёнными детьми.</a:t>
                      </a:r>
                    </a:p>
                  </a:txBody>
                  <a:tcPr marL="68580" marR="68580" marT="0" marB="0"/>
                </a:tc>
              </a:tr>
              <a:tr h="8091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Сидорова Н.В.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Развитие ручной умелости у детей через детские творческие объединения по интересам.</a:t>
                      </a:r>
                    </a:p>
                  </a:txBody>
                  <a:tcPr marL="68580" marR="68580" marT="0" marB="0"/>
                </a:tc>
              </a:tr>
              <a:tr h="4101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Матвейчук Е. Ю.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             Проектная деятельность в ДОУ.</a:t>
                      </a:r>
                    </a:p>
                  </a:txBody>
                  <a:tcPr marL="68580" marR="68580" marT="0" marB="0"/>
                </a:tc>
              </a:tr>
              <a:tr h="8091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Мясникова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 Е. 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Формирование  и коррекция  слоговой структуры слова  у дошкольников  с общим недоразвитием речи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Результативность.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  <a:defRPr/>
            </a:pPr>
            <a:r>
              <a:rPr lang="ru-RU" dirty="0" smtClean="0"/>
              <a:t>Отмечаются следующие положительные тенденции в процессе реализации педагогами ФГОС:</a:t>
            </a:r>
          </a:p>
          <a:p>
            <a:pPr>
              <a:defRPr/>
            </a:pPr>
            <a:r>
              <a:rPr lang="ru-RU" dirty="0" smtClean="0"/>
              <a:t>1. Использование педагогами в работе с воспитанниками современных образовательных технологий;</a:t>
            </a:r>
          </a:p>
          <a:p>
            <a:pPr>
              <a:defRPr/>
            </a:pPr>
            <a:r>
              <a:rPr lang="ru-RU" dirty="0" smtClean="0"/>
              <a:t>2. Ориентация педагогов на организацию здоровьесберегающей среды; </a:t>
            </a:r>
            <a:br>
              <a:rPr lang="ru-RU" dirty="0" smtClean="0"/>
            </a:br>
            <a:r>
              <a:rPr lang="ru-RU" dirty="0" smtClean="0"/>
              <a:t>3.Осознание педагогами необходимости перехода на развивающие системы воспитания и обучения;</a:t>
            </a:r>
          </a:p>
          <a:p>
            <a:pPr>
              <a:defRPr/>
            </a:pPr>
            <a:r>
              <a:rPr lang="ru-RU" dirty="0" smtClean="0"/>
              <a:t>4. Возможность профессионального общения педагогов и обмена опытом с коллегами других ДОУ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8580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Кружок «Умелые ручки» руководитель Сидорова Н.В.</a:t>
            </a:r>
            <a:endParaRPr lang="ru-RU" dirty="0"/>
          </a:p>
        </p:txBody>
      </p:sp>
      <p:pic>
        <p:nvPicPr>
          <p:cNvPr id="4" name="Содержимое 3" descr="C:\фото 2014 год\Сидорова Н.В\IMG_379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8868"/>
            <a:ext cx="400049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фото 2014 год\Сидорова Н.В\IMG_378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418080"/>
            <a:ext cx="4335490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Результативность</a:t>
            </a:r>
            <a:endParaRPr lang="ru-RU" dirty="0"/>
          </a:p>
        </p:txBody>
      </p:sp>
      <p:pic>
        <p:nvPicPr>
          <p:cNvPr id="5" name="Picture 2" descr="C:\Users\User\Desktop\фото декабрь 2014\Учитель года\IMG_38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4002616" cy="2859086"/>
          </a:xfrm>
          <a:prstGeom prst="rect">
            <a:avLst/>
          </a:prstGeom>
          <a:noFill/>
        </p:spPr>
      </p:pic>
      <p:pic>
        <p:nvPicPr>
          <p:cNvPr id="6" name="Рисунок 5" descr="C:\фото 2014 год\Сидорова Н.В\IMG_38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786190"/>
            <a:ext cx="3934139" cy="2951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фото 2014 год\Учитель года\IMG_388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223926"/>
            <a:ext cx="4000528" cy="249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фото\IMG_282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714356"/>
            <a:ext cx="3857652" cy="2837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Проблемы, которые необходимо решить в нашем ДОУ: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  <a:defRPr/>
            </a:pPr>
            <a:r>
              <a:rPr lang="ru-RU" dirty="0" smtClean="0"/>
              <a:t>1. Отсутствие учебно-методических разработок и материалов, разработанных в соответствии с ФГОС (тесты, дидактические материалы, контрольно-измерительный инструментарий).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/>
              <a:t>2. Недостаточная психологическая и профессиональная готовность педагогов к реализации ООП.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/>
              <a:t>3. Необходимость коррекции  разделов ООП.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/>
              <a:t>4. Проблемы в организации предметно-развивающей среды, с учетом возможностей индивидуального подхода к каждому ребенку.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Пути решения выявленных проблем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 dirty="0" smtClean="0"/>
              <a:t>1. Всем педагогам необходимо активно включиться в процесс реализации ФГОС ДО.</a:t>
            </a:r>
          </a:p>
          <a:p>
            <a:pPr>
              <a:defRPr/>
            </a:pPr>
            <a:r>
              <a:rPr lang="ru-RU" dirty="0" smtClean="0"/>
              <a:t>2. Создать рабочую группу по доработке разделов ООП.</a:t>
            </a:r>
          </a:p>
          <a:p>
            <a:pPr>
              <a:defRPr/>
            </a:pPr>
            <a:r>
              <a:rPr lang="ru-RU" dirty="0" smtClean="0"/>
              <a:t>3. Необходимо обеспечить прохождение курсов повышения квалификации.</a:t>
            </a:r>
          </a:p>
          <a:p>
            <a:pPr>
              <a:defRPr/>
            </a:pPr>
            <a:r>
              <a:rPr lang="ru-RU" dirty="0" smtClean="0"/>
              <a:t>4. Продолжить изучение и применение современных инновационных психолого-педагогических  систем воспитания и обучения.</a:t>
            </a:r>
          </a:p>
          <a:p>
            <a:pPr>
              <a:defRPr/>
            </a:pPr>
            <a:r>
              <a:rPr lang="ru-RU" dirty="0" smtClean="0"/>
              <a:t>5. Обновление и правильная организация предметно-развивающей среды в группе.</a:t>
            </a:r>
          </a:p>
          <a:p>
            <a:pPr>
              <a:defRPr/>
            </a:pPr>
            <a:r>
              <a:rPr lang="ru-RU" dirty="0" smtClean="0"/>
              <a:t>6. Поиск новых, современных приемов и методов взаимодействия педагога с родителями (законными представителями), направленных на  повышение активности родителей как полноправных участников образовательного процесса.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Спасибо за внимание!</a:t>
            </a:r>
            <a:endParaRPr lang="ru-RU" dirty="0"/>
          </a:p>
        </p:txBody>
      </p:sp>
      <p:pic>
        <p:nvPicPr>
          <p:cNvPr id="4" name="Содержимое 4" descr="photos0-800x600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89100" y="2249488"/>
            <a:ext cx="5765800" cy="432435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501</TotalTime>
  <Words>1312</Words>
  <PresentationFormat>Экран (4:3)</PresentationFormat>
  <Paragraphs>190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Городская</vt:lpstr>
      <vt:lpstr>Презентация на тему:   «Готовность педагога к  профессиональной деятельности в контексте  ФГОС ДО»</vt:lpstr>
      <vt:lpstr>Федеральные нормативные документы по введению ФГОС ДО:</vt:lpstr>
      <vt:lpstr>Региональные нормативные документы по введению ФГОС ДО:</vt:lpstr>
      <vt:lpstr>Приказы, локальные акты ДОУ №25 по введению ФГОС ДО: </vt:lpstr>
      <vt:lpstr>                   ФГОС ДО</vt:lpstr>
      <vt:lpstr>Задачи совершенствования информационного обеспечения введения ФГОС ДОУ:</vt:lpstr>
      <vt:lpstr>Качество работы дошкольного образовательного учреждения зависит:</vt:lpstr>
      <vt:lpstr>Качественная характеристика педагогов:</vt:lpstr>
      <vt:lpstr>Формы повышения квалификации педагогов: </vt:lpstr>
      <vt:lpstr>Непрерывное повышение квалификации педагогов оказывает прямое влияние на рост качества образования, развитие творчества и одаренности в детях, становление личности в целом.</vt:lpstr>
      <vt:lpstr>Педагогический опыт.</vt:lpstr>
      <vt:lpstr>Самообразование.</vt:lpstr>
      <vt:lpstr>Самообразование</vt:lpstr>
      <vt:lpstr>Самообразование.</vt:lpstr>
      <vt:lpstr>Самообразование.</vt:lpstr>
      <vt:lpstr>Вывод</vt:lpstr>
      <vt:lpstr>Слайд 17</vt:lpstr>
      <vt:lpstr>   Качества настоящего профессионала </vt:lpstr>
      <vt:lpstr>   Подходы к сплочению коллектива</vt:lpstr>
      <vt:lpstr>Творческий поиск новых методов и форм работы с детьми.</vt:lpstr>
      <vt:lpstr>Результативность.</vt:lpstr>
      <vt:lpstr>Кружок «Умелые ручки» руководитель Сидорова Н.В.</vt:lpstr>
      <vt:lpstr>Результативность</vt:lpstr>
      <vt:lpstr>Проблемы, которые необходимо решить в нашем ДОУ:</vt:lpstr>
      <vt:lpstr>Пути решения выявленных проблем</vt:lpstr>
      <vt:lpstr>    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  «Готовность педагога к  профессиональной деятельности в контексте  ФГОС ДО»</dc:title>
  <dc:creator>User</dc:creator>
  <cp:lastModifiedBy>User</cp:lastModifiedBy>
  <cp:revision>69</cp:revision>
  <dcterms:created xsi:type="dcterms:W3CDTF">2015-01-27T06:46:32Z</dcterms:created>
  <dcterms:modified xsi:type="dcterms:W3CDTF">2015-01-28T05:47:30Z</dcterms:modified>
</cp:coreProperties>
</file>