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63" r:id="rId3"/>
    <p:sldId id="257" r:id="rId4"/>
    <p:sldId id="258" r:id="rId5"/>
    <p:sldId id="259" r:id="rId6"/>
    <p:sldId id="262" r:id="rId7"/>
    <p:sldId id="261" r:id="rId8"/>
    <p:sldId id="266" r:id="rId9"/>
    <p:sldId id="265" r:id="rId10"/>
    <p:sldId id="264" r:id="rId11"/>
    <p:sldId id="260" r:id="rId12"/>
    <p:sldId id="267" r:id="rId13"/>
    <p:sldId id="268" r:id="rId14"/>
    <p:sldId id="269" r:id="rId15"/>
    <p:sldId id="271" r:id="rId16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562" autoAdjust="0"/>
    <p:restoredTop sz="94660"/>
  </p:normalViewPr>
  <p:slideViewPr>
    <p:cSldViewPr snapToGrid="0">
      <p:cViewPr>
        <p:scale>
          <a:sx n="106" d="100"/>
          <a:sy n="106" d="100"/>
        </p:scale>
        <p:origin x="-78" y="17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/>
          </a:p>
        </p:txBody>
      </p:sp>
      <p:sp>
        <p:nvSpPr>
          <p:cNvPr id="30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8209215D-A378-419B-81C4-230506B8FF99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367296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837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58372" name="Rectangle 4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8373" name="Rectangle 5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8374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A7E05591-31E1-4490-9ED8-52D66E428B65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9796BAB-ABE0-4DCD-97E6-DEABD7B01713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D6D6D6-F1AE-4CEC-B578-0124DE42CC42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858963" y="1600200"/>
            <a:ext cx="3532187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543550" y="1600200"/>
            <a:ext cx="3532188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A2F3702-7A01-426F-B2A5-9871E312BBA9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C1E9F89-82E0-4A1E-A65E-16813EDE3AE6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93C20E-6590-46E7-89FD-ECB6C0552620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F8FE5D3-3F48-4831-8E30-BABBC7EA2E4B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E3293E6-E6AE-4475-BA9D-97A6FFFD9520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B11951D-E5D8-4463-B2AB-DB8FD9A437C0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00B3233-779D-47AC-A88F-01D1C799A8F2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272338" y="274638"/>
            <a:ext cx="1803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858963" y="274638"/>
            <a:ext cx="5260975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5C37DD9-E841-4114-B2E8-5A054D0D8F77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858963" y="274638"/>
            <a:ext cx="7216775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858963" y="1600200"/>
            <a:ext cx="7216775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52ABAB38-549B-4192-89FA-756558303DE6}" type="slidenum">
              <a:rPr lang="en-US"/>
              <a:pPr/>
              <a:t>‹#›</a:t>
            </a:fld>
            <a:endParaRPr lang="en-U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://900igr.net/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 rot="10800000" flipV="1">
            <a:off x="242888" y="894112"/>
            <a:ext cx="8701086" cy="3785652"/>
          </a:xfrm>
          <a:prstGeom prst="rect">
            <a:avLst/>
          </a:prstGeom>
          <a:noFill/>
          <a:effectLst>
            <a:glow rad="139700">
              <a:schemeClr val="accent1">
                <a:satMod val="175000"/>
                <a:alpha val="40000"/>
              </a:schemeClr>
            </a:glow>
          </a:effectLst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8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Современные подходы к нравственно-патриотическому</a:t>
            </a:r>
          </a:p>
          <a:p>
            <a:pPr algn="ctr"/>
            <a:r>
              <a:rPr lang="ru-RU" sz="48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в</a:t>
            </a:r>
            <a:r>
              <a:rPr lang="ru-RU" sz="48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оспитанию  дошкольников</a:t>
            </a:r>
            <a:endParaRPr lang="ru-RU" sz="48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3" name="Скругленный прямоугольник 2">
            <a:hlinkClick r:id="rId2" tooltip=" Каталог презентаций "/>
          </p:cNvPr>
          <p:cNvSpPr/>
          <p:nvPr/>
        </p:nvSpPr>
        <p:spPr>
          <a:xfrm>
            <a:off x="3898900" y="5549153"/>
            <a:ext cx="3900394" cy="1283447"/>
          </a:xfrm>
          <a:prstGeom prst="roundRect">
            <a:avLst/>
          </a:prstGeom>
          <a:gradFill flip="none" rotWithShape="1">
            <a:gsLst>
              <a:gs pos="0">
                <a:srgbClr val="FFFFFF"/>
              </a:gs>
              <a:gs pos="100000">
                <a:srgbClr val="FFFFFF">
                  <a:shade val="88000"/>
                </a:srgbClr>
              </a:gs>
            </a:gsLst>
            <a:lin ang="5400000" scaled="1"/>
            <a:tileRect/>
          </a:gradFill>
          <a:ln w="12700">
            <a:solidFill>
              <a:srgbClr val="3333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8900" tIns="25400" rIns="88900" bIns="50800" rtlCol="0" anchor="ctr"/>
          <a:lstStyle/>
          <a:p>
            <a:pPr algn="ctr"/>
            <a:r>
              <a:rPr lang="ru-RU" sz="2000" u="sng" dirty="0" smtClean="0">
                <a:solidFill>
                  <a:srgbClr val="3333CC"/>
                </a:solidFill>
                <a:latin typeface="Arial"/>
              </a:rPr>
              <a:t>Подготовила:</a:t>
            </a:r>
          </a:p>
          <a:p>
            <a:pPr algn="ctr"/>
            <a:r>
              <a:rPr lang="ru-RU" sz="2000" u="sng" dirty="0" err="1" smtClean="0">
                <a:solidFill>
                  <a:srgbClr val="3333CC"/>
                </a:solidFill>
                <a:latin typeface="Arial"/>
              </a:rPr>
              <a:t>Зам.зав.по</a:t>
            </a:r>
            <a:r>
              <a:rPr lang="ru-RU" sz="2000" u="sng" dirty="0" smtClean="0">
                <a:solidFill>
                  <a:srgbClr val="3333CC"/>
                </a:solidFill>
                <a:latin typeface="Arial"/>
              </a:rPr>
              <a:t> ВР Филичева Е.П.</a:t>
            </a:r>
          </a:p>
          <a:p>
            <a:pPr algn="ctr"/>
            <a:r>
              <a:rPr lang="ru-RU" sz="2000" u="sng" dirty="0" smtClean="0">
                <a:solidFill>
                  <a:srgbClr val="3333CC"/>
                </a:solidFill>
                <a:latin typeface="Arial"/>
              </a:rPr>
              <a:t>МБДОУ «ЦРР № 12»</a:t>
            </a:r>
          </a:p>
          <a:p>
            <a:pPr algn="ctr"/>
            <a:r>
              <a:rPr lang="ru-RU" sz="2000" u="sng" dirty="0" err="1" smtClean="0">
                <a:solidFill>
                  <a:srgbClr val="3333CC"/>
                </a:solidFill>
                <a:latin typeface="Arial"/>
              </a:rPr>
              <a:t>г.Александров</a:t>
            </a:r>
            <a:endParaRPr lang="ru-RU" sz="2000" u="sng" dirty="0">
              <a:solidFill>
                <a:srgbClr val="3333CC"/>
              </a:solidFill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 rot="10800000" flipV="1">
            <a:off x="242888" y="2371439"/>
            <a:ext cx="8701086" cy="830997"/>
          </a:xfrm>
          <a:prstGeom prst="rect">
            <a:avLst/>
          </a:prstGeom>
          <a:noFill/>
          <a:effectLst>
            <a:glow rad="139700">
              <a:schemeClr val="accent1">
                <a:satMod val="175000"/>
                <a:alpha val="40000"/>
              </a:schemeClr>
            </a:glow>
          </a:effectLst>
        </p:spPr>
        <p:txBody>
          <a:bodyPr wrap="square" lIns="91440" tIns="45720" rIns="91440" bIns="45720">
            <a:spAutoFit/>
          </a:bodyPr>
          <a:lstStyle/>
          <a:p>
            <a:pPr algn="ctr"/>
            <a:endParaRPr lang="ru-RU" sz="48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900113" y="939800"/>
            <a:ext cx="7058026" cy="42165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«Правильное воспитание – это наша   счастливая     старость,</a:t>
            </a:r>
          </a:p>
          <a:p>
            <a:pPr algn="just"/>
            <a:r>
              <a:rPr lang="ru-RU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плохое воспитание – это наше будущее   горе, это  наши   слезы, </a:t>
            </a:r>
          </a:p>
          <a:p>
            <a:pPr algn="just"/>
            <a:r>
              <a:rPr lang="ru-RU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это наша вина перед другими людьми, перед всей страной».</a:t>
            </a:r>
          </a:p>
          <a:p>
            <a:pPr algn="ctr"/>
            <a:endParaRPr lang="ru-RU" sz="2800" b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А.С.МАКАРЕНКО</a:t>
            </a:r>
            <a:endParaRPr lang="ru-RU" sz="24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71463" y="171450"/>
            <a:ext cx="8701087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dirty="0" smtClean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   Патриотическое воспитание подрастающего поколения – одна из  самых актуальных задач нашего времени. Огромные изменения произошли в нашей стране за последние годы. Это касается нравственных ценностей, отношения к событиям нашей истории. У детей стали искажены представления о патриотизме, доброте, великодушии. Изменилось и отношение людей к Родине. Если раньше мы постоянно слышали и сами пели гимны своей страны, то сейчас о</a:t>
            </a:r>
            <a:r>
              <a:rPr lang="ru-RU" sz="2800" i="1" dirty="0" smtClean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ней говорят в основном негативно. Сегодня материальные ценности доминируют над духовными. Однако трудности переходного периода не должны стать причиной приостановки патриотического воспитания. Возрождение духовно-нравственного воспитания это шаг к возрождению России. 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	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314325" y="0"/>
            <a:ext cx="8572500" cy="63094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 проекте  Национальной доктрины образования  РФ подчеркивается, что система образования призвана обеспечить: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000" b="1" i="1" dirty="0" smtClean="0">
                <a:solidFill>
                  <a:schemeClr val="bg2"/>
                </a:solidFill>
                <a:latin typeface="Georgia" pitchFamily="18" charset="0"/>
              </a:rPr>
              <a:t>  </a:t>
            </a:r>
            <a:r>
              <a:rPr lang="ru-RU" sz="2000" b="1" dirty="0" smtClean="0">
                <a:solidFill>
                  <a:schemeClr val="bg2"/>
                </a:solidFill>
                <a:latin typeface="Georgia" pitchFamily="18" charset="0"/>
              </a:rPr>
              <a:t>Историческую преемственность поколений, сохранение, распространение и развитие национальной культуры, воспитание бережного отношения к историческому и культурному наследию народов России;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000" b="1" dirty="0" smtClean="0">
                <a:solidFill>
                  <a:schemeClr val="bg2"/>
                </a:solidFill>
                <a:latin typeface="Georgia" pitchFamily="18" charset="0"/>
              </a:rPr>
              <a:t>  Воспитание патриотов России, граждан правового, демократического государства, способных к социализации в условиях гражданского общества, уважающих права и свободы личности. Обладающих высокой нравственностью и проявляющих национальную и религиозную терпимость, уважительное  отношение к языкам, традициям и культуре других народов;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000" b="1" dirty="0" smtClean="0">
                <a:solidFill>
                  <a:schemeClr val="bg2"/>
                </a:solidFill>
                <a:latin typeface="Georgia" pitchFamily="18" charset="0"/>
              </a:rPr>
              <a:t>  Формирование культуры мира и межличностных отношений;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000" b="1" dirty="0" smtClean="0">
                <a:solidFill>
                  <a:schemeClr val="bg2"/>
                </a:solidFill>
                <a:latin typeface="Georgia" pitchFamily="18" charset="0"/>
              </a:rPr>
              <a:t>  Разностороннее и своевременное развитие детей и молодежи, их творческих способностей, формирование навыков самообразования, самореализацию личности и т.д.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1" name="Rectangle 1"/>
          <p:cNvSpPr>
            <a:spLocks noChangeArrowheads="1"/>
          </p:cNvSpPr>
          <p:nvPr/>
        </p:nvSpPr>
        <p:spPr bwMode="auto">
          <a:xfrm>
            <a:off x="271463" y="-90486"/>
            <a:ext cx="8629650" cy="62478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Дошкольное учреждение, как начальное звено системы образования РФ обязано решать задачи нравственно-патриотического воспитания дошкольников. А нравственно-патриотическое воспитание ребенка – сложный педагогический  процесс, в основе которого лежит развитие нравственных чувств.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Чувство Родины… Оно начинается у ребёнка с отношения к семье, к самым близким людям – к матери, отцу, бабушке, дедушке. Это корни, связывающие его с родным домом и ближайшим окружением.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bg2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Чувство Родины начинается с восхищения тем, что видит перед собой малыш, чему он изумляется и что вызывает отклик в его душе… И хотя многие впечатления ещё не осознаны им глубоко, но, пропущенные через детское восприятие, они играют огромную роль в становлении личности патриота.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bg2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Важно приобщать ребёнка к культуре своего народа, поскольку обращение к отеческому наследию воспитывает уважение, гордость за землю, на которой живёшь. Детям необходимо знать и изучать культуру своих предков. Именно акцент на знание истории народа, его культуры поможет в дальнейшем с уважением и интересом относиться к культурным традициям других народов.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bg2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512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14363" y="400050"/>
            <a:ext cx="8015287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dirty="0" smtClean="0"/>
              <a:t> </a:t>
            </a:r>
            <a:r>
              <a:rPr lang="ru-RU" sz="3600" b="1" dirty="0" smtClean="0"/>
              <a:t>     </a:t>
            </a:r>
            <a:r>
              <a:rPr lang="ru-RU" sz="3600" b="1" dirty="0" smtClean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Слово  патриотизм  образовано от греческого «</a:t>
            </a:r>
            <a:r>
              <a:rPr lang="ru-RU" sz="3600" b="1" i="1" dirty="0" smtClean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ПАТРИС</a:t>
            </a:r>
            <a:r>
              <a:rPr lang="ru-RU" sz="3600" b="1" dirty="0" smtClean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»- «Родина».</a:t>
            </a:r>
          </a:p>
          <a:p>
            <a:pPr algn="just"/>
            <a:r>
              <a:rPr lang="ru-RU" sz="3600" b="1" dirty="0" smtClean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Патриотизм</a:t>
            </a:r>
            <a:r>
              <a:rPr lang="ru-RU" sz="3600" b="1" dirty="0" smtClean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 – преданность и любовь к своему Отечеству, народу, готовность к жертвам и подвигам во имя интересов своей Родины (словарь русского языка под редакцией С.И.Ожегова)</a:t>
            </a:r>
            <a:endParaRPr lang="ru-RU" sz="3600" b="1" dirty="0">
              <a:solidFill>
                <a:schemeClr val="bg2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871663" y="185739"/>
            <a:ext cx="7100886" cy="594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В нормативно-правовой основе педагогического процесса по нравственно-патриотическому воспитанию  необходимо учитывать следующие документы:</a:t>
            </a:r>
          </a:p>
          <a:p>
            <a:pPr algn="just">
              <a:buFont typeface="Wingdings" pitchFamily="2" charset="2"/>
              <a:buChar char="Ø"/>
            </a:pPr>
            <a:r>
              <a:rPr lang="ru-RU" sz="2800" b="1" dirty="0" smtClean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smtClean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Государственная программа «патриотическое воспитание граждан Российской Федерации на 2010-2015 годы»;</a:t>
            </a:r>
          </a:p>
          <a:p>
            <a:pPr algn="just">
              <a:buFont typeface="Wingdings" pitchFamily="2" charset="2"/>
              <a:buChar char="Ø"/>
            </a:pPr>
            <a:r>
              <a:rPr lang="ru-RU" sz="2400" b="1" dirty="0" smtClean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 Закон  РФ «Об образовании»;</a:t>
            </a:r>
          </a:p>
          <a:p>
            <a:pPr algn="just">
              <a:buFont typeface="Wingdings" pitchFamily="2" charset="2"/>
              <a:buChar char="Ø"/>
            </a:pPr>
            <a:r>
              <a:rPr lang="ru-RU" sz="2400" b="1" dirty="0" smtClean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 Закон «О днях  воинской славы (победных днях) России»;</a:t>
            </a:r>
          </a:p>
          <a:p>
            <a:pPr algn="just">
              <a:buFont typeface="Wingdings" pitchFamily="2" charset="2"/>
              <a:buChar char="Ø"/>
            </a:pPr>
            <a:r>
              <a:rPr lang="ru-RU" sz="2400" b="1" dirty="0" smtClean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 Закон «Об увековечении Победы советского  народа в ВОВ 1941-1945 гг.»;</a:t>
            </a:r>
          </a:p>
          <a:p>
            <a:pPr algn="just">
              <a:buFont typeface="Wingdings" pitchFamily="2" charset="2"/>
              <a:buChar char="Ø"/>
            </a:pPr>
            <a:r>
              <a:rPr lang="ru-RU" sz="2400" b="1" dirty="0" smtClean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 Закон «Об увековечении памяти погибших при защите Отечества»;</a:t>
            </a:r>
          </a:p>
          <a:p>
            <a:pPr algn="just">
              <a:buFont typeface="Wingdings" pitchFamily="2" charset="2"/>
              <a:buChar char="Ø"/>
            </a:pPr>
            <a:r>
              <a:rPr lang="ru-RU" sz="2400" b="1" dirty="0" smtClean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  Национальная доктрина образования в РФ.</a:t>
            </a:r>
            <a:endParaRPr lang="ru-RU" sz="2400" b="1" dirty="0">
              <a:solidFill>
                <a:schemeClr val="bg2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42889" y="285751"/>
            <a:ext cx="8629650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b="1" dirty="0" smtClean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      Сухомлинский В.А. утверждал, что «детство -  каждодневное открытие мира и поэтому надо сделать так, чтобы оно стало, прежде всего, познанием человека и Отечества, их красоты и величия».</a:t>
            </a:r>
          </a:p>
          <a:p>
            <a:pPr algn="just"/>
            <a:r>
              <a:rPr lang="ru-RU" sz="2400" b="1" dirty="0" smtClean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       Нравственно-патриотическое воспитание является одной из основных и сложных задач дошкольного учреждения. Сложность решения  данной задачи,  связана,  прежде всего, с возрастом детей. Ведь в дошкольном возрасте ни одно нравственное качество не может быть сформировано окончательно, а всего лишь зарождается. Воспитание чувства патриотизма у дошкольников процесс сложный  и длительный, требующий от педагогов большой  </a:t>
            </a:r>
          </a:p>
          <a:p>
            <a:pPr algn="just"/>
            <a:r>
              <a:rPr lang="ru-RU" sz="2400" b="1" dirty="0" smtClean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                         личной убежденности и вдохновения. </a:t>
            </a:r>
          </a:p>
          <a:p>
            <a:pPr algn="just"/>
            <a:r>
              <a:rPr lang="ru-RU" sz="2400" b="1" dirty="0" smtClean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                       Эта работа  должна вестись во всех возрастных</a:t>
            </a:r>
          </a:p>
          <a:p>
            <a:pPr algn="just"/>
            <a:r>
              <a:rPr lang="ru-RU" sz="2400" b="1" dirty="0" smtClean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                       группах, в   разных   видах   деятельности  и  по</a:t>
            </a:r>
          </a:p>
          <a:p>
            <a:pPr algn="just"/>
            <a:r>
              <a:rPr lang="ru-RU" sz="2400" b="1" dirty="0" smtClean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                       разным  направлениям. </a:t>
            </a:r>
            <a:endParaRPr lang="ru-RU" sz="2400" b="1" dirty="0">
              <a:solidFill>
                <a:schemeClr val="bg2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214312" y="170021"/>
            <a:ext cx="8701087" cy="52629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325438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Представления у дошкольников расширяются постепенно. Система обобщённых знаний формируется лишь к концу старшего дошкольного возраста. Этому способствует овладение детьми нравственными суждениями, оценками, понятиями, а также познавательный интерес к окружающему миру.</a:t>
            </a: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chemeClr val="bg2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325438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Характерной чертой воспитания у детей является слитность нравственных чувств и знаний. Когда знания окрашены чувствами и переживаниями, только   тогда   знания   окажут   влияние   на </a:t>
            </a:r>
          </a:p>
          <a:p>
            <a:pPr marL="0" marR="0" lvl="0" indent="325438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800" b="1" dirty="0" smtClean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                 нравственное развитие  дошкольника.</a:t>
            </a: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chemeClr val="bg2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04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14313" y="185738"/>
            <a:ext cx="874395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b="1" dirty="0" smtClean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В настоящее время выходит достаточно много методической литературы по данному вопросу. Зачастую в ней освещаются лишь отдельные стороны нравственно-патриотического воспитания детей в конкретных видах деятельности и нет стройной системы, отражающей всю полноту данного вопроса. Видимо, это закономерно, поскольку чувство патриотизма многогранно по содержанию. Это и любовь к родным местам, и гордость за свой   народ, и ощущение  своей  неразрывности с окружающим  миром,      и желание</a:t>
            </a:r>
          </a:p>
          <a:p>
            <a:pPr algn="just"/>
            <a:r>
              <a:rPr lang="ru-RU" sz="2800" b="1" dirty="0" smtClean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                     сохранять  и    приумножать   богатство </a:t>
            </a:r>
          </a:p>
          <a:p>
            <a:pPr algn="just"/>
            <a:r>
              <a:rPr lang="ru-RU" sz="2800" b="1" dirty="0" smtClean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                     нашей  Родины.</a:t>
            </a:r>
            <a:endParaRPr lang="ru-RU" sz="2800" b="1" dirty="0">
              <a:solidFill>
                <a:schemeClr val="bg2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28613" y="242888"/>
            <a:ext cx="8415338" cy="637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Работа  по нравственно-патриотическому воспитанию  включает целый комплекс задач:</a:t>
            </a:r>
          </a:p>
          <a:p>
            <a:pPr algn="just"/>
            <a:r>
              <a:rPr lang="ru-RU" sz="2400" b="1" dirty="0" smtClean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— воспитание у ребенка любви и привязанности к своей семье, дому, детскому саду, улице, городу;</a:t>
            </a:r>
          </a:p>
          <a:p>
            <a:pPr algn="just"/>
            <a:r>
              <a:rPr lang="ru-RU" sz="2400" b="1" dirty="0" smtClean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— формирование бережного отношения к природе и всему живому;</a:t>
            </a:r>
          </a:p>
          <a:p>
            <a:pPr algn="just"/>
            <a:r>
              <a:rPr lang="ru-RU" sz="2400" b="1" dirty="0" smtClean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— воспитание уважения к труду;</a:t>
            </a:r>
          </a:p>
          <a:p>
            <a:pPr algn="just"/>
            <a:r>
              <a:rPr lang="ru-RU" sz="2400" b="1" dirty="0" smtClean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— развитие интереса к русским традициям и промыслам;</a:t>
            </a:r>
          </a:p>
          <a:p>
            <a:pPr algn="just"/>
            <a:r>
              <a:rPr lang="ru-RU" sz="2400" b="1" dirty="0" smtClean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— формирование элементарных знаний о правах человека;</a:t>
            </a:r>
          </a:p>
          <a:p>
            <a:pPr algn="just"/>
            <a:r>
              <a:rPr lang="ru-RU" sz="2400" b="1" dirty="0" smtClean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— расширение представлений о городах России;</a:t>
            </a:r>
          </a:p>
          <a:p>
            <a:pPr algn="just"/>
            <a:r>
              <a:rPr lang="ru-RU" sz="2400" b="1" dirty="0" smtClean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— знакомство детей с символами государства (герб, флаг, гимн);</a:t>
            </a:r>
          </a:p>
          <a:p>
            <a:pPr algn="just"/>
            <a:r>
              <a:rPr lang="ru-RU" sz="2400" b="1" dirty="0" smtClean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— развитие чувства ответственности и гордости за достижения страны;</a:t>
            </a:r>
          </a:p>
          <a:p>
            <a:pPr algn="just"/>
            <a:r>
              <a:rPr lang="ru-RU" sz="2400" b="1" dirty="0" smtClean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— формирование толерантности, чувства уважения к другим народам, их традициям.</a:t>
            </a:r>
            <a:endParaRPr lang="ru-RU" sz="2400" b="1" dirty="0">
              <a:solidFill>
                <a:schemeClr val="bg2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Rectangle 1"/>
          <p:cNvSpPr>
            <a:spLocks noChangeArrowheads="1"/>
          </p:cNvSpPr>
          <p:nvPr/>
        </p:nvSpPr>
        <p:spPr bwMode="auto">
          <a:xfrm>
            <a:off x="171451" y="-62044"/>
            <a:ext cx="8672512" cy="6691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325438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                       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Задача педагога: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325438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отбор объектов, впечатления от которых доступны детям. Эпизоды должны привлекать внимание детей, быть яркими, образными, конкретными, вызывающими интерес, целесообразными, неповторимыми, характерными для данной местности (своя природа, свой быт, ремёсла, традиции).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bg2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325438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отбор  сведений и понятий, которые способен усвоить дошкольник (близость расположения, частота посещения, назначение, удобство)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bg2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325438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- расширение диапазона объектов для старших дошкольников – это район и город в целом, его достопримечательности, исторические места, памятники, символика города. Старшие дошкольники должны знать: название города, своей улицы и прилегающей к ней, в честь кого названы.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bg2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325438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огромное значение имеет пример взрослых, особенно близких людей (конкретные примеры).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bg2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325438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привитие детям важных понятий как « долг перед Родиной», «любовь к Отчизне», «ненависть к врагу», «фронтовой и трудовой подвиг».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bg2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325438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знакомство с другими городами, столицей, символикой государства.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bg2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325438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показ большого через малое, зависимость между деятельностью одного человека и жизнью всех людей.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bg2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764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4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1"/>
          <p:cNvSpPr>
            <a:spLocks noChangeArrowheads="1"/>
          </p:cNvSpPr>
          <p:nvPr/>
        </p:nvSpPr>
        <p:spPr bwMode="auto">
          <a:xfrm>
            <a:off x="271463" y="129395"/>
            <a:ext cx="8686800" cy="5693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Основной формой патриотического воспитания, являются тематическая</a:t>
            </a:r>
            <a:r>
              <a:rPr kumimoji="0" lang="ru-RU" sz="2800" b="1" i="0" u="none" strike="noStrike" cap="none" normalizeH="0" dirty="0" smtClean="0">
                <a:ln>
                  <a:noFill/>
                </a:ln>
                <a:solidFill>
                  <a:schemeClr val="bg2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организованная деятельность 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экскурсии, игры, наблюдения, нерегламентированная деятельность, по некоторым темам – праздники, досуги, развлечения.</a:t>
            </a: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chemeClr val="bg2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Учет возрастных особенностей требует применения игровых приемов, неоднократное обращение к одной и той же теме, подкрепление различными играми, продуктивными видами деятельности (изготовление коллажей, поделок, альбомов,   тематическое     рисование), посещение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800" b="1" dirty="0" smtClean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                     музеев,    а также  организация  музеев 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dirty="0" smtClean="0">
                <a:ln>
                  <a:noFill/>
                </a:ln>
                <a:solidFill>
                  <a:schemeClr val="bg2"/>
                </a:solidFill>
                <a:effectLst/>
                <a:latin typeface="Times New Roman" pitchFamily="18" charset="0"/>
                <a:cs typeface="Times New Roman" pitchFamily="18" charset="0"/>
              </a:rPr>
              <a:t>                     в  детском саду.</a:t>
            </a: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chemeClr val="bg2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662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1"/>
          <p:cNvSpPr>
            <a:spLocks noChangeArrowheads="1"/>
          </p:cNvSpPr>
          <p:nvPr/>
        </p:nvSpPr>
        <p:spPr bwMode="auto">
          <a:xfrm>
            <a:off x="471488" y="160221"/>
            <a:ext cx="8301037" cy="60016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Не менее важным условием патриотического воспитания детей является тесная взаимосвязь с родителями, семьей. В настоящее время эта работа актуальна и особенна трудна, требует  большого  такта и терпения,  так как  в молодых семьях вопросы воспитания патриотизма, гражданственности не считаются важными и зачастую вызывают лишь недоумения. 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400" b="1" dirty="0" smtClean="0">
                <a:solidFill>
                  <a:schemeClr val="bg2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Большое значение имеет семейные экскурсии по микрорайону, городу, посещение с родителями отдельных помещений и предприятий, организация фотовыставок и рисунков детей, Семейные</a:t>
            </a:r>
            <a:r>
              <a:rPr kumimoji="0" lang="ru-RU" sz="2400" b="1" i="0" u="none" strike="noStrike" cap="none" normalizeH="0" dirty="0" smtClean="0">
                <a:ln>
                  <a:noFill/>
                </a:ln>
                <a:solidFill>
                  <a:schemeClr val="bg2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клубы,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а также совместные проекты «Дети-родители».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400" b="1" dirty="0" smtClean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                  Ведь  семейное  изучение    своей      родословной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400" b="1" dirty="0" smtClean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                      помогает  детям  понять, что  семья – ячейка  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dirty="0" smtClean="0">
                <a:ln>
                  <a:noFill/>
                </a:ln>
                <a:solidFill>
                  <a:schemeClr val="bg2"/>
                </a:solidFill>
                <a:effectLst/>
                <a:latin typeface="Times New Roman" pitchFamily="18" charset="0"/>
                <a:cs typeface="Times New Roman" pitchFamily="18" charset="0"/>
              </a:rPr>
              <a:t>                      общества. 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chemeClr val="bg2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560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28600" y="542925"/>
            <a:ext cx="8586789" cy="4572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b="1" dirty="0" smtClean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2800" b="1" dirty="0" smtClean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Самое  главное, не следует  ждать от детей «взрослых форм» проявления любви к Родине. Но если в результате  педагогической работы ребёнок будет располагать знаниями о названии города, её географии, природе, символике, и если ему известны имена кого-то из тех, кто прославил  наш  город, Отчизну, если он будет проявлять  интерес  к приобретаемым знаниям, то можно считать, что задача выполнена в пределах, доступных дошкольному возраста.</a:t>
            </a:r>
            <a:endParaRPr lang="ru-RU" sz="2800" b="1" dirty="0">
              <a:solidFill>
                <a:schemeClr val="bg2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флаг РОссии 2">
  <a:themeElements>
    <a:clrScheme name="Тема Office 1">
      <a:dk1>
        <a:srgbClr val="000000"/>
      </a:dk1>
      <a:lt1>
        <a:srgbClr val="FFFFFF"/>
      </a:lt1>
      <a:dk2>
        <a:srgbClr val="4682B4"/>
      </a:dk2>
      <a:lt2>
        <a:srgbClr val="FFFFFF"/>
      </a:lt2>
      <a:accent1>
        <a:srgbClr val="058CFF"/>
      </a:accent1>
      <a:accent2>
        <a:srgbClr val="B5CFE7"/>
      </a:accent2>
      <a:accent3>
        <a:srgbClr val="B0C1D6"/>
      </a:accent3>
      <a:accent4>
        <a:srgbClr val="DADADA"/>
      </a:accent4>
      <a:accent5>
        <a:srgbClr val="AAC5FF"/>
      </a:accent5>
      <a:accent6>
        <a:srgbClr val="A4BBD1"/>
      </a:accent6>
      <a:hlink>
        <a:srgbClr val="DBEFFF"/>
      </a:hlink>
      <a:folHlink>
        <a:srgbClr val="D1E0FF"/>
      </a:folHlink>
    </a:clrScheme>
    <a:fontScheme name="Тема Office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Тема Office 1">
        <a:dk1>
          <a:srgbClr val="000000"/>
        </a:dk1>
        <a:lt1>
          <a:srgbClr val="FFFFFF"/>
        </a:lt1>
        <a:dk2>
          <a:srgbClr val="4682B4"/>
        </a:dk2>
        <a:lt2>
          <a:srgbClr val="FFFFFF"/>
        </a:lt2>
        <a:accent1>
          <a:srgbClr val="058CFF"/>
        </a:accent1>
        <a:accent2>
          <a:srgbClr val="B5CFE7"/>
        </a:accent2>
        <a:accent3>
          <a:srgbClr val="B0C1D6"/>
        </a:accent3>
        <a:accent4>
          <a:srgbClr val="DADADA"/>
        </a:accent4>
        <a:accent5>
          <a:srgbClr val="AAC5FF"/>
        </a:accent5>
        <a:accent6>
          <a:srgbClr val="A4BBD1"/>
        </a:accent6>
        <a:hlink>
          <a:srgbClr val="DBEFFF"/>
        </a:hlink>
        <a:folHlink>
          <a:srgbClr val="D1E0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000000"/>
        </a:dk1>
        <a:lt1>
          <a:srgbClr val="FFFFFF"/>
        </a:lt1>
        <a:dk2>
          <a:srgbClr val="4682B4"/>
        </a:dk2>
        <a:lt2>
          <a:srgbClr val="FFFFFF"/>
        </a:lt2>
        <a:accent1>
          <a:srgbClr val="0F94FF"/>
        </a:accent1>
        <a:accent2>
          <a:srgbClr val="05EFFF"/>
        </a:accent2>
        <a:accent3>
          <a:srgbClr val="B0C1D6"/>
        </a:accent3>
        <a:accent4>
          <a:srgbClr val="DADADA"/>
        </a:accent4>
        <a:accent5>
          <a:srgbClr val="AAC8FF"/>
        </a:accent5>
        <a:accent6>
          <a:srgbClr val="04D9E7"/>
        </a:accent6>
        <a:hlink>
          <a:srgbClr val="DBFDFF"/>
        </a:hlink>
        <a:folHlink>
          <a:srgbClr val="DBEE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FFFFFF"/>
        </a:lt1>
        <a:dk2>
          <a:srgbClr val="4682B4"/>
        </a:dk2>
        <a:lt2>
          <a:srgbClr val="FFFFFF"/>
        </a:lt2>
        <a:accent1>
          <a:srgbClr val="FF4F05"/>
        </a:accent1>
        <a:accent2>
          <a:srgbClr val="FFBB05"/>
        </a:accent2>
        <a:accent3>
          <a:srgbClr val="B0C1D6"/>
        </a:accent3>
        <a:accent4>
          <a:srgbClr val="DADADA"/>
        </a:accent4>
        <a:accent5>
          <a:srgbClr val="FFB2AA"/>
        </a:accent5>
        <a:accent6>
          <a:srgbClr val="E7A904"/>
        </a:accent6>
        <a:hlink>
          <a:srgbClr val="DBEEFF"/>
        </a:hlink>
        <a:folHlink>
          <a:srgbClr val="FFE7D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4">
        <a:dk1>
          <a:srgbClr val="000000"/>
        </a:dk1>
        <a:lt1>
          <a:srgbClr val="FFFFFF"/>
        </a:lt1>
        <a:dk2>
          <a:srgbClr val="4682B4"/>
        </a:dk2>
        <a:lt2>
          <a:srgbClr val="FFFFFF"/>
        </a:lt2>
        <a:accent1>
          <a:srgbClr val="FF8A05"/>
        </a:accent1>
        <a:accent2>
          <a:srgbClr val="E8FF05"/>
        </a:accent2>
        <a:accent3>
          <a:srgbClr val="B0C1D6"/>
        </a:accent3>
        <a:accent4>
          <a:srgbClr val="DADADA"/>
        </a:accent4>
        <a:accent5>
          <a:srgbClr val="FFC4AA"/>
        </a:accent5>
        <a:accent6>
          <a:srgbClr val="D2E704"/>
        </a:accent6>
        <a:hlink>
          <a:srgbClr val="FCDBFF"/>
        </a:hlink>
        <a:folHlink>
          <a:srgbClr val="DBEF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5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058CFF"/>
        </a:accent1>
        <a:accent2>
          <a:srgbClr val="B5CFE7"/>
        </a:accent2>
        <a:accent3>
          <a:srgbClr val="FFFFFF"/>
        </a:accent3>
        <a:accent4>
          <a:srgbClr val="000000"/>
        </a:accent4>
        <a:accent5>
          <a:srgbClr val="AAC5FF"/>
        </a:accent5>
        <a:accent6>
          <a:srgbClr val="A4BBD1"/>
        </a:accent6>
        <a:hlink>
          <a:srgbClr val="DBEFFF"/>
        </a:hlink>
        <a:folHlink>
          <a:srgbClr val="D1E0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6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0F94FF"/>
        </a:accent1>
        <a:accent2>
          <a:srgbClr val="05EFFF"/>
        </a:accent2>
        <a:accent3>
          <a:srgbClr val="FFFFFF"/>
        </a:accent3>
        <a:accent4>
          <a:srgbClr val="000000"/>
        </a:accent4>
        <a:accent5>
          <a:srgbClr val="AAC8FF"/>
        </a:accent5>
        <a:accent6>
          <a:srgbClr val="04D9E7"/>
        </a:accent6>
        <a:hlink>
          <a:srgbClr val="DBFDFF"/>
        </a:hlink>
        <a:folHlink>
          <a:srgbClr val="DBEE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7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FF4F05"/>
        </a:accent1>
        <a:accent2>
          <a:srgbClr val="FFBB05"/>
        </a:accent2>
        <a:accent3>
          <a:srgbClr val="FFFFFF"/>
        </a:accent3>
        <a:accent4>
          <a:srgbClr val="000000"/>
        </a:accent4>
        <a:accent5>
          <a:srgbClr val="FFB2AA"/>
        </a:accent5>
        <a:accent6>
          <a:srgbClr val="E7A904"/>
        </a:accent6>
        <a:hlink>
          <a:srgbClr val="DBEEFF"/>
        </a:hlink>
        <a:folHlink>
          <a:srgbClr val="FFE7DB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8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FF8A05"/>
        </a:accent1>
        <a:accent2>
          <a:srgbClr val="E8FF05"/>
        </a:accent2>
        <a:accent3>
          <a:srgbClr val="FFFFFF"/>
        </a:accent3>
        <a:accent4>
          <a:srgbClr val="000000"/>
        </a:accent4>
        <a:accent5>
          <a:srgbClr val="FFC4AA"/>
        </a:accent5>
        <a:accent6>
          <a:srgbClr val="D2E704"/>
        </a:accent6>
        <a:hlink>
          <a:srgbClr val="FCDBFF"/>
        </a:hlink>
        <a:folHlink>
          <a:srgbClr val="DBEFF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флаг РОссии 2</Template>
  <TotalTime>165</TotalTime>
  <Words>1392</Words>
  <Application>Microsoft Office PowerPoint</Application>
  <PresentationFormat>Экран (4:3)</PresentationFormat>
  <Paragraphs>71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флаг РОссии 2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User</cp:lastModifiedBy>
  <cp:revision>22</cp:revision>
  <dcterms:created xsi:type="dcterms:W3CDTF">2011-11-08T14:03:00Z</dcterms:created>
  <dcterms:modified xsi:type="dcterms:W3CDTF">2015-05-27T14:28:49Z</dcterms:modified>
</cp:coreProperties>
</file>