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5" r:id="rId1"/>
  </p:sldMasterIdLst>
  <p:notesMasterIdLst>
    <p:notesMasterId r:id="rId21"/>
  </p:notesMasterIdLst>
  <p:handoutMasterIdLst>
    <p:handoutMasterId r:id="rId22"/>
  </p:handoutMasterIdLst>
  <p:sldIdLst>
    <p:sldId id="298" r:id="rId2"/>
    <p:sldId id="299" r:id="rId3"/>
    <p:sldId id="301" r:id="rId4"/>
    <p:sldId id="287" r:id="rId5"/>
    <p:sldId id="289" r:id="rId6"/>
    <p:sldId id="290" r:id="rId7"/>
    <p:sldId id="300" r:id="rId8"/>
    <p:sldId id="302" r:id="rId9"/>
    <p:sldId id="304" r:id="rId10"/>
    <p:sldId id="305" r:id="rId11"/>
    <p:sldId id="306" r:id="rId12"/>
    <p:sldId id="307" r:id="rId13"/>
    <p:sldId id="317" r:id="rId14"/>
    <p:sldId id="316" r:id="rId15"/>
    <p:sldId id="308" r:id="rId16"/>
    <p:sldId id="309" r:id="rId17"/>
    <p:sldId id="310" r:id="rId18"/>
    <p:sldId id="312" r:id="rId19"/>
    <p:sldId id="313" r:id="rId20"/>
  </p:sldIdLst>
  <p:sldSz cx="9144000" cy="5143500" type="screen16x9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20" d="100"/>
          <a:sy n="120" d="100"/>
        </p:scale>
        <p:origin x="-72" y="36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97A8D9-79B2-41E8-A6FD-3405E8BFB242}" type="datetimeFigureOut">
              <a:rPr lang="ru-RU" smtClean="0"/>
              <a:t>29.10.2015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6DFF7A-F414-4BFF-A5B3-B655AB3CBC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29359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defRPr sz="1100"/>
            </a:lvl1pPr>
            <a:lvl2pPr>
              <a:defRPr sz="1100"/>
            </a:lvl2pPr>
            <a:lvl3pPr>
              <a:defRPr sz="11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857326181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2900190"/>
            <a:ext cx="9144000" cy="224331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290019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1989233"/>
            <a:ext cx="9144000" cy="17145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200150"/>
            <a:ext cx="9144000" cy="382905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3789409"/>
            <a:ext cx="5637010" cy="66158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10/29/2015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2" y="2349218"/>
            <a:ext cx="7175351" cy="1344875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10/29/2015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548640"/>
            <a:ext cx="6400800" cy="26060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2900190"/>
            <a:ext cx="9144000" cy="224331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290019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1989233"/>
            <a:ext cx="9144000" cy="17145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200150"/>
            <a:ext cx="9144000" cy="382905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1629486"/>
            <a:ext cx="5966666" cy="1817510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3455633"/>
            <a:ext cx="5970494" cy="626595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10/29/2015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10/29/2015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548639"/>
            <a:ext cx="3346704" cy="26060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548640"/>
            <a:ext cx="3346704" cy="26060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548640"/>
            <a:ext cx="3346704" cy="47982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050245"/>
            <a:ext cx="3346704" cy="20574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548640"/>
            <a:ext cx="3346704" cy="47982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049274"/>
            <a:ext cx="3346704" cy="20574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10/29/2015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10/29/2015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10/29/2015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6" y="1657350"/>
            <a:ext cx="3636085" cy="943870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6" y="548640"/>
            <a:ext cx="4017085" cy="3671048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2623351"/>
            <a:ext cx="3388660" cy="160463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10/29/2015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900190"/>
            <a:ext cx="9144000" cy="224331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290019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1989233"/>
            <a:ext cx="9144000" cy="17145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200150"/>
            <a:ext cx="9144000" cy="382905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857250"/>
            <a:ext cx="4114800" cy="2345855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757865"/>
            <a:ext cx="3694114" cy="1622265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10/29/2015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3348316"/>
            <a:ext cx="6383538" cy="85725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548639"/>
            <a:ext cx="6400800" cy="260604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10/29/2015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282388"/>
            <a:ext cx="2057400" cy="3928754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4" y="548640"/>
            <a:ext cx="4829287" cy="367104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10/29/2015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29050"/>
            <a:ext cx="9144000" cy="131445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2905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826228"/>
            <a:ext cx="9144000" cy="17145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200150"/>
            <a:ext cx="9144000" cy="382905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90" y="3279126"/>
            <a:ext cx="6512511" cy="85725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549195"/>
            <a:ext cx="6400800" cy="26060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4629150"/>
            <a:ext cx="2514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8E80666-FB37-4B36-9149-507F3B0178E3}" type="datetimeFigureOut">
              <a:rPr lang="en-US" smtClean="0"/>
              <a:pPr/>
              <a:t>10/29/2015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4629150"/>
            <a:ext cx="335280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4629150"/>
            <a:ext cx="18288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7E63A33-8271-4DD0-9C48-789913D7C11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rusacademedu.ru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3.flv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2483768" y="2859782"/>
            <a:ext cx="5637010" cy="661589"/>
          </a:xfrm>
        </p:spPr>
        <p:txBody>
          <a:bodyPr>
            <a:normAutofit fontScale="25000" lnSpcReduction="20000"/>
          </a:bodyPr>
          <a:lstStyle/>
          <a:p>
            <a:r>
              <a:rPr lang="ru-RU" sz="7400" dirty="0" smtClean="0"/>
              <a:t>ОДОБРЕНА решением ФУМО по общему образованию от 20 мая 2015  №2/15</a:t>
            </a:r>
          </a:p>
          <a:p>
            <a:endParaRPr lang="ru-RU" sz="7400" dirty="0"/>
          </a:p>
          <a:p>
            <a:endParaRPr lang="ru-RU" sz="7400" dirty="0" smtClean="0"/>
          </a:p>
          <a:p>
            <a:r>
              <a:rPr lang="en-US" sz="7400" dirty="0">
                <a:hlinkClick r:id="rId2"/>
              </a:rPr>
              <a:t>http://</a:t>
            </a:r>
            <a:r>
              <a:rPr lang="en-US" sz="7400" dirty="0" smtClean="0">
                <a:hlinkClick r:id="rId2"/>
              </a:rPr>
              <a:t>rusacademedu.ru</a:t>
            </a:r>
            <a:endParaRPr lang="ru-RU" sz="7400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251520" y="1131590"/>
            <a:ext cx="8712968" cy="1344875"/>
          </a:xfrm>
        </p:spPr>
        <p:txBody>
          <a:bodyPr/>
          <a:lstStyle/>
          <a:p>
            <a:r>
              <a:rPr lang="ru-RU" sz="3200" dirty="0" smtClean="0"/>
              <a:t>Примерная основная образовательная программа дошкольного образования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04706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Что должно быть отражено в ООП  ДО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Задача приобщения детей к жизни в современном социальном пространстве требует обновления не только </a:t>
            </a:r>
            <a:r>
              <a:rPr lang="ru-RU" i="1" dirty="0"/>
              <a:t>содержания</a:t>
            </a:r>
            <a:r>
              <a:rPr lang="ru-RU" dirty="0"/>
              <a:t> дошкольного образования, но и </a:t>
            </a:r>
            <a:r>
              <a:rPr lang="ru-RU" i="1" dirty="0"/>
              <a:t>способов</a:t>
            </a:r>
            <a:r>
              <a:rPr lang="ru-RU" dirty="0"/>
              <a:t> </a:t>
            </a:r>
            <a:r>
              <a:rPr lang="ru-RU" i="1" dirty="0"/>
              <a:t>взаимодействия</a:t>
            </a:r>
            <a:r>
              <a:rPr lang="ru-RU" dirty="0"/>
              <a:t> между детьми и взрослыми, формирования базового доверия ребенка к миру, комфортного и безопасного образа жизни.</a:t>
            </a:r>
            <a:endParaRPr lang="ru-RU" b="1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5304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Целевой раздел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55526"/>
            <a:ext cx="8208912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5285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вовка.jpg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563888" cy="3889899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 rot="20434264">
            <a:off x="1082239" y="2616844"/>
            <a:ext cx="7992888" cy="1188132"/>
          </a:xfrm>
          <a:prstGeom prst="rect">
            <a:avLst/>
          </a:prstGeo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ru-RU" sz="6000" b="1" dirty="0" smtClean="0">
                <a:solidFill>
                  <a:srgbClr val="1F497D">
                    <a:lumMod val="75000"/>
                  </a:srgbClr>
                </a:solidFill>
              </a:rPr>
              <a:t>Результат  </a:t>
            </a:r>
            <a:r>
              <a:rPr lang="ru-RU" sz="6000" b="1" dirty="0">
                <a:solidFill>
                  <a:srgbClr val="1F497D">
                    <a:lumMod val="75000"/>
                  </a:srgbClr>
                </a:solidFill>
              </a:rPr>
              <a:t>обучения – </a:t>
            </a:r>
            <a:r>
              <a:rPr lang="ru-RU" sz="6000" b="1" dirty="0" smtClean="0">
                <a:solidFill>
                  <a:srgbClr val="FF0000"/>
                </a:solidFill>
              </a:rPr>
              <a:t>ЗНАНИЯ</a:t>
            </a:r>
            <a:r>
              <a:rPr lang="ru-RU" sz="6000" b="1" dirty="0" smtClean="0">
                <a:solidFill>
                  <a:srgbClr val="1F497D">
                    <a:lumMod val="75000"/>
                  </a:srgbClr>
                </a:solidFill>
              </a:rPr>
              <a:t>???</a:t>
            </a:r>
            <a:endParaRPr lang="ru-RU" sz="6000" b="1" dirty="0" smtClean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2250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1195C5-A258-4DD1-893D-F73CD81B97D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 bwMode="auto">
          <a:xfrm rot="644663">
            <a:off x="1788990" y="2692283"/>
            <a:ext cx="5950543" cy="830997"/>
          </a:xfrm>
          <a:prstGeom prst="rect">
            <a:avLst/>
          </a:prstGeom>
          <a:solidFill>
            <a:schemeClr val="bg1">
              <a:alpha val="70000"/>
            </a:schemeClr>
          </a:solidFill>
          <a:ln w="38100">
            <a:solidFill>
              <a:srgbClr val="FF0000"/>
            </a:solidFill>
            <a:prstDash val="lgDash"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48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РЕЗУЛЬТАТ ???</a:t>
            </a:r>
          </a:p>
        </p:txBody>
      </p:sp>
    </p:spTree>
    <p:extLst>
      <p:ext uri="{BB962C8B-B14F-4D97-AF65-F5344CB8AC3E}">
        <p14:creationId xmlns:p14="http://schemas.microsoft.com/office/powerpoint/2010/main" val="857946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pic>
        <p:nvPicPr>
          <p:cNvPr id="26626" name="Picture 2" descr="а искренность чувств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08847" y="-19896"/>
            <a:ext cx="6926306" cy="5840039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 bwMode="auto">
          <a:xfrm rot="20077101">
            <a:off x="1596730" y="2484626"/>
            <a:ext cx="5950543" cy="830997"/>
          </a:xfrm>
          <a:prstGeom prst="rect">
            <a:avLst/>
          </a:prstGeom>
          <a:solidFill>
            <a:schemeClr val="bg1">
              <a:alpha val="70000"/>
            </a:schemeClr>
          </a:solidFill>
          <a:ln w="38100">
            <a:solidFill>
              <a:srgbClr val="FF0000"/>
            </a:solidFill>
            <a:prstDash val="lgDash"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48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РЕЗУЛЬТАТ !!!</a:t>
            </a:r>
          </a:p>
        </p:txBody>
      </p:sp>
    </p:spTree>
    <p:extLst>
      <p:ext uri="{BB962C8B-B14F-4D97-AF65-F5344CB8AC3E}">
        <p14:creationId xmlns:p14="http://schemas.microsoft.com/office/powerpoint/2010/main" val="486954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123477"/>
            <a:ext cx="8856984" cy="5086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7521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4805" y="987574"/>
            <a:ext cx="835292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	</a:t>
            </a:r>
            <a:r>
              <a:rPr lang="ru-RU" sz="2000" dirty="0">
                <a:solidFill>
                  <a:srgbClr val="FF0000"/>
                </a:solidFill>
              </a:rPr>
              <a:t>не</a:t>
            </a:r>
            <a:r>
              <a:rPr lang="ru-RU" sz="2000" dirty="0"/>
              <a:t> подлежат непосредственной оценке;</a:t>
            </a:r>
          </a:p>
          <a:p>
            <a:r>
              <a:rPr lang="ru-RU" sz="2000" dirty="0"/>
              <a:t>	</a:t>
            </a:r>
            <a:r>
              <a:rPr lang="ru-RU" sz="2000" dirty="0">
                <a:solidFill>
                  <a:srgbClr val="FF0000"/>
                </a:solidFill>
              </a:rPr>
              <a:t>не </a:t>
            </a:r>
            <a:r>
              <a:rPr lang="ru-RU" sz="2000" dirty="0"/>
              <a:t>являются непосредственным основанием оценки как итогового, так и промежуточного уровня развития детей; </a:t>
            </a:r>
          </a:p>
          <a:p>
            <a:r>
              <a:rPr lang="ru-RU" sz="2000" dirty="0"/>
              <a:t>	</a:t>
            </a:r>
            <a:r>
              <a:rPr lang="ru-RU" sz="2000" dirty="0">
                <a:solidFill>
                  <a:srgbClr val="FF0000"/>
                </a:solidFill>
              </a:rPr>
              <a:t>не</a:t>
            </a:r>
            <a:r>
              <a:rPr lang="ru-RU" sz="2000" dirty="0"/>
              <a:t> являются основанием для их формального сравнения с реальными достижениями детей;</a:t>
            </a:r>
          </a:p>
          <a:p>
            <a:r>
              <a:rPr lang="ru-RU" sz="2000" dirty="0"/>
              <a:t>	</a:t>
            </a:r>
            <a:r>
              <a:rPr lang="ru-RU" sz="2000" dirty="0">
                <a:solidFill>
                  <a:srgbClr val="FF0000"/>
                </a:solidFill>
              </a:rPr>
              <a:t>не</a:t>
            </a:r>
            <a:r>
              <a:rPr lang="ru-RU" sz="2000" dirty="0"/>
              <a:t> являются основой объективной оценки соответствия установленным требованиям образовательной деятельности и подготовки детей; </a:t>
            </a:r>
          </a:p>
          <a:p>
            <a:r>
              <a:rPr lang="ru-RU" sz="2000" dirty="0"/>
              <a:t>	</a:t>
            </a:r>
            <a:r>
              <a:rPr lang="ru-RU" sz="2000" dirty="0">
                <a:solidFill>
                  <a:srgbClr val="FF0000"/>
                </a:solidFill>
              </a:rPr>
              <a:t>не</a:t>
            </a:r>
            <a:r>
              <a:rPr lang="ru-RU" sz="2000" dirty="0"/>
              <a:t> являются непосредственным основанием при оценке качества образования</a:t>
            </a:r>
            <a:r>
              <a:rPr lang="ru-RU" dirty="0"/>
              <a:t>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979712" y="339502"/>
            <a:ext cx="4968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Целевые ориентиры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2622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75756" y="339502"/>
            <a:ext cx="44644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ПРИНЦИПЫ И ПОДХОДЫ К ФОРМИРОВАНИЮ ООП ДО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7504" y="862722"/>
            <a:ext cx="871296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i="1" dirty="0" smtClean="0"/>
              <a:t>Поддержка </a:t>
            </a:r>
            <a:r>
              <a:rPr lang="ru-RU" i="1" dirty="0"/>
              <a:t>разнообразия детства</a:t>
            </a:r>
            <a:r>
              <a:rPr lang="ru-RU" dirty="0"/>
              <a:t>. </a:t>
            </a:r>
            <a:endParaRPr lang="ru-RU" dirty="0" smtClean="0"/>
          </a:p>
          <a:p>
            <a:pPr marL="342900" indent="-342900">
              <a:buAutoNum type="arabicPeriod"/>
            </a:pPr>
            <a:r>
              <a:rPr lang="ru-RU" i="1" dirty="0" smtClean="0"/>
              <a:t>Сохранение </a:t>
            </a:r>
            <a:r>
              <a:rPr lang="ru-RU" i="1" dirty="0"/>
              <a:t>уникальности и </a:t>
            </a:r>
            <a:r>
              <a:rPr lang="ru-RU" i="1" dirty="0" err="1"/>
              <a:t>самоценности</a:t>
            </a:r>
            <a:r>
              <a:rPr lang="ru-RU" i="1" dirty="0"/>
              <a:t> </a:t>
            </a:r>
            <a:r>
              <a:rPr lang="ru-RU" i="1" dirty="0" smtClean="0"/>
              <a:t>детства</a:t>
            </a:r>
          </a:p>
          <a:p>
            <a:pPr marL="342900" indent="-342900">
              <a:buAutoNum type="arabicPeriod"/>
            </a:pPr>
            <a:r>
              <a:rPr lang="ru-RU" i="1" dirty="0"/>
              <a:t>Позитивная социализация</a:t>
            </a:r>
            <a:r>
              <a:rPr lang="ru-RU" dirty="0"/>
              <a:t> ребенка </a:t>
            </a:r>
            <a:endParaRPr lang="ru-RU" dirty="0" smtClean="0"/>
          </a:p>
          <a:p>
            <a:pPr marL="342900" indent="-342900">
              <a:buAutoNum type="arabicPeriod"/>
            </a:pPr>
            <a:r>
              <a:rPr lang="ru-RU" i="1" dirty="0"/>
              <a:t>Личностно-развивающий и гуманистический характер взаимодействия</a:t>
            </a:r>
            <a:r>
              <a:rPr lang="ru-RU" dirty="0"/>
              <a:t> </a:t>
            </a:r>
            <a:endParaRPr lang="ru-RU" dirty="0" smtClean="0"/>
          </a:p>
          <a:p>
            <a:pPr marL="342900" indent="-342900">
              <a:buAutoNum type="arabicPeriod"/>
            </a:pPr>
            <a:r>
              <a:rPr lang="ru-RU" i="1" dirty="0"/>
              <a:t>Содействие и сотрудничество детей и взрослых</a:t>
            </a:r>
            <a:r>
              <a:rPr lang="ru-RU" dirty="0"/>
              <a:t>, </a:t>
            </a:r>
            <a:r>
              <a:rPr lang="ru-RU" i="1" dirty="0"/>
              <a:t>признание ребенка полноценным участником (субъектом) образовательных </a:t>
            </a:r>
            <a:r>
              <a:rPr lang="ru-RU" i="1" dirty="0" smtClean="0"/>
              <a:t>отношений</a:t>
            </a:r>
          </a:p>
          <a:p>
            <a:pPr marL="342900" indent="-342900">
              <a:buAutoNum type="arabicPeriod"/>
            </a:pPr>
            <a:r>
              <a:rPr lang="ru-RU" i="1" dirty="0"/>
              <a:t>Сотрудничество Организации с </a:t>
            </a:r>
            <a:r>
              <a:rPr lang="ru-RU" i="1" dirty="0" smtClean="0"/>
              <a:t>семьей</a:t>
            </a:r>
          </a:p>
          <a:p>
            <a:pPr marL="342900" indent="-342900">
              <a:buAutoNum type="arabicPeriod"/>
            </a:pPr>
            <a:r>
              <a:rPr lang="ru-RU" i="1" dirty="0"/>
              <a:t>Сетевое взаимодействие с организациями</a:t>
            </a:r>
            <a:r>
              <a:rPr lang="ru-RU" dirty="0"/>
              <a:t> </a:t>
            </a:r>
            <a:endParaRPr lang="ru-RU" dirty="0" smtClean="0"/>
          </a:p>
          <a:p>
            <a:pPr marL="342900" indent="-342900">
              <a:buAutoNum type="arabicPeriod"/>
            </a:pPr>
            <a:r>
              <a:rPr lang="ru-RU" i="1" dirty="0"/>
              <a:t>Индивидуализация дошкольного образования </a:t>
            </a:r>
            <a:endParaRPr lang="ru-RU" i="1" dirty="0" smtClean="0"/>
          </a:p>
          <a:p>
            <a:pPr marL="342900" indent="-342900">
              <a:buAutoNum type="arabicPeriod"/>
            </a:pPr>
            <a:r>
              <a:rPr lang="ru-RU" i="1" dirty="0"/>
              <a:t>Возрастная адекватность </a:t>
            </a:r>
            <a:r>
              <a:rPr lang="ru-RU" i="1" dirty="0" smtClean="0"/>
              <a:t>образования</a:t>
            </a:r>
          </a:p>
          <a:p>
            <a:pPr marL="342900" indent="-342900">
              <a:buAutoNum type="arabicPeriod"/>
            </a:pPr>
            <a:r>
              <a:rPr lang="ru-RU" i="1" dirty="0"/>
              <a:t>Развивающее вариативное </a:t>
            </a:r>
            <a:r>
              <a:rPr lang="ru-RU" i="1" dirty="0" smtClean="0"/>
              <a:t>образование</a:t>
            </a:r>
          </a:p>
          <a:p>
            <a:pPr marL="342900" indent="-342900">
              <a:buAutoNum type="arabicPeriod"/>
            </a:pPr>
            <a:r>
              <a:rPr lang="ru-RU" i="1" dirty="0"/>
              <a:t>Полнота содержания и интеграция отдельных образовательных </a:t>
            </a:r>
            <a:r>
              <a:rPr lang="ru-RU" i="1" dirty="0" smtClean="0"/>
              <a:t>областей</a:t>
            </a:r>
          </a:p>
          <a:p>
            <a:pPr marL="342900" indent="-342900">
              <a:buAutoNum type="arabicPeriod"/>
            </a:pPr>
            <a:r>
              <a:rPr lang="ru-RU" i="1" dirty="0">
                <a:solidFill>
                  <a:srgbClr val="FF0000"/>
                </a:solidFill>
              </a:rPr>
              <a:t>Инвариантность ценностей и целей при вариативности средств реализации и достижения целей Программы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5169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73678" y="195486"/>
            <a:ext cx="64987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accent1"/>
                </a:solidFill>
              </a:rPr>
              <a:t>ОЦЕНКА КАЧЕСТВА ОБРАЗОВАТЕЛЬНОЙ ДЕЯТЕЛЬНОСТИ    ПО     </a:t>
            </a:r>
            <a:r>
              <a:rPr lang="ru-RU" sz="2000" i="1" dirty="0" smtClean="0">
                <a:solidFill>
                  <a:schemeClr val="accent1"/>
                </a:solidFill>
              </a:rPr>
              <a:t>ООП ДО</a:t>
            </a:r>
            <a:endParaRPr lang="ru-RU" sz="2000" i="1" dirty="0">
              <a:solidFill>
                <a:schemeClr val="accent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05495" y="903372"/>
            <a:ext cx="8424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установление </a:t>
            </a:r>
            <a:r>
              <a:rPr lang="ru-RU" i="1" u="sng" dirty="0"/>
              <a:t>соответствия</a:t>
            </a:r>
            <a:r>
              <a:rPr lang="ru-RU" u="sng" dirty="0"/>
              <a:t> </a:t>
            </a:r>
            <a:r>
              <a:rPr lang="ru-RU" i="1" u="sng" dirty="0"/>
              <a:t>образовательной </a:t>
            </a:r>
            <a:r>
              <a:rPr lang="ru-RU" i="1" dirty="0"/>
              <a:t>деятельности</a:t>
            </a:r>
            <a:r>
              <a:rPr lang="ru-RU" dirty="0"/>
              <a:t>, реализуемой Организацией, заданным </a:t>
            </a:r>
            <a:r>
              <a:rPr lang="ru-RU" i="1" u="sng" dirty="0"/>
              <a:t>требованиям</a:t>
            </a:r>
            <a:r>
              <a:rPr lang="ru-RU" dirty="0"/>
              <a:t> Стандарта и Программы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41499" y="1825248"/>
            <a:ext cx="8388932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u="sng" dirty="0" smtClean="0">
                <a:solidFill>
                  <a:srgbClr val="FF0000"/>
                </a:solidFill>
              </a:rPr>
              <a:t>Предмет оценки-   </a:t>
            </a:r>
            <a:r>
              <a:rPr lang="ru-RU" sz="2800" u="sng" dirty="0" smtClean="0"/>
              <a:t>созданные </a:t>
            </a:r>
            <a:r>
              <a:rPr lang="ru-RU" sz="2800" u="sng" dirty="0"/>
              <a:t>о</a:t>
            </a:r>
            <a:r>
              <a:rPr lang="ru-RU" sz="2800" u="sng" dirty="0" smtClean="0"/>
              <a:t>рганизацией </a:t>
            </a:r>
            <a:r>
              <a:rPr lang="ru-RU" sz="2800" b="1" i="1" u="sng" dirty="0" smtClean="0">
                <a:solidFill>
                  <a:srgbClr val="FF0000"/>
                </a:solidFill>
              </a:rPr>
              <a:t>условия</a:t>
            </a:r>
            <a:r>
              <a:rPr lang="ru-RU" sz="2800" u="sng" dirty="0" smtClean="0"/>
              <a:t> </a:t>
            </a:r>
            <a:r>
              <a:rPr lang="ru-RU" sz="2800" u="sng" dirty="0"/>
              <a:t>в процессе образовательной деятельности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05473" y="3425686"/>
            <a:ext cx="83169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solidFill>
                  <a:srgbClr val="FF0000"/>
                </a:solidFill>
              </a:rPr>
              <a:t>НЕ ПРЕДУСМАТРИВАЕТСЯ</a:t>
            </a:r>
            <a:r>
              <a:rPr lang="ru-RU" dirty="0" smtClean="0"/>
              <a:t> </a:t>
            </a:r>
            <a:r>
              <a:rPr lang="ru-RU" i="1" dirty="0" smtClean="0">
                <a:solidFill>
                  <a:srgbClr val="FF0000"/>
                </a:solidFill>
              </a:rPr>
              <a:t>оценивание</a:t>
            </a:r>
            <a:r>
              <a:rPr lang="ru-RU" dirty="0" smtClean="0"/>
              <a:t> </a:t>
            </a:r>
            <a:r>
              <a:rPr lang="ru-RU" dirty="0"/>
              <a:t>качества образовательной деятельности Организации на основе </a:t>
            </a:r>
            <a:r>
              <a:rPr lang="ru-RU" i="1" dirty="0">
                <a:solidFill>
                  <a:srgbClr val="FF0000"/>
                </a:solidFill>
              </a:rPr>
              <a:t>достижения детьми планируемых результатов освоения Программы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79322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195486"/>
            <a:ext cx="71287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rgbClr val="FF0000"/>
                </a:solidFill>
              </a:rPr>
              <a:t>СИСТЕМА МОНИТОРИНГА</a:t>
            </a:r>
          </a:p>
          <a:p>
            <a:pPr algn="ctr"/>
            <a:r>
              <a:rPr lang="ru-RU" sz="2000" dirty="0" smtClean="0"/>
              <a:t> </a:t>
            </a:r>
            <a:r>
              <a:rPr lang="ru-RU" sz="2000" dirty="0"/>
              <a:t>динамики развития детей, динамики их образовательных достижений, основанная на методе наблюдения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2112653"/>
              </p:ext>
            </p:extLst>
          </p:nvPr>
        </p:nvGraphicFramePr>
        <p:xfrm>
          <a:off x="755576" y="1419622"/>
          <a:ext cx="7992888" cy="2748280"/>
        </p:xfrm>
        <a:graphic>
          <a:graphicData uri="http://schemas.openxmlformats.org/drawingml/2006/table">
            <a:tbl>
              <a:tblPr firstRow="1" bandRow="1"/>
              <a:tblGrid>
                <a:gridCol w="3996444"/>
                <a:gridCol w="399644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/>
                        <a:t>Задача</a:t>
                      </a:r>
                      <a:r>
                        <a:rPr lang="ru-RU" i="1" baseline="0" dirty="0" smtClean="0"/>
                        <a:t> мониторинга</a:t>
                      </a:r>
                      <a:endParaRPr lang="ru-RU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/>
                        <a:t>Инструменты мониторинга</a:t>
                      </a:r>
                      <a:endParaRPr lang="ru-RU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оценка эффективности педагогических действий с целью их дальнейшей оптимизации;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ru-RU" dirty="0" smtClean="0"/>
                        <a:t>педагогические наблюдения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ru-RU" dirty="0" smtClean="0"/>
                        <a:t>педагогическая диагностика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оценка достижений ребенка в ходе образовательной деятельности; 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Анализ детских портфолио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Анализ карты развития ребенка, в т. ч . </a:t>
                      </a:r>
                      <a:r>
                        <a:rPr lang="ru-RU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с учетом 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шкалы индивидуального развития</a:t>
                      </a:r>
                      <a:endParaRPr lang="ru-RU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0921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267494"/>
            <a:ext cx="828092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6"/>
                </a:solidFill>
              </a:rPr>
              <a:t>Система оценки качества дошкольного образования</a:t>
            </a:r>
            <a:r>
              <a:rPr lang="ru-RU" dirty="0"/>
              <a:t>:</a:t>
            </a:r>
          </a:p>
          <a:p>
            <a:r>
              <a:rPr lang="ru-RU" dirty="0"/>
              <a:t>– должна быть сфокусирована </a:t>
            </a:r>
            <a:r>
              <a:rPr lang="ru-RU" i="1" dirty="0"/>
              <a:t>на оценивании психолого-педагогических и других условий реализации основной образовательной программы</a:t>
            </a:r>
            <a:r>
              <a:rPr lang="ru-RU" dirty="0"/>
              <a:t> в Организации в пяти образовательных областях, определенных Стандартом; </a:t>
            </a:r>
          </a:p>
          <a:p>
            <a:r>
              <a:rPr lang="ru-RU" dirty="0"/>
              <a:t>– учитывает образовательные предпочтения и </a:t>
            </a:r>
            <a:r>
              <a:rPr lang="ru-RU" i="1" dirty="0"/>
              <a:t>удовлетворенность дошкольным образованием со стороны семьи ребенка;</a:t>
            </a:r>
          </a:p>
          <a:p>
            <a:r>
              <a:rPr lang="ru-RU" dirty="0"/>
              <a:t>– </a:t>
            </a:r>
            <a:r>
              <a:rPr lang="ru-RU" b="1" dirty="0">
                <a:solidFill>
                  <a:schemeClr val="accent6"/>
                </a:solidFill>
              </a:rPr>
              <a:t>исключае</a:t>
            </a:r>
            <a:r>
              <a:rPr lang="ru-RU" dirty="0">
                <a:solidFill>
                  <a:schemeClr val="accent6"/>
                </a:solidFill>
              </a:rPr>
              <a:t>т</a:t>
            </a:r>
            <a:r>
              <a:rPr lang="ru-RU" dirty="0"/>
              <a:t> использование оценки индивидуального развития ребенка в контексте оценки работы Организации;</a:t>
            </a:r>
          </a:p>
          <a:p>
            <a:r>
              <a:rPr lang="ru-RU" dirty="0"/>
              <a:t>– </a:t>
            </a:r>
            <a:r>
              <a:rPr lang="ru-RU" b="1" dirty="0">
                <a:solidFill>
                  <a:schemeClr val="accent6"/>
                </a:solidFill>
              </a:rPr>
              <a:t>исключает унификацию </a:t>
            </a:r>
            <a:r>
              <a:rPr lang="ru-RU" dirty="0"/>
              <a:t>и поддерживает вариативность </a:t>
            </a:r>
            <a:r>
              <a:rPr lang="ru-RU" b="1" dirty="0">
                <a:solidFill>
                  <a:schemeClr val="accent6"/>
                </a:solidFill>
              </a:rPr>
              <a:t>программ, форм и методов дошкольного образования;</a:t>
            </a:r>
          </a:p>
          <a:p>
            <a:r>
              <a:rPr lang="ru-RU" dirty="0" smtClean="0"/>
              <a:t>– </a:t>
            </a:r>
            <a:r>
              <a:rPr lang="ru-RU" dirty="0"/>
              <a:t>включает как оценку педагогами Организации собственной работы, так и независимую профессиональную и общественную оценку условий образовательной деятельности в дошкольной организации;</a:t>
            </a:r>
          </a:p>
          <a:p>
            <a:r>
              <a:rPr lang="ru-RU" dirty="0"/>
              <a:t>– </a:t>
            </a:r>
            <a:r>
              <a:rPr lang="ru-RU" b="1" dirty="0">
                <a:solidFill>
                  <a:schemeClr val="accent6"/>
                </a:solidFill>
              </a:rPr>
              <a:t>использует единые инструменты, оценивающие условия реализации программы </a:t>
            </a:r>
            <a:r>
              <a:rPr lang="ru-RU" dirty="0"/>
              <a:t>в Организации,  как для самоанализа, так и для внешнего оценивания.</a:t>
            </a:r>
          </a:p>
        </p:txBody>
      </p:sp>
    </p:spTree>
    <p:extLst>
      <p:ext uri="{BB962C8B-B14F-4D97-AF65-F5344CB8AC3E}">
        <p14:creationId xmlns:p14="http://schemas.microsoft.com/office/powerpoint/2010/main" val="3040096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125" y="1419622"/>
            <a:ext cx="6651625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5727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87624" y="123478"/>
            <a:ext cx="6768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ТРЕБОВАНИЯ К ЧАСТИ СОДЕРЖАТЕЛЬНОГО РАЗДЕЛА ООП, ФОРМИРУЕМОЙ УЧАСТНИКАМИ ОБРАЗОВАТЕЛЬНЫХ ОТНОШЕНИЙ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5760" y="1045738"/>
            <a:ext cx="889248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1.Соответствие целевым ориентирам</a:t>
            </a:r>
          </a:p>
          <a:p>
            <a:endParaRPr lang="ru-RU" sz="2000" dirty="0" smtClean="0"/>
          </a:p>
          <a:p>
            <a:r>
              <a:rPr lang="ru-RU" sz="2000" dirty="0" smtClean="0"/>
              <a:t>2.Учет потребностей и интересов детей , их родителей,  индивидуальных особенностей развития  дошкольника, специфики национальных, социокультурных и иных условий, в которых осуществляется образовательная деятельность, сложившихся традиций и возможности </a:t>
            </a:r>
            <a:r>
              <a:rPr lang="ru-RU" sz="2000" dirty="0" err="1" smtClean="0"/>
              <a:t>педколлектива</a:t>
            </a:r>
            <a:r>
              <a:rPr lang="ru-RU" sz="2000" dirty="0" smtClean="0"/>
              <a:t>.</a:t>
            </a:r>
          </a:p>
          <a:p>
            <a:endParaRPr lang="ru-RU" sz="2000" dirty="0" smtClean="0"/>
          </a:p>
          <a:p>
            <a:r>
              <a:rPr lang="ru-RU" sz="2000" dirty="0" smtClean="0"/>
              <a:t>3.Необходимость формирования  дополняющих обязательную часть парциальных авторских  и разработанных самостоятельно  программ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3254681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123478"/>
            <a:ext cx="7560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chemeClr val="accent6"/>
                </a:solidFill>
              </a:rPr>
              <a:t>ПОДХОДЫ К РАЗРАБОТКЕ   И СОДЕРЖАНИЮ</a:t>
            </a:r>
          </a:p>
          <a:p>
            <a:pPr algn="ctr"/>
            <a:r>
              <a:rPr lang="ru-RU" b="1" i="1" dirty="0" smtClean="0">
                <a:solidFill>
                  <a:schemeClr val="accent6"/>
                </a:solidFill>
              </a:rPr>
              <a:t> ОП, ФОРМИРУЕМОЙ УЧАСТНИКАМИ ОБРАЗОВАТЕЛЬНЫХ ОТНОШЕНИЙ</a:t>
            </a:r>
            <a:endParaRPr lang="ru-RU" b="1" i="1" dirty="0">
              <a:solidFill>
                <a:schemeClr val="accent6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9512" y="735145"/>
            <a:ext cx="849694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AutoNum type="arabicPeriod"/>
            </a:pPr>
            <a:r>
              <a:rPr lang="ru-RU" i="1" dirty="0" smtClean="0">
                <a:solidFill>
                  <a:schemeClr val="tx1"/>
                </a:solidFill>
              </a:rPr>
              <a:t>Соответствие целевым ориентирам: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dirty="0" smtClean="0"/>
              <a:t>объединение </a:t>
            </a:r>
            <a:r>
              <a:rPr lang="ru-RU" dirty="0"/>
              <a:t>обучения и воспитания в целостный образовательный процесс </a:t>
            </a:r>
            <a:r>
              <a:rPr lang="ru-RU" dirty="0">
                <a:solidFill>
                  <a:srgbClr val="7030A0"/>
                </a:solidFill>
              </a:rPr>
              <a:t>на основе духовно-нравственных и социокультурных </a:t>
            </a:r>
            <a:r>
              <a:rPr lang="ru-RU" dirty="0" smtClean="0">
                <a:solidFill>
                  <a:srgbClr val="7030A0"/>
                </a:solidFill>
              </a:rPr>
              <a:t>ценностей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dirty="0" smtClean="0"/>
              <a:t>формирование </a:t>
            </a:r>
            <a:r>
              <a:rPr lang="ru-RU" dirty="0">
                <a:solidFill>
                  <a:srgbClr val="7030A0"/>
                </a:solidFill>
              </a:rPr>
              <a:t>общей культуры </a:t>
            </a:r>
            <a:r>
              <a:rPr lang="ru-RU" dirty="0"/>
              <a:t>личности </a:t>
            </a:r>
            <a:r>
              <a:rPr lang="ru-RU" dirty="0" smtClean="0"/>
              <a:t>детей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dirty="0"/>
              <a:t>обеспечение </a:t>
            </a:r>
            <a:r>
              <a:rPr lang="ru-RU" i="1" dirty="0">
                <a:solidFill>
                  <a:srgbClr val="7030A0"/>
                </a:solidFill>
              </a:rPr>
              <a:t>преемственности целей, задач и содержания </a:t>
            </a:r>
            <a:r>
              <a:rPr lang="ru-RU" dirty="0"/>
              <a:t>дошкольного общего и начального общего </a:t>
            </a:r>
            <a:r>
              <a:rPr lang="ru-RU" dirty="0" smtClean="0"/>
              <a:t>образования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ru-RU" i="1" dirty="0">
              <a:solidFill>
                <a:schemeClr val="tx1"/>
              </a:solidFill>
            </a:endParaRPr>
          </a:p>
          <a:p>
            <a:pPr algn="just"/>
            <a:r>
              <a:rPr lang="ru-RU" i="1" dirty="0" smtClean="0">
                <a:solidFill>
                  <a:schemeClr val="tx1"/>
                </a:solidFill>
              </a:rPr>
              <a:t>2.соблюдение принципов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i="1" dirty="0" smtClean="0">
                <a:solidFill>
                  <a:srgbClr val="7030A0"/>
                </a:solidFill>
              </a:rPr>
              <a:t>сохранение идентичности личности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dirty="0"/>
              <a:t>освоение ребенком культурных норм, средств и способов деятельности, культурных образцов поведения и общения с другими людьми, </a:t>
            </a:r>
            <a:r>
              <a:rPr lang="ru-RU" i="1" dirty="0">
                <a:solidFill>
                  <a:srgbClr val="7030A0"/>
                </a:solidFill>
              </a:rPr>
              <a:t>приобщение к традициям семьи, общества, государства </a:t>
            </a:r>
            <a:endParaRPr lang="ru-RU" i="1" dirty="0" smtClean="0">
              <a:solidFill>
                <a:srgbClr val="7030A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i="1" dirty="0" smtClean="0"/>
              <a:t>Укрепление  </a:t>
            </a:r>
            <a:r>
              <a:rPr lang="ru-RU" i="1" dirty="0">
                <a:solidFill>
                  <a:srgbClr val="7030A0"/>
                </a:solidFill>
              </a:rPr>
              <a:t>семейных ценностей и традиций</a:t>
            </a:r>
            <a:r>
              <a:rPr lang="ru-RU" dirty="0"/>
              <a:t>, их учет в образовательной работе являются важнейшим принципом образовательной программы</a:t>
            </a:r>
            <a:r>
              <a:rPr lang="ru-RU" dirty="0" smtClean="0"/>
              <a:t>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dirty="0" smtClean="0"/>
              <a:t>обогащение </a:t>
            </a:r>
            <a:r>
              <a:rPr lang="ru-RU" dirty="0"/>
              <a:t>социального и/или культурного опыта </a:t>
            </a:r>
            <a:r>
              <a:rPr lang="ru-RU" dirty="0" smtClean="0"/>
              <a:t>детей</a:t>
            </a:r>
            <a:r>
              <a:rPr lang="ru-RU" dirty="0"/>
              <a:t> </a:t>
            </a:r>
            <a:r>
              <a:rPr lang="ru-RU" dirty="0" smtClean="0"/>
              <a:t>через  </a:t>
            </a:r>
            <a:r>
              <a:rPr lang="ru-RU" i="1" dirty="0" smtClean="0">
                <a:solidFill>
                  <a:srgbClr val="7030A0"/>
                </a:solidFill>
              </a:rPr>
              <a:t>приобщение </a:t>
            </a:r>
            <a:r>
              <a:rPr lang="ru-RU" i="1" dirty="0">
                <a:solidFill>
                  <a:srgbClr val="7030A0"/>
                </a:solidFill>
              </a:rPr>
              <a:t>детей к национальным традициям</a:t>
            </a:r>
            <a:r>
              <a:rPr lang="ru-RU" dirty="0"/>
              <a:t> (посещение театров, музеев, освоение программ дополнительного образования), </a:t>
            </a:r>
            <a:r>
              <a:rPr lang="ru-RU" i="1" dirty="0">
                <a:solidFill>
                  <a:srgbClr val="7030A0"/>
                </a:solidFill>
              </a:rPr>
              <a:t>к природе и истории родного края</a:t>
            </a:r>
            <a:r>
              <a:rPr lang="ru-RU" i="1" dirty="0" smtClean="0">
                <a:solidFill>
                  <a:srgbClr val="7030A0"/>
                </a:solidFill>
              </a:rPr>
              <a:t> 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ru-RU" i="1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3538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75656" y="267494"/>
            <a:ext cx="6336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chemeClr val="accent6"/>
                </a:solidFill>
              </a:rPr>
              <a:t>СПОСОБ РЕАЛИЗАЦИИ </a:t>
            </a:r>
            <a:r>
              <a:rPr lang="ru-RU" i="1" dirty="0" smtClean="0">
                <a:solidFill>
                  <a:schemeClr val="accent6"/>
                </a:solidFill>
              </a:rPr>
              <a:t>СОДЕРЖАНИЯ  ЧАСТИ ООП  ДО ,  ФОРМИРУЕМОЙ УЧАСТНИКАМИ ОБРАЗОВАТЕЛЬНЫХ ОТНОШЕНИЙ </a:t>
            </a:r>
            <a:endParaRPr lang="ru-RU" i="1" dirty="0">
              <a:solidFill>
                <a:schemeClr val="accent6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1131590"/>
            <a:ext cx="8496944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2000" b="1" dirty="0" smtClean="0"/>
              <a:t>Встраиваем</a:t>
            </a:r>
            <a:r>
              <a:rPr lang="ru-RU" sz="2000" dirty="0" smtClean="0"/>
              <a:t>  </a:t>
            </a:r>
            <a:r>
              <a:rPr lang="ru-RU" sz="2000" b="1" dirty="0" smtClean="0"/>
              <a:t>парциальные программы в   модули  </a:t>
            </a:r>
            <a:r>
              <a:rPr lang="ru-RU" sz="2000" b="1" dirty="0"/>
              <a:t> </a:t>
            </a:r>
            <a:r>
              <a:rPr lang="ru-RU" sz="2000" b="1" dirty="0" smtClean="0"/>
              <a:t>о</a:t>
            </a:r>
            <a:r>
              <a:rPr lang="ru-RU" sz="2000" dirty="0" smtClean="0"/>
              <a:t>бразовательной деятельности в соответствии с направлениями развития ребенка в пяти образовательных областях:</a:t>
            </a:r>
            <a:r>
              <a:rPr lang="ru-RU" sz="2000" dirty="0"/>
              <a:t> социально-коммуникативной, познавательной, речевой, художественно-эстетической и физического </a:t>
            </a:r>
            <a:r>
              <a:rPr lang="ru-RU" sz="2000" dirty="0" smtClean="0"/>
              <a:t>развития</a:t>
            </a:r>
          </a:p>
          <a:p>
            <a:pPr marL="342900" indent="-342900">
              <a:buAutoNum type="arabicPeriod"/>
            </a:pPr>
            <a:endParaRPr lang="ru-RU" sz="2000" dirty="0" smtClean="0"/>
          </a:p>
          <a:p>
            <a:pPr marL="342900" indent="-342900">
              <a:buFontTx/>
              <a:buAutoNum type="arabicPeriod"/>
            </a:pPr>
            <a:r>
              <a:rPr lang="ru-RU" sz="2000" b="1" dirty="0" smtClean="0"/>
              <a:t>используем  автономно парциальные  программы  дополнительно к комплексным </a:t>
            </a:r>
            <a:r>
              <a:rPr lang="ru-RU" sz="2000" dirty="0" smtClean="0"/>
              <a:t>, обеспечивая </a:t>
            </a:r>
            <a:r>
              <a:rPr lang="ru-RU" sz="2000" dirty="0"/>
              <a:t>реализацию </a:t>
            </a:r>
            <a:r>
              <a:rPr lang="ru-RU" sz="2000" dirty="0" smtClean="0"/>
              <a:t>содержания , дополнительного к инвариантному;</a:t>
            </a:r>
            <a:endParaRPr lang="ru-RU" sz="2000" dirty="0"/>
          </a:p>
          <a:p>
            <a:pPr marL="342900" indent="-342900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45642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2571750"/>
            <a:ext cx="82809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учет  </a:t>
            </a:r>
            <a:r>
              <a:rPr lang="ru-RU" sz="2400" dirty="0"/>
              <a:t>многообразия конкретных социокультурных, географических, климатических условий реализации Программы, возраста воспитанников, состава групп,  особенностей и интересов детей, запросов родителей (законных представителей).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403648" y="1203598"/>
            <a:ext cx="7272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ПРИНЦИП ВЫБОРА </a:t>
            </a:r>
            <a:r>
              <a:rPr lang="ru-RU" dirty="0" smtClean="0"/>
              <a:t>ВАРИАТИВНЫХ ФОРМ, СПОСОБОВ, МЕТОДОВ И СРЕДСТВ РЕАЛИЗАЦИИ ПРОГРАММЫ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3699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1823730"/>
              </p:ext>
            </p:extLst>
          </p:nvPr>
        </p:nvGraphicFramePr>
        <p:xfrm>
          <a:off x="107504" y="123478"/>
          <a:ext cx="8928991" cy="5151120"/>
        </p:xfrm>
        <a:graphic>
          <a:graphicData uri="http://schemas.openxmlformats.org/drawingml/2006/table">
            <a:tbl>
              <a:tblPr firstRow="1" bandRow="1"/>
              <a:tblGrid>
                <a:gridCol w="1944216"/>
                <a:gridCol w="4032448"/>
                <a:gridCol w="1440160"/>
                <a:gridCol w="1512167"/>
              </a:tblGrid>
              <a:tr h="207930">
                <a:tc>
                  <a:txBody>
                    <a:bodyPr/>
                    <a:lstStyle/>
                    <a:p>
                      <a:r>
                        <a:rPr lang="ru-RU" sz="800" b="1" dirty="0" smtClean="0"/>
                        <a:t>Объект оценивания (показатели)</a:t>
                      </a:r>
                      <a:endParaRPr lang="ru-RU" sz="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ru-RU" sz="800" b="1" dirty="0" smtClean="0"/>
                        <a:t>Параметры</a:t>
                      </a:r>
                      <a:r>
                        <a:rPr lang="ru-RU" sz="800" b="1" baseline="0" dirty="0" smtClean="0"/>
                        <a:t> оценивания</a:t>
                      </a:r>
                      <a:endParaRPr lang="ru-RU" sz="800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ru-RU" sz="800" b="1" dirty="0" smtClean="0"/>
                        <a:t>Способ фиксации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800" b="1" smtClean="0"/>
                        <a:t>индикаторы</a:t>
                      </a:r>
                      <a:endParaRPr lang="ru-RU" sz="800" b="1" dirty="0"/>
                    </a:p>
                  </a:txBody>
                  <a:tcPr/>
                </a:tc>
              </a:tr>
              <a:tr h="1039650">
                <a:tc>
                  <a:txBody>
                    <a:bodyPr/>
                    <a:lstStyle/>
                    <a:p>
                      <a:r>
                        <a:rPr lang="ru-RU" sz="800" dirty="0" smtClean="0"/>
                        <a:t> Определение содержания части ООП ДО, формируемой участниками </a:t>
                      </a:r>
                    </a:p>
                    <a:p>
                      <a:r>
                        <a:rPr lang="ru-RU" sz="800" dirty="0" smtClean="0"/>
                        <a:t>образовательных отношений </a:t>
                      </a:r>
                      <a:endParaRPr lang="ru-RU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800" dirty="0" smtClean="0"/>
                        <a:t> 1.родители (законные представители) участвуют в формировании содержания вариативной части ООП ДО через: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ru-RU" sz="800" dirty="0" smtClean="0"/>
                        <a:t>Письменные опросы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ru-RU" sz="800" dirty="0" smtClean="0"/>
                        <a:t>Устные опросы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ru-RU" sz="800" dirty="0" smtClean="0"/>
                        <a:t>Участвуют в разработке</a:t>
                      </a:r>
                      <a:r>
                        <a:rPr lang="ru-RU" sz="800" baseline="0" dirty="0" smtClean="0"/>
                        <a:t> ООП ДО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ru-RU" sz="800" baseline="0" dirty="0" smtClean="0"/>
                        <a:t>2.старшие дошкольники </a:t>
                      </a:r>
                      <a:r>
                        <a:rPr lang="ru-RU" sz="800" dirty="0" smtClean="0"/>
                        <a:t>участвуют в формировании содержания вариативной части ООП ДО через: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ru-RU" sz="800" dirty="0" smtClean="0"/>
                        <a:t>Устные опросы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ru-RU" sz="800" dirty="0" smtClean="0"/>
                        <a:t>Да/нет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800" dirty="0" smtClean="0"/>
                        <a:t>Доля ДОО, в которых родители и воспитанники участвуют в </a:t>
                      </a:r>
                    </a:p>
                    <a:p>
                      <a:r>
                        <a:rPr lang="ru-RU" sz="800" dirty="0" smtClean="0"/>
                        <a:t>определении содержания части, формируемой участниками образовательных отношений</a:t>
                      </a:r>
                      <a:endParaRPr lang="ru-RU" sz="800" dirty="0"/>
                    </a:p>
                  </a:txBody>
                  <a:tcPr/>
                </a:tc>
              </a:tr>
              <a:tr h="802015">
                <a:tc>
                  <a:txBody>
                    <a:bodyPr/>
                    <a:lstStyle/>
                    <a:p>
                      <a:r>
                        <a:rPr lang="ru-RU" sz="800" dirty="0" smtClean="0"/>
                        <a:t>  Методическое обеспечение вариативной части ООП ДО </a:t>
                      </a:r>
                      <a:endParaRPr lang="ru-RU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800" dirty="0" smtClean="0"/>
                        <a:t>Испытывают затруднение</a:t>
                      </a:r>
                    </a:p>
                    <a:p>
                      <a:r>
                        <a:rPr lang="ru-RU" sz="800" dirty="0" smtClean="0"/>
                        <a:t>Не испытывают затруднение</a:t>
                      </a:r>
                      <a:endParaRPr lang="ru-RU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800" dirty="0" smtClean="0"/>
                        <a:t>Да/нет</a:t>
                      </a:r>
                      <a:endParaRPr lang="ru-RU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/>
                        <a:t>Доля  ДОО,  испытывающих  затруднения  при  определении методического обеспечения вариативной части  ООП ДО  </a:t>
                      </a:r>
                      <a:endParaRPr lang="ru-RU" sz="800" dirty="0"/>
                    </a:p>
                  </a:txBody>
                  <a:tcPr/>
                </a:tc>
              </a:tr>
              <a:tr h="564381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/>
                        <a:t>Самостоятельно</a:t>
                      </a:r>
                      <a:r>
                        <a:rPr lang="ru-RU" sz="800" baseline="0" dirty="0" smtClean="0"/>
                        <a:t> разработанные (рабочие )</a:t>
                      </a:r>
                      <a:r>
                        <a:rPr lang="ru-RU" sz="800" dirty="0" smtClean="0"/>
                        <a:t> парциальные программы </a:t>
                      </a:r>
                    </a:p>
                    <a:p>
                      <a:endParaRPr lang="ru-RU" sz="800" dirty="0"/>
                    </a:p>
                    <a:p>
                      <a:r>
                        <a:rPr lang="ru-RU" sz="800" dirty="0" smtClean="0"/>
                        <a:t> </a:t>
                      </a:r>
                      <a:endParaRPr lang="ru-RU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/>
                        <a:t>Наличие </a:t>
                      </a:r>
                      <a:r>
                        <a:rPr lang="ru-RU" sz="800" baseline="0" dirty="0" smtClean="0"/>
                        <a:t> самостоятельно разработанных (рабочих) </a:t>
                      </a:r>
                      <a:r>
                        <a:rPr lang="ru-RU" sz="800" dirty="0" smtClean="0"/>
                        <a:t> парциальных программ с положительной рецензией </a:t>
                      </a:r>
                    </a:p>
                    <a:p>
                      <a:endParaRPr lang="ru-RU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800" dirty="0" smtClean="0"/>
                        <a:t>Да/нет</a:t>
                      </a:r>
                      <a:endParaRPr lang="ru-RU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/>
                        <a:t>  Доля авторских парциальных программ по всем направлениям с положительной рецензией </a:t>
                      </a:r>
                      <a:endParaRPr lang="ru-RU" sz="800" dirty="0"/>
                    </a:p>
                  </a:txBody>
                  <a:tcPr/>
                </a:tc>
              </a:tr>
              <a:tr h="920832">
                <a:tc vMerge="1">
                  <a:txBody>
                    <a:bodyPr/>
                    <a:lstStyle/>
                    <a:p>
                      <a:endParaRPr lang="ru-RU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800" dirty="0" smtClean="0"/>
                        <a:t> Наличие </a:t>
                      </a:r>
                      <a:r>
                        <a:rPr lang="ru-RU" sz="800" baseline="0" dirty="0" smtClean="0"/>
                        <a:t> самостоятельно разработанных </a:t>
                      </a:r>
                      <a:r>
                        <a:rPr lang="ru-RU" sz="800" baseline="0" smtClean="0"/>
                        <a:t>( рабочих)</a:t>
                      </a:r>
                      <a:r>
                        <a:rPr lang="ru-RU" sz="800" smtClean="0"/>
                        <a:t> </a:t>
                      </a:r>
                      <a:r>
                        <a:rPr lang="ru-RU" sz="800" dirty="0" smtClean="0"/>
                        <a:t>парциальных программ с положительной рецензией по  направлениям развития :</a:t>
                      </a:r>
                    </a:p>
                    <a:p>
                      <a:r>
                        <a:rPr lang="ru-RU" sz="800" dirty="0" smtClean="0"/>
                        <a:t>-социально-коммуникативное</a:t>
                      </a:r>
                    </a:p>
                    <a:p>
                      <a:r>
                        <a:rPr lang="ru-RU" sz="800" dirty="0" smtClean="0"/>
                        <a:t>-познавательное</a:t>
                      </a:r>
                    </a:p>
                    <a:p>
                      <a:r>
                        <a:rPr lang="ru-RU" sz="800" dirty="0" smtClean="0"/>
                        <a:t>-речевое</a:t>
                      </a:r>
                    </a:p>
                    <a:p>
                      <a:r>
                        <a:rPr lang="ru-RU" sz="800" dirty="0" smtClean="0"/>
                        <a:t>-художественно-эстетическое</a:t>
                      </a:r>
                    </a:p>
                    <a:p>
                      <a:r>
                        <a:rPr lang="ru-RU" sz="800" dirty="0" smtClean="0"/>
                        <a:t>-физическое</a:t>
                      </a:r>
                      <a:endParaRPr lang="ru-RU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800" dirty="0" smtClean="0"/>
                        <a:t>Название авторской парциальной программы</a:t>
                      </a:r>
                      <a:endParaRPr lang="ru-RU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/>
                        <a:t>Доля авторских парциальных программ с положительной рецензией   по  направлениям </a:t>
                      </a:r>
                      <a:endParaRPr lang="ru-RU" sz="800" dirty="0"/>
                    </a:p>
                  </a:txBody>
                  <a:tcPr/>
                </a:tc>
              </a:tr>
              <a:tr h="445564">
                <a:tc rowSpan="2">
                  <a:txBody>
                    <a:bodyPr/>
                    <a:lstStyle/>
                    <a:p>
                      <a:r>
                        <a:rPr lang="ru-RU" sz="800" dirty="0" smtClean="0"/>
                        <a:t>Авторские</a:t>
                      </a:r>
                      <a:r>
                        <a:rPr lang="ru-RU" sz="800" baseline="0" dirty="0" smtClean="0"/>
                        <a:t> </a:t>
                      </a:r>
                      <a:r>
                        <a:rPr lang="ru-RU" sz="800" dirty="0" smtClean="0"/>
                        <a:t> парциальные программы</a:t>
                      </a:r>
                      <a:endParaRPr lang="ru-RU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/>
                        <a:t>Наличие  авторских</a:t>
                      </a:r>
                      <a:r>
                        <a:rPr lang="ru-RU" sz="800" baseline="0" dirty="0" smtClean="0"/>
                        <a:t> парциальных </a:t>
                      </a:r>
                      <a:r>
                        <a:rPr lang="ru-RU" sz="800" dirty="0" smtClean="0"/>
                        <a:t> программ</a:t>
                      </a:r>
                    </a:p>
                    <a:p>
                      <a:endParaRPr lang="ru-RU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800" dirty="0" smtClean="0"/>
                        <a:t>Да/нет</a:t>
                      </a:r>
                      <a:endParaRPr lang="ru-RU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800" dirty="0" smtClean="0"/>
                        <a:t>Доля </a:t>
                      </a:r>
                      <a:r>
                        <a:rPr lang="ru-RU" sz="800" baseline="0" dirty="0" smtClean="0"/>
                        <a:t> стандартизированных</a:t>
                      </a:r>
                      <a:r>
                        <a:rPr lang="ru-RU" sz="800" dirty="0" smtClean="0"/>
                        <a:t> парциальных программ</a:t>
                      </a:r>
                      <a:endParaRPr lang="ru-RU" sz="800" dirty="0"/>
                    </a:p>
                  </a:txBody>
                  <a:tcPr/>
                </a:tc>
              </a:tr>
              <a:tr h="1039650">
                <a:tc vMerge="1">
                  <a:txBody>
                    <a:bodyPr/>
                    <a:lstStyle/>
                    <a:p>
                      <a:endParaRPr lang="ru-RU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/>
                        <a:t>Наличие </a:t>
                      </a:r>
                      <a:r>
                        <a:rPr lang="ru-RU" sz="800" baseline="0" dirty="0" smtClean="0"/>
                        <a:t> авторских  парциальных </a:t>
                      </a:r>
                      <a:r>
                        <a:rPr lang="ru-RU" sz="800" dirty="0" smtClean="0"/>
                        <a:t> программ по  направлениям:</a:t>
                      </a:r>
                    </a:p>
                    <a:p>
                      <a:r>
                        <a:rPr lang="ru-RU" sz="800" dirty="0" smtClean="0"/>
                        <a:t>-социально-коммуникативное</a:t>
                      </a:r>
                    </a:p>
                    <a:p>
                      <a:r>
                        <a:rPr lang="ru-RU" sz="800" dirty="0" smtClean="0"/>
                        <a:t>-познавательное</a:t>
                      </a:r>
                    </a:p>
                    <a:p>
                      <a:r>
                        <a:rPr lang="ru-RU" sz="800" dirty="0" smtClean="0"/>
                        <a:t>-речевое</a:t>
                      </a:r>
                    </a:p>
                    <a:p>
                      <a:r>
                        <a:rPr lang="ru-RU" sz="800" dirty="0" smtClean="0"/>
                        <a:t>-художественно-эстетическое</a:t>
                      </a:r>
                    </a:p>
                    <a:p>
                      <a:r>
                        <a:rPr lang="ru-RU" sz="800" dirty="0" smtClean="0"/>
                        <a:t>-физическое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/>
                        <a:t>  </a:t>
                      </a:r>
                    </a:p>
                    <a:p>
                      <a:endParaRPr lang="ru-RU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/>
                        <a:t>Название </a:t>
                      </a:r>
                      <a:r>
                        <a:rPr lang="ru-RU" sz="800" baseline="0" dirty="0" smtClean="0"/>
                        <a:t> авторской </a:t>
                      </a:r>
                      <a:r>
                        <a:rPr lang="ru-RU" sz="800" dirty="0" smtClean="0"/>
                        <a:t>парциальной программы</a:t>
                      </a:r>
                    </a:p>
                    <a:p>
                      <a:endParaRPr lang="ru-RU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/>
                        <a:t>Доля </a:t>
                      </a:r>
                      <a:r>
                        <a:rPr lang="ru-RU" sz="800" baseline="0" dirty="0" smtClean="0"/>
                        <a:t> стандартизированных</a:t>
                      </a:r>
                      <a:r>
                        <a:rPr lang="ru-RU" sz="800" dirty="0" smtClean="0"/>
                        <a:t> парциальных программ по направлению развития ребенка</a:t>
                      </a:r>
                    </a:p>
                    <a:p>
                      <a:endParaRPr lang="ru-RU" sz="8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18630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3554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1119</TotalTime>
  <Words>877</Words>
  <Application>Microsoft Office PowerPoint</Application>
  <PresentationFormat>Экран (16:9)</PresentationFormat>
  <Paragraphs>123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Воздушный поток</vt:lpstr>
      <vt:lpstr>Примерная основная образовательная программа дошкольного образования</vt:lpstr>
      <vt:lpstr>Что должно быть отражено в ООП  ДО</vt:lpstr>
      <vt:lpstr>Целевой раздел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Сергий Радонежский как идеал современного учителя</dc:title>
  <dc:creator>Полякова Виктория Александровна</dc:creator>
  <cp:lastModifiedBy>Харчевникова Елена Львовна</cp:lastModifiedBy>
  <cp:revision>59</cp:revision>
  <cp:lastPrinted>2015-10-27T14:22:22Z</cp:lastPrinted>
  <dcterms:modified xsi:type="dcterms:W3CDTF">2015-10-29T14:42:33Z</dcterms:modified>
</cp:coreProperties>
</file>