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02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DAB5F-7EF7-40F0-9CDB-360978A1CDE8}" type="datetimeFigureOut">
              <a:rPr lang="ru-RU" smtClean="0"/>
              <a:pPr/>
              <a:t>24.10.2015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407F-95AC-4F10-BF90-672BEDBE60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DAB5F-7EF7-40F0-9CDB-360978A1CDE8}" type="datetimeFigureOut">
              <a:rPr lang="ru-RU" smtClean="0"/>
              <a:pPr/>
              <a:t>24.10.2015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407F-95AC-4F10-BF90-672BEDBE60B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DAB5F-7EF7-40F0-9CDB-360978A1CDE8}" type="datetimeFigureOut">
              <a:rPr lang="ru-RU" smtClean="0"/>
              <a:pPr/>
              <a:t>24.10.2015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407F-95AC-4F10-BF90-672BEDBE60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DAB5F-7EF7-40F0-9CDB-360978A1CDE8}" type="datetimeFigureOut">
              <a:rPr lang="ru-RU" smtClean="0"/>
              <a:pPr/>
              <a:t>24.10.2015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407F-95AC-4F10-BF90-672BEDBE60B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DAB5F-7EF7-40F0-9CDB-360978A1CDE8}" type="datetimeFigureOut">
              <a:rPr lang="ru-RU" smtClean="0"/>
              <a:pPr/>
              <a:t>24.10.2015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407F-95AC-4F10-BF90-672BEDBE60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DAB5F-7EF7-40F0-9CDB-360978A1CDE8}" type="datetimeFigureOut">
              <a:rPr lang="ru-RU" smtClean="0"/>
              <a:pPr/>
              <a:t>24.10.2015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407F-95AC-4F10-BF90-672BEDBE60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DAB5F-7EF7-40F0-9CDB-360978A1CDE8}" type="datetimeFigureOut">
              <a:rPr lang="ru-RU" smtClean="0"/>
              <a:pPr/>
              <a:t>24.10.2015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407F-95AC-4F10-BF90-672BEDBE60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DAB5F-7EF7-40F0-9CDB-360978A1CDE8}" type="datetimeFigureOut">
              <a:rPr lang="ru-RU" smtClean="0"/>
              <a:pPr/>
              <a:t>24.10.2015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407F-95AC-4F10-BF90-672BEDBE60B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DAB5F-7EF7-40F0-9CDB-360978A1CDE8}" type="datetimeFigureOut">
              <a:rPr lang="ru-RU" smtClean="0"/>
              <a:pPr/>
              <a:t>24.10.2015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407F-95AC-4F10-BF90-672BEDBE60B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DAB5F-7EF7-40F0-9CDB-360978A1CDE8}" type="datetimeFigureOut">
              <a:rPr lang="ru-RU" smtClean="0"/>
              <a:pPr/>
              <a:t>24.10.2015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407F-95AC-4F10-BF90-672BEDBE60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DAB5F-7EF7-40F0-9CDB-360978A1CDE8}" type="datetimeFigureOut">
              <a:rPr lang="ru-RU" smtClean="0"/>
              <a:pPr/>
              <a:t>24.10.2015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407F-95AC-4F10-BF90-672BEDBE60BB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45DAB5F-7EF7-40F0-9CDB-360978A1CDE8}" type="datetimeFigureOut">
              <a:rPr lang="ru-RU" smtClean="0"/>
              <a:pPr/>
              <a:t>24.10.2015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CE7407F-95AC-4F10-BF90-672BEDBE60B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268760"/>
            <a:ext cx="7175351" cy="1793167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УЧЕТ И ЗАЧИСЛЕНИЕ ДЕТЕЙ В ДОУ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4077072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главный специалист-эксперт отдела надзора,</a:t>
            </a:r>
          </a:p>
          <a:p>
            <a:pPr algn="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контроля и регламентации деятельности образовательных учреждений</a:t>
            </a:r>
          </a:p>
          <a:p>
            <a:pPr algn="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О. В. 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Куделя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29238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r>
              <a:rPr lang="ru-RU" dirty="0"/>
              <a:t>Федеральный закон от 29.12.2012 № 273-ФЗ «Об образовании в Российской Федерации»; </a:t>
            </a:r>
            <a:endParaRPr lang="ru-RU" dirty="0" smtClean="0"/>
          </a:p>
          <a:p>
            <a:pPr algn="just"/>
            <a:r>
              <a:rPr lang="ru-RU" dirty="0"/>
              <a:t>приказ Минобрнауки РФ от 08.04.2014 № 293 «Об утверждении Порядка приема на обучение по образовательным программам дошкольного </a:t>
            </a:r>
            <a:r>
              <a:rPr lang="ru-RU" dirty="0" smtClean="0"/>
              <a:t>образования»;</a:t>
            </a:r>
          </a:p>
          <a:p>
            <a:pPr algn="just"/>
            <a:r>
              <a:rPr lang="ru-RU" dirty="0" smtClean="0"/>
              <a:t>постановление </a:t>
            </a:r>
            <a:r>
              <a:rPr lang="ru-RU" dirty="0"/>
              <a:t>Правительства РФ от 10.07.2013 № 582 «Об утверждении Правил размещения на официальном сайте образовательной организации в информационно-телекоммуникационной сети «Интернет» и обновления информации об образовательной организации»; </a:t>
            </a:r>
            <a:endParaRPr lang="ru-RU" dirty="0" smtClean="0"/>
          </a:p>
          <a:p>
            <a:pPr algn="just"/>
            <a:r>
              <a:rPr lang="ru-RU" dirty="0" smtClean="0"/>
              <a:t>приказ </a:t>
            </a:r>
            <a:r>
              <a:rPr lang="ru-RU" dirty="0" err="1"/>
              <a:t>Рособрнадзора</a:t>
            </a:r>
            <a:r>
              <a:rPr lang="ru-RU" dirty="0"/>
              <a:t> от 29.05.2014 № 785 «Об утверждении Требований к структуре официального сайта образовательной организации в информационно-телекоммуникационной сети «Интернет» и формату представления на нем информации</a:t>
            </a:r>
            <a:r>
              <a:rPr lang="ru-RU" dirty="0" smtClean="0"/>
              <a:t>»;</a:t>
            </a:r>
          </a:p>
          <a:p>
            <a:pPr algn="just"/>
            <a:r>
              <a:rPr lang="ru-RU" dirty="0" smtClean="0"/>
              <a:t>Письмо Минобрнауки России от 08.08.2013 № 08-1063 «О рекомендации по порядку комплектования дошкольных образовательных учреждений»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Нормативно-правовая база: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56938396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Разделение сфер влияния: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182188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учет -</a:t>
            </a:r>
          </a:p>
          <a:p>
            <a:pPr algn="ctr"/>
            <a:r>
              <a:rPr lang="ru-RU" dirty="0" smtClean="0"/>
              <a:t>полномочия органов местного самоуправления </a:t>
            </a:r>
            <a:r>
              <a:rPr lang="ru-RU" sz="1600" dirty="0" smtClean="0"/>
              <a:t>(п.6  ч.1  ст. 9   273-ФЗ)</a:t>
            </a:r>
          </a:p>
          <a:p>
            <a:pPr algn="ctr"/>
            <a:r>
              <a:rPr lang="ru-RU" sz="1700" b="0" dirty="0" smtClean="0">
                <a:latin typeface="Times New Roman" pitchFamily="18" charset="0"/>
                <a:cs typeface="Times New Roman" pitchFamily="18" charset="0"/>
              </a:rPr>
              <a:t>В порядке, установленном ОМС.</a:t>
            </a:r>
            <a:endParaRPr lang="ru-RU" sz="17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501008"/>
            <a:ext cx="3596217" cy="2697163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1893888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ru-RU" sz="3800" dirty="0" smtClean="0">
                <a:solidFill>
                  <a:srgbClr val="C00000"/>
                </a:solidFill>
              </a:rPr>
              <a:t>прием</a:t>
            </a:r>
            <a:r>
              <a:rPr lang="ru-RU" sz="3800" dirty="0" smtClean="0"/>
              <a:t> – компетенция образовательной организации </a:t>
            </a:r>
            <a:r>
              <a:rPr lang="ru-RU" dirty="0" smtClean="0"/>
              <a:t>(п.8 ч.3 ст. 28 273-ФЗ)</a:t>
            </a:r>
          </a:p>
          <a:p>
            <a:pPr algn="ctr"/>
            <a:r>
              <a:rPr lang="ru-RU" b="0" dirty="0"/>
              <a:t> </a:t>
            </a:r>
            <a:endParaRPr lang="ru-RU" b="0" dirty="0" smtClean="0"/>
          </a:p>
          <a:p>
            <a:pPr algn="ctr"/>
            <a:r>
              <a:rPr lang="ru-RU" b="0" dirty="0" smtClean="0"/>
              <a:t>Правила </a:t>
            </a:r>
            <a:r>
              <a:rPr lang="ru-RU" b="0" dirty="0"/>
              <a:t>приема в конкретную образовательную организацию устанавливаются в части, не урегулированной законодательством об образовании, образовательной организацией </a:t>
            </a:r>
            <a:r>
              <a:rPr lang="ru-RU" b="0" dirty="0" smtClean="0"/>
              <a:t>самостоятельно. (ч.9  ст. 55   273-ФЗ)</a:t>
            </a:r>
            <a:endParaRPr lang="ru-RU" b="0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429000"/>
            <a:ext cx="4041775" cy="3031331"/>
          </a:xfrm>
        </p:spPr>
      </p:pic>
    </p:spTree>
    <p:extLst>
      <p:ext uri="{BB962C8B-B14F-4D97-AF65-F5344CB8AC3E}">
        <p14:creationId xmlns="" xmlns:p14="http://schemas.microsoft.com/office/powerpoint/2010/main" val="12474208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- </a:t>
            </a:r>
            <a:r>
              <a:rPr lang="ru-RU" dirty="0"/>
              <a:t>это государственная (муниципальная) </a:t>
            </a:r>
            <a:r>
              <a:rPr lang="ru-RU" b="1" dirty="0"/>
              <a:t>услуга</a:t>
            </a:r>
            <a:r>
              <a:rPr lang="ru-RU" dirty="0"/>
              <a:t> </a:t>
            </a:r>
            <a:r>
              <a:rPr lang="ru-RU" u="sng" dirty="0"/>
              <a:t>регистрации</a:t>
            </a:r>
            <a:r>
              <a:rPr lang="ru-RU" dirty="0"/>
              <a:t> детей, нуждающихся в предоставлении места в учреждении, </a:t>
            </a:r>
            <a:r>
              <a:rPr lang="ru-RU" u="sng" dirty="0"/>
              <a:t>на</a:t>
            </a:r>
            <a:r>
              <a:rPr lang="ru-RU" dirty="0"/>
              <a:t> едином общедоступном </a:t>
            </a:r>
            <a:r>
              <a:rPr lang="ru-RU" u="sng" dirty="0"/>
              <a:t>портале</a:t>
            </a:r>
            <a:r>
              <a:rPr lang="ru-RU" dirty="0"/>
              <a:t>, специально созданном в сети Интернет, фиксирующая дату постановки ребенка на учет, желаемую дату предоставления ребенку места в учреждении, возраст ребенка. </a:t>
            </a:r>
            <a:endParaRPr lang="ru-RU" dirty="0" smtClean="0"/>
          </a:p>
          <a:p>
            <a:pPr algn="just"/>
            <a:endParaRPr lang="ru-RU" dirty="0" smtClean="0"/>
          </a:p>
          <a:p>
            <a:pPr marL="0" indent="0" algn="just">
              <a:buNone/>
            </a:pPr>
            <a:r>
              <a:rPr lang="ru-RU" b="1" dirty="0" smtClean="0"/>
              <a:t>Результатом</a:t>
            </a:r>
            <a:r>
              <a:rPr lang="ru-RU" dirty="0" smtClean="0"/>
              <a:t> </a:t>
            </a:r>
            <a:r>
              <a:rPr lang="ru-RU" dirty="0"/>
              <a:t>постановки детей на учет является формирование </a:t>
            </a:r>
            <a:r>
              <a:rPr lang="ru-RU" b="1" dirty="0"/>
              <a:t>"электронной очереди" </a:t>
            </a:r>
            <a:r>
              <a:rPr lang="ru-RU" dirty="0"/>
              <a:t>- поименного списка детей, нуждающихся в дошкольном образовании и присмотре и уходе в учреждении и (или) иных формах.</a:t>
            </a:r>
          </a:p>
          <a:p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УЧЕТ: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861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Право на внеочередное и первоочередное зачисление определены Федеральным законодательством.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2000" dirty="0" smtClean="0"/>
              <a:t>(п.11, 12 письма Минобрнауки России от 08.08.2013 г. № 08-1063 «О рекомендациях по порядку комплектования дошкольных образовательных учреждений»)</a:t>
            </a:r>
            <a:endParaRPr lang="ru-RU" sz="20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Льготы при зачислении в ДОУ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919609710"/>
      </p:ext>
    </p:extLst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73" y="4221088"/>
            <a:ext cx="1512168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72816"/>
            <a:ext cx="1404156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600200"/>
            <a:ext cx="7499176" cy="4525963"/>
          </a:xfrm>
        </p:spPr>
        <p:txBody>
          <a:bodyPr>
            <a:normAutofit fontScale="62500" lnSpcReduction="20000"/>
          </a:bodyPr>
          <a:lstStyle/>
          <a:p>
            <a:endParaRPr lang="ru-RU" dirty="0"/>
          </a:p>
          <a:p>
            <a:pPr algn="just">
              <a:lnSpc>
                <a:spcPct val="170000"/>
              </a:lnSpc>
            </a:pPr>
            <a:r>
              <a:rPr lang="ru-RU" b="1" dirty="0"/>
              <a:t>Вправе ли органы </a:t>
            </a:r>
            <a:r>
              <a:rPr lang="ru-RU" b="1" dirty="0" smtClean="0"/>
              <a:t>местного самоуправления устанавливать </a:t>
            </a:r>
            <a:r>
              <a:rPr lang="ru-RU" b="1" dirty="0"/>
              <a:t>отдельным категориям граждан право первоочередного приема в государственные дошкольные образовательные организации субъекта РФ и муниципальные дошкольные образовательные организации? </a:t>
            </a:r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В </a:t>
            </a:r>
            <a:r>
              <a:rPr lang="ru-RU" dirty="0"/>
              <a:t>соответствии с ч. 1 ст. 55 Федерального закона № 273-ФЗ прием на обучение в организацию, осуществляющую образовательную деятельность, проводится на принципах равных условий приема для всех поступающих, за исключением лиц, которым в соответствии с данным Федеральным законом предоставлены особые права (преимущества) при приеме на обучение. Из данной нормы следует, что изъятия из общего порядка приема в образовательную организацию могут быть установлены только Федеральным законом № 273-ФЗ. Полномочия органов государственной власти субъектов РФ по установлению льгот или права первоначального приема Федеральным законом № 273-ФЗ не предусматриваются.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Дополнительные льготы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8492034"/>
      </p:ext>
    </p:extLst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1988840"/>
            <a:ext cx="7408333" cy="4137323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ru-RU" sz="2500" dirty="0"/>
              <a:t>Правила приема в государственные и муниципальные образовательные организации должны обеспечивать </a:t>
            </a:r>
            <a:r>
              <a:rPr lang="ru-RU" sz="2500" dirty="0" smtClean="0"/>
              <a:t> прием </a:t>
            </a:r>
            <a:r>
              <a:rPr lang="ru-RU" sz="2500" dirty="0"/>
              <a:t>в образовательную организацию граждан, имеющих право на получение дошкольного образования и проживающих на территории, за которой закреплена указанная образовательная организация </a:t>
            </a:r>
          </a:p>
          <a:p>
            <a:pPr>
              <a:lnSpc>
                <a:spcPct val="170000"/>
              </a:lnSpc>
            </a:pPr>
            <a:r>
              <a:rPr lang="ru-RU" sz="2500" dirty="0"/>
              <a:t>Государственные и муниципальные образовательные организации </a:t>
            </a:r>
            <a:r>
              <a:rPr lang="ru-RU" sz="2500" u="sng" dirty="0"/>
              <a:t>размещают распорядительный акт </a:t>
            </a:r>
            <a:r>
              <a:rPr lang="ru-RU" sz="2500" dirty="0"/>
              <a:t>органа местного самоуправления муниципального района, городского округа </a:t>
            </a:r>
            <a:r>
              <a:rPr lang="ru-RU" sz="2500" dirty="0" smtClean="0"/>
              <a:t>о </a:t>
            </a:r>
            <a:r>
              <a:rPr lang="ru-RU" sz="2500" dirty="0"/>
              <a:t>закреплении образовательных организаций за конкретными территориями муниципального района, городского округа, издаваемый </a:t>
            </a:r>
            <a:r>
              <a:rPr lang="ru-RU" sz="2500" u="sng" dirty="0">
                <a:solidFill>
                  <a:srgbClr val="C00000"/>
                </a:solidFill>
              </a:rPr>
              <a:t>не </a:t>
            </a:r>
            <a:r>
              <a:rPr lang="ru-RU" sz="2500" u="sng" dirty="0" smtClean="0">
                <a:solidFill>
                  <a:srgbClr val="C00000"/>
                </a:solidFill>
              </a:rPr>
              <a:t>позднее           </a:t>
            </a:r>
            <a:r>
              <a:rPr lang="ru-RU" sz="2500" u="sng" dirty="0">
                <a:solidFill>
                  <a:srgbClr val="C00000"/>
                </a:solidFill>
              </a:rPr>
              <a:t>1 апреля текущего года</a:t>
            </a:r>
          </a:p>
          <a:p>
            <a:pPr>
              <a:lnSpc>
                <a:spcPct val="170000"/>
              </a:lnSpc>
            </a:pPr>
            <a:r>
              <a:rPr lang="ru-RU" sz="2500" dirty="0"/>
              <a:t>Копии указанных документов, информация о сроках приема документов размещаются на информационном стенде образовательной организации и на официальном сайте образовательной организации в сети Интернет. </a:t>
            </a:r>
            <a:endParaRPr lang="ru-RU" sz="20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Прием в образовательные организации:</a:t>
            </a:r>
            <a:endParaRPr lang="ru-RU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06829758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700808"/>
            <a:ext cx="8064896" cy="4752528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ru-RU" sz="2500" dirty="0"/>
              <a:t> Прием в образовательную организацию осуществляется по личному </a:t>
            </a:r>
            <a:r>
              <a:rPr lang="ru-RU" sz="2500" dirty="0" smtClean="0"/>
              <a:t> 1. </a:t>
            </a:r>
            <a:r>
              <a:rPr lang="ru-RU" sz="2500" u="sng" dirty="0" smtClean="0"/>
              <a:t>заявлению </a:t>
            </a:r>
            <a:r>
              <a:rPr lang="ru-RU" sz="2500" u="sng" dirty="0"/>
              <a:t>родителя </a:t>
            </a:r>
            <a:r>
              <a:rPr lang="ru-RU" sz="2500" dirty="0"/>
              <a:t>(законного представителя) ребенка </a:t>
            </a:r>
            <a:r>
              <a:rPr lang="ru-RU" sz="2500" u="sng" dirty="0"/>
              <a:t>при предъявлении оригинала </a:t>
            </a:r>
            <a:r>
              <a:rPr lang="ru-RU" sz="2500" u="sng" dirty="0" smtClean="0"/>
              <a:t>документа</a:t>
            </a:r>
            <a:r>
              <a:rPr lang="ru-RU" sz="2500" dirty="0" smtClean="0"/>
              <a:t>, удостоверяющего личность родителя (законного представителя).</a:t>
            </a:r>
            <a:r>
              <a:rPr lang="ru-RU" sz="2500" dirty="0"/>
              <a:t> </a:t>
            </a:r>
            <a:endParaRPr lang="ru-RU" sz="2500" dirty="0" smtClean="0"/>
          </a:p>
          <a:p>
            <a:pPr marL="0" indent="0" algn="just">
              <a:buNone/>
            </a:pPr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Примерная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форма заявления размещается образовательной организацией на информационном стенде и на официальном сайте образовательной организации в сети Интернет.</a:t>
            </a:r>
          </a:p>
          <a:p>
            <a:pPr marL="0" indent="0" algn="just">
              <a:buNone/>
            </a:pPr>
            <a:endParaRPr lang="ru-RU" sz="2200" dirty="0" smtClean="0"/>
          </a:p>
          <a:p>
            <a:pPr marL="0" indent="0" algn="just">
              <a:buNone/>
            </a:pPr>
            <a:r>
              <a:rPr lang="ru-RU" sz="2500" dirty="0" smtClean="0">
                <a:solidFill>
                  <a:srgbClr val="C00000"/>
                </a:solidFill>
              </a:rPr>
              <a:t>В </a:t>
            </a:r>
            <a:r>
              <a:rPr lang="ru-RU" sz="2500" dirty="0">
                <a:solidFill>
                  <a:srgbClr val="C00000"/>
                </a:solidFill>
              </a:rPr>
              <a:t>заявлении </a:t>
            </a:r>
            <a:r>
              <a:rPr lang="ru-RU" sz="2500" dirty="0"/>
              <a:t>родителями (законными представителями) ребенка указываются следующие сведения:</a:t>
            </a:r>
          </a:p>
          <a:p>
            <a:pPr marL="0" indent="0" algn="just">
              <a:buNone/>
            </a:pPr>
            <a:r>
              <a:rPr lang="ru-RU" sz="2500" dirty="0"/>
              <a:t>а) фамилия, имя, </a:t>
            </a:r>
            <a:r>
              <a:rPr lang="ru-RU" sz="2500" dirty="0" smtClean="0"/>
              <a:t>отчество </a:t>
            </a:r>
            <a:r>
              <a:rPr lang="ru-RU" sz="2500" dirty="0"/>
              <a:t>ребенка;</a:t>
            </a:r>
          </a:p>
          <a:p>
            <a:pPr marL="0" indent="0" algn="just">
              <a:buNone/>
            </a:pPr>
            <a:r>
              <a:rPr lang="ru-RU" sz="2500" dirty="0"/>
              <a:t>б) дата и место рождения ребенка;</a:t>
            </a:r>
          </a:p>
          <a:p>
            <a:pPr marL="0" indent="0" algn="just">
              <a:buNone/>
            </a:pPr>
            <a:r>
              <a:rPr lang="ru-RU" sz="2500" dirty="0"/>
              <a:t>в) фамилия, имя, отчество </a:t>
            </a:r>
            <a:r>
              <a:rPr lang="ru-RU" sz="2500" dirty="0" smtClean="0"/>
              <a:t>родителей </a:t>
            </a:r>
            <a:r>
              <a:rPr lang="ru-RU" sz="2500" dirty="0"/>
              <a:t>(законных представителей) ребенка;</a:t>
            </a:r>
          </a:p>
          <a:p>
            <a:pPr marL="0" indent="0" algn="just">
              <a:buNone/>
            </a:pPr>
            <a:r>
              <a:rPr lang="ru-RU" sz="2500" dirty="0"/>
              <a:t>г) адрес места жительства ребенка, его родителей (законных представителей);</a:t>
            </a:r>
          </a:p>
          <a:p>
            <a:pPr marL="0" indent="0" algn="just">
              <a:buNone/>
            </a:pPr>
            <a:r>
              <a:rPr lang="ru-RU" sz="2500" dirty="0"/>
              <a:t>д) контактные телефоны родителей (законных представителей) ребенка.</a:t>
            </a:r>
          </a:p>
          <a:p>
            <a:pPr marL="0" indent="0" algn="just">
              <a:buNone/>
            </a:pPr>
            <a:endParaRPr lang="ru-RU" sz="2500" dirty="0" smtClean="0"/>
          </a:p>
          <a:p>
            <a:pPr marL="0" indent="0" algn="just">
              <a:buNone/>
            </a:pPr>
            <a:r>
              <a:rPr lang="ru-RU" sz="2500" dirty="0" smtClean="0"/>
              <a:t>2. Свидетельство о рождении</a:t>
            </a:r>
          </a:p>
          <a:p>
            <a:pPr marL="0" indent="0" algn="just">
              <a:buNone/>
            </a:pPr>
            <a:r>
              <a:rPr lang="ru-RU" sz="2500" dirty="0" smtClean="0"/>
              <a:t>3. Справка о регистрации по месту жительства </a:t>
            </a:r>
          </a:p>
          <a:p>
            <a:pPr marL="0" indent="0" algn="just">
              <a:buNone/>
            </a:pPr>
            <a:r>
              <a:rPr lang="ru-RU" sz="2500" dirty="0" smtClean="0"/>
              <a:t>4. Прием </a:t>
            </a:r>
            <a:r>
              <a:rPr lang="ru-RU" sz="2500" dirty="0"/>
              <a:t>детей, впервые поступающих в образовательную организацию, осуществляется на основании медицинского заключения </a:t>
            </a:r>
            <a:r>
              <a:rPr lang="ru-RU" sz="2500" dirty="0" smtClean="0"/>
              <a:t>.</a:t>
            </a:r>
          </a:p>
          <a:p>
            <a:pPr marL="0" indent="0" algn="just"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Копии предъявляемых при приеме документов хранятся в образовательной организации на время обучения ребенка.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Документы, необходимые для зачисления: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48520187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500"/>
                            </p:stCondLst>
                            <p:childTnLst>
                              <p:par>
                                <p:cTn id="5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500"/>
                            </p:stCondLst>
                            <p:childTnLst>
                              <p:par>
                                <p:cTn id="5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500"/>
                            </p:stCondLst>
                            <p:childTnLst>
                              <p:par>
                                <p:cTn id="6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500"/>
                            </p:stCondLst>
                            <p:childTnLst>
                              <p:par>
                                <p:cTn id="7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500"/>
                            </p:stCondLst>
                            <p:childTnLst>
                              <p:par>
                                <p:cTn id="7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3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532" y="519841"/>
            <a:ext cx="8079303" cy="57806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1" name="Стрелка вниз 20"/>
          <p:cNvSpPr/>
          <p:nvPr/>
        </p:nvSpPr>
        <p:spPr>
          <a:xfrm rot="16200000">
            <a:off x="5759787" y="3255135"/>
            <a:ext cx="550416" cy="6794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 rot="5400000">
            <a:off x="2836307" y="3345677"/>
            <a:ext cx="550416" cy="6794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3756871" y="3500726"/>
            <a:ext cx="1584176" cy="369332"/>
          </a:xfrm>
          <a:prstGeom prst="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договор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228008" y="2627620"/>
            <a:ext cx="1584176" cy="369332"/>
          </a:xfrm>
          <a:prstGeom prst="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расписка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5940152" y="4151146"/>
            <a:ext cx="2016224" cy="646331"/>
          </a:xfrm>
          <a:prstGeom prst="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приказ о зачислении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251376" y="5154182"/>
            <a:ext cx="2448272" cy="9233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Интернет</a:t>
            </a:r>
            <a:r>
              <a:rPr lang="ru-RU" dirty="0" smtClean="0"/>
              <a:t>    </a:t>
            </a:r>
            <a:r>
              <a:rPr lang="ru-RU" dirty="0" smtClean="0">
                <a:solidFill>
                  <a:srgbClr val="00B050"/>
                </a:solidFill>
              </a:rPr>
              <a:t>и</a:t>
            </a:r>
            <a:r>
              <a:rPr lang="ru-RU" dirty="0" smtClean="0"/>
              <a:t>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информационный стенд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16016" y="1628800"/>
            <a:ext cx="3024336" cy="369332"/>
          </a:xfrm>
          <a:prstGeom prst="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р</a:t>
            </a:r>
            <a:r>
              <a:rPr lang="ru-RU" dirty="0" smtClean="0"/>
              <a:t>егистрация в журнале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403648" y="1134036"/>
            <a:ext cx="1800200" cy="369332"/>
          </a:xfrm>
          <a:prstGeom prst="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заявление</a:t>
            </a:r>
            <a:endParaRPr lang="ru-RU" dirty="0"/>
          </a:p>
        </p:txBody>
      </p:sp>
      <p:sp>
        <p:nvSpPr>
          <p:cNvPr id="19" name="Стрелка вниз 18"/>
          <p:cNvSpPr/>
          <p:nvPr/>
        </p:nvSpPr>
        <p:spPr>
          <a:xfrm rot="5400000">
            <a:off x="2308436" y="2472571"/>
            <a:ext cx="550416" cy="6794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 rot="16200000">
            <a:off x="3934036" y="888445"/>
            <a:ext cx="550416" cy="6794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80499661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14" grpId="0" animBg="1"/>
      <p:bldP spid="13" grpId="0" animBg="1"/>
      <p:bldP spid="15" grpId="0" animBg="1"/>
      <p:bldP spid="16" grpId="0" animBg="1"/>
      <p:bldP spid="12" grpId="0" animBg="1"/>
      <p:bldP spid="11" grpId="0" animBg="1"/>
      <p:bldP spid="19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118169" y="2967335"/>
            <a:ext cx="6907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3"/>
                </a:solidFill>
                <a:effectLst/>
              </a:rPr>
              <a:t>Спасибо за внимание!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23281197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476</TotalTime>
  <Words>725</Words>
  <Application>Microsoft Office PowerPoint</Application>
  <PresentationFormat>Экран (4:3)</PresentationFormat>
  <Paragraphs>62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Волна</vt:lpstr>
      <vt:lpstr>УЧЕТ И ЗАЧИСЛЕНИЕ ДЕТЕЙ В ДОУ</vt:lpstr>
      <vt:lpstr>Нормативно-правовая база:</vt:lpstr>
      <vt:lpstr>Разделение сфер влияния:</vt:lpstr>
      <vt:lpstr>УЧЕТ:</vt:lpstr>
      <vt:lpstr>Льготы при зачислении в ДОУ</vt:lpstr>
      <vt:lpstr>Дополнительные льготы</vt:lpstr>
      <vt:lpstr>Прием в образовательные организации:</vt:lpstr>
      <vt:lpstr>Документы, необходимые для зачисления: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УЧЕТ И ЗАЧИСЛЕНИЕ ДЕТЕЙ В ДОУ</dc:title>
  <dc:creator>Ольга</dc:creator>
  <cp:lastModifiedBy>User</cp:lastModifiedBy>
  <cp:revision>23</cp:revision>
  <dcterms:created xsi:type="dcterms:W3CDTF">2015-10-23T07:13:54Z</dcterms:created>
  <dcterms:modified xsi:type="dcterms:W3CDTF">2015-10-24T21:10:01Z</dcterms:modified>
</cp:coreProperties>
</file>