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y="5143500" cx="9144000"/>
  <p:notesSz cx="6858000" cy="9144000"/>
  <p:embeddedFontLst>
    <p:embeddedFont>
      <p:font typeface="Playfair Display"/>
      <p:regular r:id="rId11"/>
      <p:bold r:id="rId12"/>
      <p:italic r:id="rId13"/>
      <p:boldItalic r:id="rId14"/>
    </p:embeddedFont>
    <p:embeddedFont>
      <p:font typeface="La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PlayfairDisplay-regular.fntdata"/><Relationship Id="rId10" Type="http://schemas.openxmlformats.org/officeDocument/2006/relationships/slide" Target="slides/slide6.xml"/><Relationship Id="rId13" Type="http://schemas.openxmlformats.org/officeDocument/2006/relationships/font" Target="fonts/PlayfairDisplay-italic.fntdata"/><Relationship Id="rId12" Type="http://schemas.openxmlformats.org/officeDocument/2006/relationships/font" Target="fonts/PlayfairDisplay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Lato-regular.fntdata"/><Relationship Id="rId14" Type="http://schemas.openxmlformats.org/officeDocument/2006/relationships/font" Target="fonts/PlayfairDisplay-boldItalic.fntdata"/><Relationship Id="rId17" Type="http://schemas.openxmlformats.org/officeDocument/2006/relationships/font" Target="fonts/Lato-italic.fntdata"/><Relationship Id="rId16" Type="http://schemas.openxmlformats.org/officeDocument/2006/relationships/font" Target="fonts/Lato-bold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18" Type="http://schemas.openxmlformats.org/officeDocument/2006/relationships/font" Target="fonts/Lato-bold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Shape 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Shape 6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Shape 6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Shape 7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2749050" y="748800"/>
            <a:ext cx="3645900" cy="3645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2992950" y="992700"/>
            <a:ext cx="3158100" cy="3158100"/>
          </a:xfrm>
          <a:prstGeom prst="rect">
            <a:avLst/>
          </a:prstGeom>
          <a:noFill/>
          <a:ln cap="flat" cmpd="sng" w="28575">
            <a:solidFill>
              <a:schemeClr val="lt1"/>
            </a:solidFill>
            <a:prstDash val="solid"/>
            <a:miter/>
            <a:headEnd len="med" w="med" type="none"/>
            <a:tailEnd len="med" w="med" type="none"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Font typeface="Lato"/>
              <a:defRPr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3096362" y="3266930"/>
            <a:ext cx="2951400" cy="7014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Font typeface="Playfair Display"/>
              <a:buNone/>
              <a:defRPr b="1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Playfair Display"/>
              <a:buNone/>
              <a:defRPr b="1" sz="18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bg>
      <p:bgPr>
        <a:solidFill>
          <a:schemeClr val="dk1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/>
          <p:nvPr>
            <p:ph type="title"/>
          </p:nvPr>
        </p:nvSpPr>
        <p:spPr>
          <a:xfrm>
            <a:off x="509550" y="1423875"/>
            <a:ext cx="8124900" cy="17982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0" name="Shape 20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1" name="Shape 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6" name="Shape 2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3" name="Shape 33"/>
          <p:cNvSpPr txBox="1"/>
          <p:nvPr>
            <p:ph idx="1" type="body"/>
          </p:nvPr>
        </p:nvSpPr>
        <p:spPr>
          <a:xfrm>
            <a:off x="311700" y="1391377"/>
            <a:ext cx="2808000" cy="31794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4" name="Shape 3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dk2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Lato"/>
              <a:defRPr b="0" sz="48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0" name="Shape 40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1" name="Shape 41"/>
          <p:cNvSpPr txBox="1"/>
          <p:nvPr>
            <p:ph type="title"/>
          </p:nvPr>
        </p:nvSpPr>
        <p:spPr>
          <a:xfrm>
            <a:off x="265500" y="1107950"/>
            <a:ext cx="4045200" cy="16836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42" name="Shape 42"/>
          <p:cNvSpPr txBox="1"/>
          <p:nvPr>
            <p:ph idx="1" type="subTitle"/>
          </p:nvPr>
        </p:nvSpPr>
        <p:spPr>
          <a:xfrm>
            <a:off x="265500" y="2845200"/>
            <a:ext cx="4045200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43" name="Shape 43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0" name="Shape 50"/>
          <p:cNvSpPr txBox="1"/>
          <p:nvPr>
            <p:ph type="title"/>
          </p:nvPr>
        </p:nvSpPr>
        <p:spPr>
          <a:xfrm>
            <a:off x="311700" y="1233100"/>
            <a:ext cx="8520600" cy="16101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buSzPct val="100000"/>
              <a:buFont typeface="Lato"/>
              <a:defRPr sz="10000"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" type="body"/>
          </p:nvPr>
        </p:nvSpPr>
        <p:spPr>
          <a:xfrm>
            <a:off x="311700" y="2919450"/>
            <a:ext cx="8520600" cy="10716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Lato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Lato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Navigator.firo.ru" TargetMode="External"/><Relationship Id="rId4" Type="http://schemas.openxmlformats.org/officeDocument/2006/relationships/hyperlink" Target="http://fgosreestr.ru/wp-content/uploads/201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 txBox="1"/>
          <p:nvPr>
            <p:ph type="ctrTitle"/>
          </p:nvPr>
        </p:nvSpPr>
        <p:spPr>
          <a:xfrm>
            <a:off x="3096250" y="1627200"/>
            <a:ext cx="2951400" cy="15843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рабочая программа в ДОУ</a:t>
            </a:r>
          </a:p>
        </p:txBody>
      </p:sp>
      <p:sp>
        <p:nvSpPr>
          <p:cNvPr id="60" name="Shape 60"/>
          <p:cNvSpPr txBox="1"/>
          <p:nvPr>
            <p:ph idx="1" type="subTitle"/>
          </p:nvPr>
        </p:nvSpPr>
        <p:spPr>
          <a:xfrm>
            <a:off x="3096375" y="3266923"/>
            <a:ext cx="2951400" cy="878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методические рекомендации 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Т.С. Филиппова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 txBox="1"/>
          <p:nvPr>
            <p:ph type="title"/>
          </p:nvPr>
        </p:nvSpPr>
        <p:spPr>
          <a:xfrm>
            <a:off x="490250" y="184600"/>
            <a:ext cx="5618700" cy="4782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2400"/>
              <a:t>Образовательная программа - “комплекс основных характеристик образования (объем, содержание, планируемые результаты), организационно-педагогических условий… который представлен в виде учебного плана, календарного учебного графика, рабочих программ учебных предметов, курсов, дисциплин (модулей), иных компонентов, а также оценочных и методических материалов”</a:t>
            </a:r>
          </a:p>
          <a:p>
            <a:pPr lvl="0" algn="r">
              <a:spcBef>
                <a:spcPts val="0"/>
              </a:spcBef>
              <a:buNone/>
            </a:pPr>
            <a:r>
              <a:rPr lang="ru" sz="2400"/>
              <a:t>“п.9 ст.2 ФЗ “Об образовании в РФ” 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Рабочие программы - локальный документ внутреннего пользования, в котором моделируется образовательная деятельность по реализации ООП ДО с учетом реальных условий, образовательных потребностей и особенностей развития воспитанников.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type="title"/>
          </p:nvPr>
        </p:nvSpPr>
        <p:spPr>
          <a:xfrm>
            <a:off x="490250" y="226550"/>
            <a:ext cx="5618700" cy="43905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2400"/>
              <a:t>Проектирование РП осуществляется каждым педагогом ДОУ. Допускается совместное написание РП творческим коллективом  ДОУ (например, если в доу несколько групп детей одного возраста или одной направленности.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/>
              <a:t>Положение о РП, закрепленное локальным актом.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/>
              <a:t>РП утверждаются ежегодно в начале учебного года приказом руководителя ДОУ.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2400"/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3000"/>
              <a:t>содержание рабочей программы</a:t>
            </a:r>
          </a:p>
        </p:txBody>
      </p:sp>
      <p:sp>
        <p:nvSpPr>
          <p:cNvPr id="81" name="Shape 8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Руководство требованиям ФГОС ДО;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Три раздела: - целевой;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                         -  содержательный;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                         -  организационный.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title"/>
          </p:nvPr>
        </p:nvSpPr>
        <p:spPr>
          <a:xfrm>
            <a:off x="311700" y="109075"/>
            <a:ext cx="8520600" cy="587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/>
              <a:t>Литература</a:t>
            </a:r>
          </a:p>
        </p:txBody>
      </p:sp>
      <p:sp>
        <p:nvSpPr>
          <p:cNvPr id="87" name="Shape 87"/>
          <p:cNvSpPr txBox="1"/>
          <p:nvPr>
            <p:ph idx="1" type="body"/>
          </p:nvPr>
        </p:nvSpPr>
        <p:spPr>
          <a:xfrm>
            <a:off x="311700" y="696475"/>
            <a:ext cx="8520600" cy="43044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Бережнова О.В., Тимофеева Л.Л. Технология проектирования образовательного процесса в дошкольной организации.  М., 2014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Бережнова О.В. Проектирование основной образовательной программы дошкольной организации. Рабочая программа педагога. М., 2014.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Навигатор образовательных программ дошкольного образования [Электронный ресурс]. </a:t>
            </a:r>
            <a:r>
              <a:rPr lang="ru" sz="1400" u="sng">
                <a:solidFill>
                  <a:schemeClr val="hlink"/>
                </a:solidFill>
                <a:hlinkClick r:id="rId3"/>
              </a:rPr>
              <a:t>http://Navigator.firo.ru</a:t>
            </a:r>
            <a:r>
              <a:rPr lang="ru" sz="1400"/>
              <a:t>. 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Комментарии Минобрнауки РФ к ФГОС ДО от 28.02.2014 № 08-249.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Письмо Федеральной службы по надзору в сфере образования и науки Минобрнауки РФ от 03.03.2015 № 08-241 “О переносе срока применения профессионального стандарта педагога”.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Приказ Минобрнауки РФ от 17.10.2013 № 1155 “Об утверждении ФГОС ДО”.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Приказ Минтруда РФ от 18.10.2013 № 544н “Об утверждении профстандарта “Педагог…(воспитатель, учитель)”.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 Приказ Минтруда РФ от 25.12.2014 № 1115н “О внесении изменений в приказ Минтруда РФ от 18.10.2013 № 544н.</a:t>
            </a:r>
          </a:p>
          <a:p>
            <a:pPr indent="-317500" lvl="0" marL="457200" rtl="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Примерная основная образовательная программа ДО. </a:t>
            </a:r>
            <a:r>
              <a:rPr lang="ru" sz="1400" u="sng">
                <a:solidFill>
                  <a:schemeClr val="hlink"/>
                </a:solidFill>
                <a:hlinkClick r:id="rId4"/>
              </a:rPr>
              <a:t>http://fgosreestr.ru/wp-content/uploads/2015/</a:t>
            </a:r>
            <a:r>
              <a:rPr lang="ru" sz="1400"/>
              <a:t> </a:t>
            </a:r>
          </a:p>
          <a:p>
            <a:pPr indent="-317500" lvl="0" marL="457200">
              <a:spcBef>
                <a:spcPts val="0"/>
              </a:spcBef>
              <a:buSzPct val="100000"/>
              <a:buAutoNum type="arabicPeriod"/>
            </a:pPr>
            <a:r>
              <a:rPr lang="ru" sz="1400"/>
              <a:t>ФЗ от 29.12.2012 № 273-ФЗ “Об образовании в РФ”.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oral">
  <a:themeElements>
    <a:clrScheme name="Coral">
      <a:dk1>
        <a:srgbClr val="F55E61"/>
      </a:dk1>
      <a:lt1>
        <a:srgbClr val="FFFFFF"/>
      </a:lt1>
      <a:dk2>
        <a:srgbClr val="5E696C"/>
      </a:dk2>
      <a:lt2>
        <a:srgbClr val="BFC7CA"/>
      </a:lt2>
      <a:accent1>
        <a:srgbClr val="1E2D31"/>
      </a:accent1>
      <a:accent2>
        <a:srgbClr val="273C42"/>
      </a:accent2>
      <a:accent3>
        <a:srgbClr val="83D061"/>
      </a:accent3>
      <a:accent4>
        <a:srgbClr val="F6CD4C"/>
      </a:accent4>
      <a:accent5>
        <a:srgbClr val="AF4345"/>
      </a:accent5>
      <a:accent6>
        <a:srgbClr val="F58F8F"/>
      </a:accent6>
      <a:hlink>
        <a:srgbClr val="AF4345"/>
      </a:hlink>
      <a:folHlink>
        <a:srgbClr val="AF434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