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6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embedTrueTypeFonts="1" strictFirstAndLastChars="0" saveSubsetFonts="1">
  <p:sldMasterIdLst>
    <p:sldMasterId id="214748365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y="5143500" cx="9144000"/>
  <p:notesSz cx="6858000" cy="9144000"/>
  <p:embeddedFontLst>
    <p:embeddedFont>
      <p:font typeface="PT Serif"/>
      <p:regular r:id="rId27"/>
      <p:bold r:id="rId28"/>
      <p:italic r:id="rId29"/>
      <p:boldItalic r:id="rId3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tableStyles.xml><?xml version="1.0" encoding="utf-8"?>
<a:tblStyleLst xmlns:a="http://schemas.openxmlformats.org/drawingml/2006/main" xmlns:r="http://schemas.openxmlformats.org/officeDocument/2006/relationships" def="{05D9594C-AFEF-40BF-B297-217609CFEECC}">
  <a:tblStyle styleId="{05D9594C-AFEF-40BF-B297-217609CFEECC}" styleName="Table_0">
    <a:wholeTbl>
      <a:tcStyle>
        <a:tcBdr>
          <a:left>
            <a:ln cap="flat" cmpd="sng" w="635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left>
          <a:right>
            <a:ln cap="flat" cmpd="sng" w="635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right>
          <a:top>
            <a:ln cap="flat" cmpd="sng" w="635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top>
          <a:bottom>
            <a:ln cap="flat" cmpd="sng" w="635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bottom>
          <a:insideH>
            <a:ln cap="flat" cmpd="sng" w="635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H>
          <a:insideV>
            <a:ln cap="flat" cmpd="sng" w="635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a:insideV>
        </a:tcBdr>
      </a:tcStyle>
    </a:wholeTb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font" Target="fonts/PTSerif-bold.fntdata"/><Relationship Id="rId27" Type="http://schemas.openxmlformats.org/officeDocument/2006/relationships/font" Target="fonts/PTSerif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PTSerif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0" Type="http://schemas.openxmlformats.org/officeDocument/2006/relationships/font" Target="fonts/PTSerif-bold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" name="Shape 42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" name="Shape 48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Shape 5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Shape 60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Shape 66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Shape 72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Shape 7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Shape 8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Shape 89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Shape 95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Shape 101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Shape 10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Shape 11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Shape 119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Shape 125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Shape 131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Shape 13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Shape 14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Shape 149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Shape 155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/>
          <p:nvPr>
            <p:ph idx="2" type="sldImg"/>
          </p:nvPr>
        </p:nvSpPr>
        <p:spPr>
          <a:xfrm>
            <a:off x="381187" y="685800"/>
            <a:ext cx="6096299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Shape 16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0" y="0"/>
            <a:ext cx="9144000" cy="3518399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11" name="Shape 11"/>
          <p:cNvCxnSpPr/>
          <p:nvPr/>
        </p:nvCxnSpPr>
        <p:spPr>
          <a:xfrm>
            <a:off x="0" y="3496604"/>
            <a:ext cx="9144000" cy="0"/>
          </a:xfrm>
          <a:prstGeom prst="straightConnector1">
            <a:avLst/>
          </a:prstGeom>
          <a:noFill/>
          <a:ln cap="flat" cmpd="sng" w="57150">
            <a:solidFill>
              <a:srgbClr val="000000">
                <a:alpha val="14901"/>
              </a:srgbClr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2" name="Shape 12"/>
          <p:cNvSpPr txBox="1"/>
          <p:nvPr>
            <p:ph type="ctrTitle"/>
          </p:nvPr>
        </p:nvSpPr>
        <p:spPr>
          <a:xfrm>
            <a:off x="685800" y="1867781"/>
            <a:ext cx="7772400" cy="16488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SzPct val="100000"/>
              <a:defRPr sz="7200"/>
            </a:lvl1pPr>
            <a:lvl2pPr lvl="1">
              <a:spcBef>
                <a:spcPts val="0"/>
              </a:spcBef>
              <a:buSzPct val="100000"/>
              <a:defRPr sz="7200"/>
            </a:lvl2pPr>
            <a:lvl3pPr lvl="2">
              <a:spcBef>
                <a:spcPts val="0"/>
              </a:spcBef>
              <a:buSzPct val="100000"/>
              <a:defRPr sz="7200"/>
            </a:lvl3pPr>
            <a:lvl4pPr lvl="3">
              <a:spcBef>
                <a:spcPts val="0"/>
              </a:spcBef>
              <a:buSzPct val="100000"/>
              <a:defRPr sz="7200"/>
            </a:lvl4pPr>
            <a:lvl5pPr lvl="4">
              <a:spcBef>
                <a:spcPts val="0"/>
              </a:spcBef>
              <a:buSzPct val="100000"/>
              <a:defRPr sz="7200"/>
            </a:lvl5pPr>
            <a:lvl6pPr lvl="5">
              <a:spcBef>
                <a:spcPts val="0"/>
              </a:spcBef>
              <a:buSzPct val="100000"/>
              <a:defRPr sz="7200"/>
            </a:lvl6pPr>
            <a:lvl7pPr lvl="6">
              <a:spcBef>
                <a:spcPts val="0"/>
              </a:spcBef>
              <a:buSzPct val="100000"/>
              <a:defRPr sz="7200"/>
            </a:lvl7pPr>
            <a:lvl8pPr lvl="7">
              <a:spcBef>
                <a:spcPts val="0"/>
              </a:spcBef>
              <a:buSzPct val="100000"/>
              <a:defRPr sz="7200"/>
            </a:lvl8pPr>
            <a:lvl9pPr lvl="8">
              <a:spcBef>
                <a:spcPts val="0"/>
              </a:spcBef>
              <a:buSzPct val="100000"/>
              <a:defRPr sz="7200"/>
            </a:lvl9pPr>
          </a:lstStyle>
          <a:p/>
        </p:txBody>
      </p:sp>
      <p:sp>
        <p:nvSpPr>
          <p:cNvPr id="13" name="Shape 13"/>
          <p:cNvSpPr txBox="1"/>
          <p:nvPr>
            <p:ph idx="1" type="subTitle"/>
          </p:nvPr>
        </p:nvSpPr>
        <p:spPr>
          <a:xfrm>
            <a:off x="685800" y="3627026"/>
            <a:ext cx="7772400" cy="7743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Clr>
                <a:schemeClr val="dk2"/>
              </a:buClr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4" name="Shape 14"/>
          <p:cNvSpPr txBox="1"/>
          <p:nvPr>
            <p:ph idx="12" type="sldNum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/>
          <p:nvPr/>
        </p:nvSpPr>
        <p:spPr>
          <a:xfrm>
            <a:off x="0" y="0"/>
            <a:ext cx="9144000" cy="1149900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17" name="Shape 17"/>
          <p:cNvCxnSpPr/>
          <p:nvPr/>
        </p:nvCxnSpPr>
        <p:spPr>
          <a:xfrm>
            <a:off x="0" y="1127875"/>
            <a:ext cx="9144000" cy="0"/>
          </a:xfrm>
          <a:prstGeom prst="straightConnector1">
            <a:avLst/>
          </a:prstGeom>
          <a:noFill/>
          <a:ln cap="flat" cmpd="sng" w="57150">
            <a:solidFill>
              <a:srgbClr val="000000">
                <a:alpha val="14901"/>
              </a:srgbClr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8" name="Shape 18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19" name="Shape 19"/>
          <p:cNvSpPr txBox="1"/>
          <p:nvPr>
            <p:ph idx="1" type="body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0" name="Shape 20"/>
          <p:cNvSpPr txBox="1"/>
          <p:nvPr>
            <p:ph idx="12" type="sldNum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/>
          <p:nvPr/>
        </p:nvSpPr>
        <p:spPr>
          <a:xfrm>
            <a:off x="0" y="0"/>
            <a:ext cx="9144000" cy="11499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23" name="Shape 23"/>
          <p:cNvCxnSpPr/>
          <p:nvPr/>
        </p:nvCxnSpPr>
        <p:spPr>
          <a:xfrm>
            <a:off x="0" y="1127875"/>
            <a:ext cx="9144000" cy="0"/>
          </a:xfrm>
          <a:prstGeom prst="straightConnector1">
            <a:avLst/>
          </a:prstGeom>
          <a:noFill/>
          <a:ln cap="flat" cmpd="sng" w="57150">
            <a:solidFill>
              <a:srgbClr val="000000">
                <a:alpha val="14901"/>
              </a:srgbClr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4" name="Shape 24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5" name="Shape 25"/>
          <p:cNvSpPr txBox="1"/>
          <p:nvPr>
            <p:ph idx="1" type="body"/>
          </p:nvPr>
        </p:nvSpPr>
        <p:spPr>
          <a:xfrm>
            <a:off x="457200" y="1200150"/>
            <a:ext cx="3994500" cy="37256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6" name="Shape 26"/>
          <p:cNvSpPr txBox="1"/>
          <p:nvPr>
            <p:ph idx="2" type="body"/>
          </p:nvPr>
        </p:nvSpPr>
        <p:spPr>
          <a:xfrm>
            <a:off x="4692273" y="1200150"/>
            <a:ext cx="3994500" cy="37256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7" name="Shape 27"/>
          <p:cNvSpPr txBox="1"/>
          <p:nvPr>
            <p:ph idx="12" type="sldNum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/>
        </p:nvSpPr>
        <p:spPr>
          <a:xfrm>
            <a:off x="0" y="0"/>
            <a:ext cx="9144000" cy="1149900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30" name="Shape 30"/>
          <p:cNvCxnSpPr/>
          <p:nvPr/>
        </p:nvCxnSpPr>
        <p:spPr>
          <a:xfrm>
            <a:off x="0" y="1127875"/>
            <a:ext cx="9144000" cy="0"/>
          </a:xfrm>
          <a:prstGeom prst="straightConnector1">
            <a:avLst/>
          </a:prstGeom>
          <a:noFill/>
          <a:ln cap="flat" cmpd="sng" w="57150">
            <a:solidFill>
              <a:srgbClr val="000000">
                <a:alpha val="14901"/>
              </a:srgbClr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1" name="Shape 31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32" name="Shape 32"/>
          <p:cNvSpPr txBox="1"/>
          <p:nvPr>
            <p:ph idx="12" type="sldNum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Clr>
                <a:schemeClr val="dk2"/>
              </a:buClr>
              <a:buSzPct val="100000"/>
              <a:buNone/>
              <a:defRPr sz="1800">
                <a:solidFill>
                  <a:schemeClr val="dk2"/>
                </a:solidFill>
              </a:defRPr>
            </a:lvl1pPr>
          </a:lstStyle>
          <a:p/>
        </p:txBody>
      </p:sp>
      <p:sp>
        <p:nvSpPr>
          <p:cNvPr id="35" name="Shape 35"/>
          <p:cNvSpPr/>
          <p:nvPr/>
        </p:nvSpPr>
        <p:spPr>
          <a:xfrm>
            <a:off x="4274" y="0"/>
            <a:ext cx="9144000" cy="4406399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36" name="Shape 36"/>
          <p:cNvCxnSpPr/>
          <p:nvPr/>
        </p:nvCxnSpPr>
        <p:spPr>
          <a:xfrm>
            <a:off x="0" y="4384371"/>
            <a:ext cx="9144000" cy="0"/>
          </a:xfrm>
          <a:prstGeom prst="straightConnector1">
            <a:avLst/>
          </a:prstGeom>
          <a:noFill/>
          <a:ln cap="flat" cmpd="sng" w="57150">
            <a:solidFill>
              <a:srgbClr val="000000">
                <a:alpha val="14901"/>
              </a:srgbClr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7" name="Shape 37"/>
          <p:cNvSpPr txBox="1"/>
          <p:nvPr>
            <p:ph idx="12" type="sldNum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bg>
      <p:bgPr>
        <a:solidFill>
          <a:schemeClr val="dk2"/>
        </a:solidFill>
      </p:bgPr>
    </p:bg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 txBox="1"/>
          <p:nvPr>
            <p:ph idx="12" type="sldNum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buNone/>
              <a:defRPr b="1"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buNone/>
              <a:defRPr b="1"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buNone/>
              <a:defRPr b="1"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buNone/>
              <a:defRPr b="1"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buNone/>
              <a:defRPr b="1"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buNone/>
              <a:defRPr b="1"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buNone/>
              <a:defRPr b="1"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buNone/>
              <a:defRPr b="1"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buNone/>
              <a:defRPr b="1"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600"/>
              </a:spcBef>
              <a:buClr>
                <a:schemeClr val="dk1"/>
              </a:buClr>
              <a:buSzPct val="100000"/>
              <a:defRPr sz="3000">
                <a:solidFill>
                  <a:schemeClr val="dk1"/>
                </a:solidFill>
              </a:defRPr>
            </a:lvl1pPr>
            <a:lvl2pPr lvl="1">
              <a:spcBef>
                <a:spcPts val="480"/>
              </a:spcBef>
              <a:buClr>
                <a:schemeClr val="dk1"/>
              </a:buClr>
              <a:buSzPct val="100000"/>
              <a:defRPr sz="2400">
                <a:solidFill>
                  <a:schemeClr val="dk1"/>
                </a:solidFill>
              </a:defRPr>
            </a:lvl2pPr>
            <a:lvl3pPr lvl="2">
              <a:spcBef>
                <a:spcPts val="480"/>
              </a:spcBef>
              <a:buClr>
                <a:schemeClr val="dk1"/>
              </a:buClr>
              <a:buSzPct val="100000"/>
              <a:defRPr sz="2400">
                <a:solidFill>
                  <a:schemeClr val="dk1"/>
                </a:solidFill>
              </a:defRPr>
            </a:lvl3pPr>
            <a:lvl4pPr lvl="3"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300">
                <a:solidFill>
                  <a:schemeClr val="dk2"/>
                </a:solidFill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0.xml"/><Relationship Id="rId3" Type="http://schemas.openxmlformats.org/officeDocument/2006/relationships/hyperlink" Target="http://www.1c.ru/" TargetMode="External"/><Relationship Id="rId4" Type="http://schemas.openxmlformats.org/officeDocument/2006/relationships/hyperlink" Target="http://www.mavicanet.ru/weblink?MGWLPN=CATA&amp;MGWAPP=g&amp;id=475758" TargetMode="External"/><Relationship Id="rId10" Type="http://schemas.openxmlformats.org/officeDocument/2006/relationships/hyperlink" Target="http://www.mavicanet.ru/weblink?MGWLPN=CATA&amp;MGWAPP=g&amp;id=554898" TargetMode="External"/><Relationship Id="rId9" Type="http://schemas.openxmlformats.org/officeDocument/2006/relationships/hyperlink" Target="http://www.mavicanet.ru/weblink?MGWLPN=CATA&amp;MGWAPP=g&amp;id=554898" TargetMode="External"/><Relationship Id="rId5" Type="http://schemas.openxmlformats.org/officeDocument/2006/relationships/hyperlink" Target="http://www.mavicanet.ru/weblink?MGWLPN=CATA&amp;MGWAPP=g&amp;id=475758" TargetMode="External"/><Relationship Id="rId6" Type="http://schemas.openxmlformats.org/officeDocument/2006/relationships/hyperlink" Target="http://www.mavicanet.ru/weblink?MGWLPN=CATA&amp;MGWAPP=g&amp;id=444536" TargetMode="External"/><Relationship Id="rId7" Type="http://schemas.openxmlformats.org/officeDocument/2006/relationships/hyperlink" Target="http://www.mavicanet.ru/weblink?MGWLPN=CATA&amp;MGWAPP=g&amp;id=444536" TargetMode="External"/><Relationship Id="rId8" Type="http://schemas.openxmlformats.org/officeDocument/2006/relationships/hyperlink" Target="http://www.nachalka.info" TargetMode="Externa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1.xml"/><Relationship Id="rId3" Type="http://schemas.openxmlformats.org/officeDocument/2006/relationships/hyperlink" Target="http://maripopins/umi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 txBox="1"/>
          <p:nvPr>
            <p:ph type="ctrTitle"/>
          </p:nvPr>
        </p:nvSpPr>
        <p:spPr>
          <a:xfrm>
            <a:off x="685800" y="1867781"/>
            <a:ext cx="7772400" cy="1648800"/>
          </a:xfrm>
          <a:prstGeom prst="rect">
            <a:avLst/>
          </a:prstGeom>
          <a:ln cap="flat" cmpd="sng" w="9525">
            <a:solidFill>
              <a:srgbClr val="4C1130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b" bIns="91425" lIns="91425" rIns="91425" tIns="91425">
            <a:noAutofit/>
          </a:bodyPr>
          <a:lstStyle/>
          <a:p>
            <a:pPr lvl="0" rtl="0" algn="ctr">
              <a:lnSpc>
                <a:spcPct val="130000"/>
              </a:lnSpc>
              <a:spcBef>
                <a:spcPts val="0"/>
              </a:spcBef>
              <a:buNone/>
            </a:pPr>
            <a:r>
              <a:rPr lang="ru" sz="1800" cap="small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ОРГАНИЗАЦИЯ РАЗВИВАЮЩЕЙ ПРЕДМЕТНО-ПРОСТРАНСТВЕННОЙ СРЕДЫ ДОШКОЛЬНИКОВ В СООТВЕТСТВИИ С ТРЕБОВАНИЯМИ </a:t>
            </a:r>
            <a:br>
              <a:rPr lang="ru" sz="1800" cap="small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1800" cap="small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ФЕДЕРАЛЬНОГО ГОСУДАРСТВЕННОГО СТАНДАРТА </a:t>
            </a:r>
            <a:br>
              <a:rPr lang="ru" sz="1800" cap="small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1800" cap="small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ДОШКОЛЬНОГО ОБРАЗОВАНИЯ</a:t>
            </a:r>
          </a:p>
          <a:p>
            <a:pPr lvl="0" rtl="0" algn="ctr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 cap="small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методист ММС Филиппова Т.С.</a:t>
            </a:r>
          </a:p>
          <a:p>
            <a:pPr indent="23622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t/>
            </a:r>
            <a:endParaRPr sz="1800">
              <a:solidFill>
                <a:srgbClr val="FFD9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800"/>
          </a:p>
        </p:txBody>
      </p:sp>
      <p:sp>
        <p:nvSpPr>
          <p:cNvPr id="45" name="Shape 45"/>
          <p:cNvSpPr txBox="1"/>
          <p:nvPr>
            <p:ph idx="1" type="subTitle"/>
          </p:nvPr>
        </p:nvSpPr>
        <p:spPr>
          <a:xfrm>
            <a:off x="847325" y="3664276"/>
            <a:ext cx="7772400" cy="7743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800">
                <a:solidFill>
                  <a:srgbClr val="0000FF"/>
                </a:solidFill>
              </a:rPr>
              <a:t>по методическим рекомендациям ФГАУ ФИРО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/>
          <p:nvPr>
            <p:ph type="title"/>
          </p:nvPr>
        </p:nvSpPr>
        <p:spPr>
          <a:xfrm>
            <a:off x="457200" y="205975"/>
            <a:ext cx="8229600" cy="12372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 algn="ctr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ru" sz="1200" cap="small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ИСПОЛЬЗОВАНИЕ В ДОО И СЕМЬЕ ПРЕДНАЗНАЧЕННЫХ ДЛЯ ДЕТЕЙ </a:t>
            </a:r>
            <a:br>
              <a:rPr lang="ru" sz="1200" cap="small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1200" cap="small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ДОШКОЛЬНОГО ВОЗРАСТА ИНФОРМАЦИОННО-ОБРАЗОВАТЕЛЬНЫХ РЕСУРСОВ РАЗВИВАЮЩЕГО, РАЗВЛЕКАЮЩЕГО И КОРРЕКЦИОННОГО ХАРАКТЕРА ПРИ ОРГАНИЗАЦИИ РППС ДОО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2400"/>
          </a:p>
        </p:txBody>
      </p:sp>
      <p:sp>
        <p:nvSpPr>
          <p:cNvPr id="51" name="Shape 51"/>
          <p:cNvSpPr txBox="1"/>
          <p:nvPr>
            <p:ph idx="1" type="body"/>
          </p:nvPr>
        </p:nvSpPr>
        <p:spPr>
          <a:xfrm>
            <a:off x="457200" y="1283775"/>
            <a:ext cx="8229600" cy="36419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23622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ru" sz="1200">
                <a:latin typeface="Times New Roman"/>
                <a:ea typeface="Times New Roman"/>
                <a:cs typeface="Times New Roman"/>
                <a:sym typeface="Times New Roman"/>
              </a:rPr>
              <a:t>В соответствии ФГОС ДО выделяют следующие дидактические принципы применения информационно-образовательных технологий: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" sz="1200">
                <a:latin typeface="Times New Roman"/>
                <a:ea typeface="Times New Roman"/>
                <a:cs typeface="Times New Roman"/>
                <a:sym typeface="Times New Roman"/>
              </a:rPr>
              <a:t>– принцип научности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" sz="1200">
                <a:latin typeface="Times New Roman"/>
                <a:ea typeface="Times New Roman"/>
                <a:cs typeface="Times New Roman"/>
                <a:sym typeface="Times New Roman"/>
              </a:rPr>
              <a:t>принцип систематичности и последовательности,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" sz="1200">
                <a:latin typeface="Times New Roman"/>
                <a:ea typeface="Times New Roman"/>
                <a:cs typeface="Times New Roman"/>
                <a:sym typeface="Times New Roman"/>
              </a:rPr>
              <a:t>принцип поэтапного преодоления трудностей, 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" sz="1200">
                <a:latin typeface="Times New Roman"/>
                <a:ea typeface="Times New Roman"/>
                <a:cs typeface="Times New Roman"/>
                <a:sym typeface="Times New Roman"/>
              </a:rPr>
              <a:t> принцип прочности, который закрепляет усвоение знаний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" sz="1200">
                <a:latin typeface="Times New Roman"/>
                <a:ea typeface="Times New Roman"/>
                <a:cs typeface="Times New Roman"/>
                <a:sym typeface="Times New Roman"/>
              </a:rPr>
              <a:t>принцип преемственности для сохранения связи стадий формирования знаний и навыков,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" sz="1200">
                <a:latin typeface="Times New Roman"/>
                <a:ea typeface="Times New Roman"/>
                <a:cs typeface="Times New Roman"/>
                <a:sym typeface="Times New Roman"/>
              </a:rPr>
              <a:t>принцип наглядности (интерактивной наглядности).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" sz="1200">
                <a:latin typeface="Times New Roman"/>
                <a:ea typeface="Times New Roman"/>
                <a:cs typeface="Times New Roman"/>
                <a:sym typeface="Times New Roman"/>
              </a:rPr>
              <a:t>принцип мультимедийности предполагает способность транслировать аудиовизуальную информацию в любой форме (текст, графика, анимация и др.)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" sz="1200">
                <a:latin typeface="Times New Roman"/>
                <a:ea typeface="Times New Roman"/>
                <a:cs typeface="Times New Roman"/>
                <a:sym typeface="Times New Roman"/>
              </a:rPr>
              <a:t>принцип когнитивности коммуникации, который заключается в организации диалога между компьютером и ребенком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" sz="1200">
                <a:latin typeface="Times New Roman"/>
                <a:ea typeface="Times New Roman"/>
                <a:cs typeface="Times New Roman"/>
                <a:sym typeface="Times New Roman"/>
              </a:rPr>
              <a:t>принцип активизации познавательной деятельности детей позволяет включить в организационную схему занятия ИОТ для расширения кругозора, интеллектуального обогащения;</a:t>
            </a:r>
          </a:p>
          <a:p>
            <a:pPr indent="236220" lv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ru" sz="12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 algn="l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</a:pPr>
            <a:r>
              <a:rPr b="1" lang="ru" sz="1100" cap="small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ОРГАНИЗАЦИЯ РППС ДОШКОЛЬНИКОВ В СООТВЕТСТВИИ С ТРЕБОВАНИЯМИ </a:t>
            </a:r>
            <a:br>
              <a:rPr b="1" lang="ru" sz="1100" cap="small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ru" sz="1100" cap="small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ФГОС ДО</a:t>
            </a:r>
            <a:br>
              <a:rPr b="1" lang="ru" sz="1100" cap="small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100"/>
          </a:p>
        </p:txBody>
      </p:sp>
      <p:sp>
        <p:nvSpPr>
          <p:cNvPr id="57" name="Shape 57"/>
          <p:cNvSpPr txBox="1"/>
          <p:nvPr/>
        </p:nvSpPr>
        <p:spPr>
          <a:xfrm>
            <a:off x="434825" y="136675"/>
            <a:ext cx="8535299" cy="398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Федеральный государственный стандарт дошкольного образования (далее – ФГОС ДО) подразумевает создание благоприятных условий для развития детей в соответствии с их возрастными и индивидуальными особенностями и склонностями, развития способностей и творческого потенциала каждого ребенка как субъекта отношений с самим собой, 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b="1">
              <a:solidFill>
                <a:srgbClr val="FFD9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23622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b="1"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Таким образом, при создании развивающей предметно-пространственной среды дошкольной образовательной организации (далее – РППС ДОО) необходимо обеспечить реализацию: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Char char="●"/>
            </a:pPr>
            <a:r>
              <a:rPr b="1"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образовательного потенциала пространства групповой комнаты и материалов, оборудования и инвентаря для развития детей дошкольного возраста, охраны и укрепления их здоровья, учёта индивидуальных особенностей детей и коррекции их развития; 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Char char="●"/>
            </a:pPr>
            <a:r>
              <a:rPr b="1"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двигательной активности детей, возможности общения и совместной деятельности детей и взрослых, а также возможности для уединения;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Char char="●"/>
            </a:pPr>
            <a:r>
              <a:rPr b="1"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различных образовательных программ с учетом применения инклюзивного образования, а также национально-культурных, климатических и других условий.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b="1">
              <a:solidFill>
                <a:srgbClr val="FFD9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1100" cap="small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ОРГАНИЗАЦИЯ РППС ДОШКОЛЬНИКОВ В СООТВЕТСТВИИ С ТРЕБОВАНИЯМИ </a:t>
            </a:r>
            <a:br>
              <a:rPr b="1" lang="ru" sz="1100" cap="small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ru" sz="1100" cap="small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ФГОС ДО</a:t>
            </a:r>
            <a:br>
              <a:rPr b="1" lang="ru" sz="1100" cap="small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</a:p>
        </p:txBody>
      </p:sp>
      <p:sp>
        <p:nvSpPr>
          <p:cNvPr id="63" name="Shape 63"/>
          <p:cNvSpPr txBox="1"/>
          <p:nvPr/>
        </p:nvSpPr>
        <p:spPr>
          <a:xfrm>
            <a:off x="273325" y="298175"/>
            <a:ext cx="8709300" cy="390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i="1" lang="ru" sz="2400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«Развивающая предметно-пространственная среда </a:t>
            </a:r>
            <a:r>
              <a:rPr lang="ru" sz="2400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часть образовательной среды, представленная специально организованным пространством (помещениями, участком и т. п.), материалами, оборудованием и инвентарем, для развития детей дошкольного возраста в соответствии с особенностями каждого возрастного этапа, охраны и укрепления их здоровья, учёта особенностей и коррекции недостатков их развития».  </a:t>
            </a:r>
            <a:r>
              <a:rPr lang="ru" sz="1800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(П. 3., п.п. 3.6.3., Приказ Минобрнауки России от 17.10.2013 № 1155 «Об утверждении федерального государственного образовательного стандарта дошкольного образования»</a:t>
            </a: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/>
          <p:nvPr>
            <p:ph type="title"/>
          </p:nvPr>
        </p:nvSpPr>
        <p:spPr>
          <a:xfrm>
            <a:off x="457200" y="1441177"/>
            <a:ext cx="8229600" cy="6458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30555"/>
              <a:buFont typeface="Arial"/>
              <a:buNone/>
            </a:pPr>
            <a:r>
              <a:t/>
            </a:r>
            <a:endParaRPr/>
          </a:p>
          <a:p>
            <a:pPr lvl="0" rtl="0" algn="ctr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36666"/>
              <a:buFont typeface="Arial"/>
              <a:buNone/>
            </a:pPr>
            <a:r>
              <a:rPr lang="ru" sz="30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Назначение и цели организации РППС ДОО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30555"/>
              <a:buFont typeface="Arial"/>
              <a:buNone/>
            </a:pPr>
            <a:r>
              <a:t/>
            </a:r>
            <a:endParaRPr/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9" name="Shape 69"/>
          <p:cNvSpPr txBox="1"/>
          <p:nvPr/>
        </p:nvSpPr>
        <p:spPr>
          <a:xfrm>
            <a:off x="323025" y="1080875"/>
            <a:ext cx="8485500" cy="390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 txBox="1"/>
          <p:nvPr/>
        </p:nvSpPr>
        <p:spPr>
          <a:xfrm>
            <a:off x="273325" y="-149075"/>
            <a:ext cx="8348999" cy="567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23622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b="1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соответствии с ФГОС дошкольного образования предметная среда должна обеспечивать и гарантировать:</a:t>
            </a:r>
          </a:p>
          <a:p>
            <a:pPr indent="229870" lvl="0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Char char="●"/>
            </a:pPr>
            <a:r>
              <a:rPr lang="ru" sz="12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охрану и укрепление физического и психического здоровья и эмоционального благополучия детей, а также проявление уважения к их человеческому достоинству к их чувствам и потребностям, формировать и поддерживать положительную самооценку, в том числе и при взаимодействии детей друг с другом и в коллективной работе, уверенность в собственных возможностях и способностях;</a:t>
            </a:r>
          </a:p>
          <a:p>
            <a:pPr indent="229870" lvl="0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Char char="●"/>
            </a:pPr>
            <a:r>
              <a:rPr lang="ru" sz="12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максимальную реализацию образовательного потенциала пространства Организации, Группы и прилегающей территории, приспособленной для реализации Программы ФГОС, а также материалов, оборудования и инвентаря для развития детей дошкольного возраста в соответствии с особенностями каждого возрастного этапа, охраны и укрепления их здоровья, учета особенностей и коррекции недостатков их развития;</a:t>
            </a:r>
          </a:p>
          <a:p>
            <a:pPr indent="-304800" lvl="0" marL="457200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Char char="●"/>
            </a:pPr>
            <a:r>
              <a:rPr lang="ru" sz="12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построение вариативного развивающего образования, ориентированного на возможность свободного выбора детьми материалов, видов активности, участников совместной деятельности и общения, как с детьми разного возраста, так и со взрослыми, а также свободу в выражении своих чувств и мыслей;</a:t>
            </a:r>
          </a:p>
          <a:p>
            <a:pPr indent="-304800" lvl="0" marL="457200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Char char="●"/>
            </a:pPr>
            <a:r>
              <a:rPr lang="ru" sz="12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создание условия для ежедневной трудовой деятельности и мотивации непрерывного самосовершенствования профессиональное развитие педагогических работников, а также содействие в определении собственных целей, личных и профессиональных потребностей и мотивов;</a:t>
            </a:r>
          </a:p>
          <a:p>
            <a:pPr indent="-304800" lvl="0" marL="457200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Char char="●"/>
            </a:pPr>
            <a:r>
              <a:rPr lang="ru" sz="12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открытость дошкольного образования и вовлечение родителей (законных представителей) непосредственно в образовательную деятельность, осуществление их поддержки по вопросам образования детей, воспитания, охране и укреплении их здоровья, а также поддержки образовательных инициатив внутри семьи;</a:t>
            </a:r>
          </a:p>
          <a:p>
            <a:pPr indent="-304800" lvl="0" marL="457200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Char char="●"/>
            </a:pPr>
            <a:r>
              <a:rPr lang="ru" sz="12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построение образовательной деятельности на основе взаимодействия взрослых с детьми, ориентированной на интересы и возможности каждого ребенка и учитывающего социальную ситуацию его развития и соответствующих возрастных и индивидуальных особенностей (недопустимость как искусственного ускорения, так и искусственного замедления развития детей);</a:t>
            </a:r>
          </a:p>
          <a:p>
            <a:pPr indent="229870" lvl="0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Char char="●"/>
            </a:pPr>
            <a:r>
              <a:rPr lang="ru" sz="12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создание равных условий, максимально способствующих реализации различных образовательных программ в дошкольных образованиях для детей, принадлежащих к разным национально-культурным, религиозным общностям и социальным слоям, а также имеющих различные (в том числе ограниченные) возможности здоровья. 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>
              <a:solidFill>
                <a:srgbClr val="F1C232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 txBox="1"/>
          <p:nvPr>
            <p:ph type="title"/>
          </p:nvPr>
        </p:nvSpPr>
        <p:spPr>
          <a:xfrm>
            <a:off x="457200" y="136675"/>
            <a:ext cx="8229600" cy="13665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 algn="ctr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45833"/>
              <a:buFont typeface="Arial"/>
              <a:buNone/>
            </a:pPr>
            <a:r>
              <a:rPr lang="ru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Основные принципы организации развивающей предметно-пространственной среды дошкольной образовательной организации (РППС ДОО)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2400">
              <a:solidFill>
                <a:srgbClr val="FFFF00"/>
              </a:solidFill>
            </a:endParaRPr>
          </a:p>
        </p:txBody>
      </p:sp>
      <p:sp>
        <p:nvSpPr>
          <p:cNvPr id="80" name="Shape 80"/>
          <p:cNvSpPr txBox="1"/>
          <p:nvPr>
            <p:ph idx="1" type="body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23622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ru" sz="18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соответствии с ФГОС ДО и общеобразовательной программой ДОО развивающая предметно-пространственная среда создается педагогами для развития индивидуальности каждого ребенка с учетом его возможностей, уровня активности и интересов. Для выполнения этой задачи РППС должна быть: </a:t>
            </a:r>
          </a:p>
          <a:p>
            <a:pPr indent="0" lvl="0" mar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i="1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содержательно-насыщенной</a:t>
            </a:r>
          </a:p>
          <a:p>
            <a:pPr indent="0" lvl="0" mar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i="1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трансформируемой</a:t>
            </a:r>
          </a:p>
          <a:p>
            <a:pPr indent="0" lvl="0" mar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i="1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полифункциональной</a:t>
            </a:r>
          </a:p>
          <a:p>
            <a:pPr indent="0" lvl="0" mar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i="1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доступной</a:t>
            </a:r>
          </a:p>
          <a:p>
            <a:pPr indent="0" lvl="0" mar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i="1"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безопасной</a:t>
            </a: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Основные принципы организации РППС ДОО</a:t>
            </a:r>
          </a:p>
        </p:txBody>
      </p:sp>
      <p:sp>
        <p:nvSpPr>
          <p:cNvPr id="86" name="Shape 86"/>
          <p:cNvSpPr txBox="1"/>
          <p:nvPr/>
        </p:nvSpPr>
        <p:spPr>
          <a:xfrm>
            <a:off x="211200" y="186350"/>
            <a:ext cx="8795999" cy="41372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23622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b="1"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 реализации образовательной программы дошкольного образования в различных организационных моделях и формах РППС должна обеспечивать: </a:t>
            </a:r>
          </a:p>
          <a:p>
            <a:pPr indent="217170" lvl="8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Font typeface="Times New Roman"/>
              <a:buAutoNum type="romanLcPeriod"/>
            </a:pPr>
            <a:r>
              <a:rPr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соответствие общеобразовательной программе ДОО;</a:t>
            </a:r>
          </a:p>
          <a:p>
            <a:pPr indent="217170" lvl="8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Font typeface="Times New Roman"/>
              <a:buAutoNum type="romanLcPeriod"/>
            </a:pPr>
            <a:r>
              <a:rPr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соответствие материально-техническим и медико-социальным условиям пребывания детей в ДОО;</a:t>
            </a:r>
          </a:p>
          <a:p>
            <a:pPr indent="217170" lvl="8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Font typeface="Times New Roman"/>
              <a:buAutoNum type="romanLcPeriod"/>
            </a:pPr>
            <a:r>
              <a:rPr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соответствие возрастным возможностям детей;</a:t>
            </a:r>
          </a:p>
          <a:p>
            <a:pPr indent="217170" lvl="8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Font typeface="Times New Roman"/>
              <a:buAutoNum type="romanLcPeriod"/>
            </a:pPr>
            <a:r>
              <a:rPr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трансформируемость в зависимости от образовательной ситуации, интересов и возможностей детей;</a:t>
            </a:r>
          </a:p>
          <a:p>
            <a:pPr indent="217170" lvl="8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Font typeface="Times New Roman"/>
              <a:buAutoNum type="romanLcPeriod"/>
            </a:pPr>
            <a:r>
              <a:rPr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возможность использования различных игрушек, оборудования и прочих материалов в разных видах детской активности;</a:t>
            </a:r>
          </a:p>
          <a:p>
            <a:pPr indent="217170" lvl="8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Font typeface="Times New Roman"/>
              <a:buAutoNum type="romanLcPeriod"/>
            </a:pPr>
            <a:r>
              <a:rPr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вариативное использование различных пространств (помещений) и материалов (игрушек, оборудования и пр.) для стимулирования развития детей;</a:t>
            </a:r>
          </a:p>
          <a:p>
            <a:pPr indent="217170" lvl="8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Font typeface="Times New Roman"/>
              <a:buAutoNum type="romanLcPeriod"/>
            </a:pPr>
            <a:r>
              <a:rPr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наличие свободного доступа детей (в том числе с ограниченными возможностями физического здоровья и детей-инвалидов) непосредственно в организованном пространстве к игрушкам, материалам, пособиям и техническим средствам среды.</a:t>
            </a:r>
          </a:p>
          <a:p>
            <a:pPr indent="217170" lvl="8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Font typeface="Times New Roman"/>
              <a:buAutoNum type="romanLcPeriod"/>
            </a:pPr>
            <a:r>
              <a:rPr lang="ru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соответствие всех компонентов РППС требованиям безопасности и надежности при использовании согласно действующим СанПиН.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F1C232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/>
          <p:nvPr>
            <p:ph type="title"/>
          </p:nvPr>
        </p:nvSpPr>
        <p:spPr>
          <a:xfrm>
            <a:off x="457200" y="-136673"/>
            <a:ext cx="8229600" cy="16151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 algn="ctr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45833"/>
              <a:buFont typeface="Arial"/>
              <a:buNone/>
            </a:pPr>
            <a:r>
              <a:rPr lang="ru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Нормативные требования по организации развивающей </a:t>
            </a:r>
            <a:br>
              <a:rPr lang="ru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предметно-пространственной среды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FFFF00"/>
              </a:solidFill>
            </a:endParaRPr>
          </a:p>
        </p:txBody>
      </p:sp>
      <p:sp>
        <p:nvSpPr>
          <p:cNvPr id="92" name="Shape 92"/>
          <p:cNvSpPr txBox="1"/>
          <p:nvPr/>
        </p:nvSpPr>
        <p:spPr>
          <a:xfrm>
            <a:off x="161500" y="1043600"/>
            <a:ext cx="8868299" cy="39905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Char char="●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Конституция Россий</a:t>
            </a:r>
            <a:r>
              <a:rPr lang="ru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с</a:t>
            </a: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кой</a:t>
            </a:r>
            <a:r>
              <a:rPr lang="ru">
                <a:solidFill>
                  <a:schemeClr val="dk1"/>
                </a:solidFill>
                <a:latin typeface="Cambria"/>
                <a:ea typeface="Cambria"/>
                <a:cs typeface="Cambria"/>
                <a:sym typeface="Cambria"/>
              </a:rPr>
              <a:t>̆</a:t>
            </a: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Федерации;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Char char="●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Федеральный закон от 29.12.2012 № 273-ФЗ «Об образовании в Российской Федерации»;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Char char="●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Федеральный закон от 02.07.2013 № 185 «О внесении изменений в отдельные законодательные акты Российской Федерации в связи с принятием Федерального закона "Об образовании в Российской Федерации"»; 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Char char="●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Приказ Минобрнауки России от 17.10.2013 № 1155 «Об утверждении федерального государственного образовательного стандарта дошкольного образования»;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Char char="●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Письмо Минобрнауки России 28.02.2014 № 08-249 «Комментарии к ФГОС дошкольного образования»;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Char char="●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Концепция содержания непрерывного образования (дошкольное и начальное звено), утвержденная Федеральным координационным советом по общему образованию Министерства образования РФ от 17 июня 2003 года;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Char char="●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Постановление Главного государственного санитарного врача РФ от 15.05.2013 № 26 «Об утверждении СанПиН 2.4.1.3049-13 «Санитарно-эпидемиологические требования к устройству, содержанию и организации режима работы дошкольных образовательных организаций»;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Char char="●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Постановление Главного государственного санитарного врача </a:t>
            </a:r>
            <a:r>
              <a:rPr b="1" lang="ru">
                <a:solidFill>
                  <a:schemeClr val="dk1"/>
                </a:solidFill>
                <a:latin typeface="PT Serif"/>
                <a:ea typeface="PT Serif"/>
                <a:cs typeface="PT Serif"/>
                <a:sym typeface="PT Serif"/>
              </a:rPr>
              <a:t>РФ от 19.12.2013. № 68 «Об утверждении СанПиН 2.4.1.3147-13 «Санитарно-эпиде</a:t>
            </a: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миологические требования к дошкольным группам, размещенным в жилых помещениях жилищного фонда»;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Char char="●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Национальная образовательная инициатива «Наша новая школа», утверждённая Президентом РФ 04.02.2010 № Пр-271;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Char char="●"/>
            </a:pP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Письмо Минобразования России от 17 мая 1995 года № 61/19-12 «О психолого-педагогических требованиях к играм и игрушкам в современных условиях»</a:t>
            </a:r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98" name="Shape 98"/>
          <p:cNvSpPr txBox="1"/>
          <p:nvPr/>
        </p:nvSpPr>
        <p:spPr>
          <a:xfrm>
            <a:off x="285750" y="49700"/>
            <a:ext cx="8733899" cy="45968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Конституция Россий</a:t>
            </a:r>
            <a:r>
              <a:rPr lang="ru">
                <a:solidFill>
                  <a:srgbClr val="FFD966"/>
                </a:solidFill>
                <a:latin typeface="Cambria"/>
                <a:ea typeface="Cambria"/>
                <a:cs typeface="Cambria"/>
                <a:sym typeface="Cambria"/>
              </a:rPr>
              <a:t>с</a:t>
            </a: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кой</a:t>
            </a:r>
            <a:r>
              <a:rPr lang="ru">
                <a:solidFill>
                  <a:srgbClr val="FFD966"/>
                </a:solidFill>
                <a:latin typeface="Cambria"/>
                <a:ea typeface="Cambria"/>
                <a:cs typeface="Cambria"/>
                <a:sym typeface="Cambria"/>
              </a:rPr>
              <a:t>̆</a:t>
            </a: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Федерации;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Федеральный закон от 29.12.2012 № 273-ФЗ «Об образовании в Российской Федерации»;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Федеральный закон от 02.07.2013 № 185 «О внесении изменений в отдельные законодательные акты Российской Федерации в связи с принятием Федерального закона "Об образовании в Российской Федерации"»; 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Приказ Минобрнауки России от 17.10.2013 № 1155 «Об утверждении федерального государственного образовательного стандарта дошкольного образования»;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Письмо Минобрнауки России 28.02.2014 № 08-249 «Комментарии к ФГОС дошкольного образования»;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Концепция содержания непрерывного образования (дошкольное и начальное звено), утвержденная Федеральным координационным советом по общему образованию Министерства образования РФ от 17 июня 2003 года;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Постановление Главного государственного санитарного врача РФ от 15.05.2013 № 26 «Об утверждении СанПиН 2.4.1.3049-13 «Санитарно-эпидемиологические требования к устройству, содержанию и организации режима работы дошкольных образовательных организаций»;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Постановление Главного государственного санитарного врача </a:t>
            </a:r>
            <a:r>
              <a:rPr b="1" lang="ru">
                <a:solidFill>
                  <a:srgbClr val="FFD966"/>
                </a:solidFill>
                <a:latin typeface="PT Serif"/>
                <a:ea typeface="PT Serif"/>
                <a:cs typeface="PT Serif"/>
                <a:sym typeface="PT Serif"/>
              </a:rPr>
              <a:t>РФ от 19.12.2013. № 68 «Об утверждении СанПиН 2.4.1.3147-13 «Санитарно-эпиде</a:t>
            </a: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миологические требования к дошкольным группам, размещенным в жилых помещениях жилищного фонда»;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Национальная образовательная инициатива «Наша новая школа», утверждённая Президентом РФ </a:t>
            </a:r>
            <a:r>
              <a:rPr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04.02.2010 № Пр-271;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 algn="l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78571"/>
              <a:buFont typeface="Arial"/>
              <a:buNone/>
            </a:pPr>
            <a:r>
              <a:rPr b="1" lang="ru" sz="1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Нормативные требования по организации развивающей </a:t>
            </a:r>
            <a:br>
              <a:rPr b="1" lang="ru" sz="1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ru" sz="1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предметно-пространственной среды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4" name="Shape 104"/>
          <p:cNvSpPr txBox="1"/>
          <p:nvPr/>
        </p:nvSpPr>
        <p:spPr>
          <a:xfrm>
            <a:off x="173925" y="149075"/>
            <a:ext cx="8870699" cy="41246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Постановление Главного государственного санитарного врача РФ от 15.05.2013 № 26 «Об утверждении СанПиН 2.4.1.3049-13 «Санитарно-эпидемиологические требования к устройству, содержанию и организации режима работы дошкольных образовательных организаций»;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Постановление Главного государственного санитарного врача </a:t>
            </a:r>
            <a:r>
              <a:rPr b="1" lang="ru">
                <a:solidFill>
                  <a:srgbClr val="FFD966"/>
                </a:solidFill>
                <a:latin typeface="PT Serif"/>
                <a:ea typeface="PT Serif"/>
                <a:cs typeface="PT Serif"/>
                <a:sym typeface="PT Serif"/>
              </a:rPr>
              <a:t>РФ от 19.12.2013. № 68 «Об утверждении СанПиН 2.4.1.3147-13 «Санитарно-эпиде</a:t>
            </a: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миологические требования к дошкольным группам, размещенным в жилых помещениях жилищного фонда»;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Национальная образовательная инициатива «Наша новая школа», утверждённая Президентом РФ 04.02.2010 № Пр-271;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FFD9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marL="457200" rtl="0">
              <a:spcBef>
                <a:spcPts val="0"/>
              </a:spcBef>
              <a:buClr>
                <a:srgbClr val="FFD966"/>
              </a:buClr>
              <a:buFont typeface="Times New Roman"/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Письмо Минобразования России от 17 мая 1995 года № 61/19-12 «О психолого-педагогических требованиях к играм и игрушкам в современных условиях»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Приказ Министерства образования РФ от 26.06.2000 №1917 «Об экспертизе настольных, компьютерных и иных игр, игрушек и игровых сооружений для детей»;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Clr>
                <a:srgbClr val="FFD966"/>
              </a:buClr>
              <a:buChar char="●"/>
            </a:pPr>
            <a:r>
              <a:rPr lang="ru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Письмо Минобразования РФ от 15.03.2004 № 03-51-46ин/14-03 «О направлении Примерных требований к содержанию развивающей среды детей дошкольного возраста, воспитывающихся в семье».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FFD96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3000">
                <a:solidFill>
                  <a:srgbClr val="FFFF00"/>
                </a:solidFill>
              </a:rPr>
              <a:t>Функции РППС ДОО</a:t>
            </a:r>
          </a:p>
        </p:txBody>
      </p:sp>
      <p:sp>
        <p:nvSpPr>
          <p:cNvPr id="110" name="Shape 110"/>
          <p:cNvSpPr txBox="1"/>
          <p:nvPr>
            <p:ph idx="1" type="body"/>
          </p:nvPr>
        </p:nvSpPr>
        <p:spPr>
          <a:xfrm>
            <a:off x="457200" y="1267250"/>
            <a:ext cx="8229600" cy="36584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191770" lvl="8" rtl="0" algn="just">
              <a:lnSpc>
                <a:spcPct val="110000"/>
              </a:lnSpc>
              <a:spcBef>
                <a:spcPts val="0"/>
              </a:spcBef>
              <a:buClr>
                <a:srgbClr val="0000FF"/>
              </a:buClr>
              <a:buSzPct val="100000"/>
              <a:buFont typeface="Times New Roman"/>
              <a:buAutoNum type="romanLcPeriod"/>
            </a:pP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реализация различных образовательных программ с учетом применения инклюзивного образования, а также национально-культурных, климатических и других условий;</a:t>
            </a:r>
          </a:p>
          <a:p>
            <a:pPr indent="191770" lvl="8" rtl="0" algn="just">
              <a:lnSpc>
                <a:spcPct val="110000"/>
              </a:lnSpc>
              <a:spcBef>
                <a:spcPts val="0"/>
              </a:spcBef>
              <a:buClr>
                <a:srgbClr val="0000FF"/>
              </a:buClr>
              <a:buSzPct val="100000"/>
              <a:buFont typeface="Times New Roman"/>
              <a:buAutoNum type="romanLcPeriod"/>
            </a:pP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организация образовательного потенциала пространства ДОО и материалов, оборудования и инвентаря для развития детей дошкольного возраста, охраны и укрепления их здоровья, учёта индивидуальных особенностей детей и коррекции их развития; </a:t>
            </a:r>
          </a:p>
          <a:p>
            <a:pPr indent="191770" lvl="8" algn="just">
              <a:lnSpc>
                <a:spcPct val="110000"/>
              </a:lnSpc>
              <a:spcBef>
                <a:spcPts val="0"/>
              </a:spcBef>
              <a:buClr>
                <a:srgbClr val="0000FF"/>
              </a:buClr>
              <a:buSzPct val="100000"/>
              <a:buFont typeface="Times New Roman"/>
              <a:buAutoNum type="romanLcPeriod"/>
            </a:pP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реализация двигательной активности детей, возможности общения и совместной деятельности детей и взрослых, а также возможности для уединения.</a:t>
            </a:r>
          </a:p>
        </p:txBody>
      </p: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Функции РППС ДОО</a:t>
            </a:r>
          </a:p>
        </p:txBody>
      </p:sp>
      <p:sp>
        <p:nvSpPr>
          <p:cNvPr id="116" name="Shape 116"/>
          <p:cNvSpPr txBox="1"/>
          <p:nvPr/>
        </p:nvSpPr>
        <p:spPr>
          <a:xfrm>
            <a:off x="211200" y="223625"/>
            <a:ext cx="8833499" cy="393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236220" lvl="0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45833"/>
              <a:buFont typeface="Arial"/>
              <a:buNone/>
            </a:pPr>
            <a:r>
              <a:rPr b="1" i="1" lang="ru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Предметное содержание</a:t>
            </a:r>
          </a:p>
          <a:p>
            <a:pPr indent="23622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lang="ru" sz="24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Наполняя пространство игрушками, оборудованием и другими игровыми материалами необходимо помнить о том, что все предметы должны быть известны детям, соответствовать их индивидуальным особенностям (возрастным и гендерным) для осуществления полноценной самостоятельной и совместной со сверстниками деятельности. В РППС должны быть включены также предметы для совместной деятельности ребенка со взрослым (педагогом)....</a:t>
            </a:r>
          </a:p>
          <a:p>
            <a:pPr indent="23622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2400"/>
          </a:p>
        </p:txBody>
      </p:sp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Функции РППС ДОО</a:t>
            </a:r>
          </a:p>
        </p:txBody>
      </p:sp>
      <p:sp>
        <p:nvSpPr>
          <p:cNvPr id="122" name="Shape 122"/>
          <p:cNvSpPr txBox="1"/>
          <p:nvPr/>
        </p:nvSpPr>
        <p:spPr>
          <a:xfrm>
            <a:off x="161500" y="273325"/>
            <a:ext cx="8783700" cy="38636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236220" lvl="0" rtl="0" algn="just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45833"/>
              <a:buFont typeface="Arial"/>
              <a:buNone/>
            </a:pPr>
            <a:r>
              <a:rPr b="1" i="1" lang="ru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Организация пространства</a:t>
            </a:r>
          </a:p>
          <a:p>
            <a:pPr lvl="0" rtl="0" algn="just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45833"/>
              <a:buFont typeface="Arial"/>
              <a:buNone/>
            </a:pPr>
            <a:r>
              <a:rPr lang="ru" sz="2400">
                <a:solidFill>
                  <a:srgbClr val="FFD96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 функциональным аспектам оборудования пространства ДОО относятся также акустическое оформление, освещение, цветовая отделка помещения. Например, по-разному могут восприниматься предметы в зависимости от факторов, влияющих на восприятие: светлое или темное время суток, дождливый или солнечный день и пр. В связи с этим, система освещения должна быть распределена равномерно и вдоль светонесущей стены....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2400">
              <a:solidFill>
                <a:srgbClr val="FFD966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Функции РППС ДОО</a:t>
            </a:r>
          </a:p>
        </p:txBody>
      </p:sp>
      <p:sp>
        <p:nvSpPr>
          <p:cNvPr id="128" name="Shape 128"/>
          <p:cNvSpPr txBox="1"/>
          <p:nvPr/>
        </p:nvSpPr>
        <p:spPr>
          <a:xfrm>
            <a:off x="111825" y="223625"/>
            <a:ext cx="8882999" cy="395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236220" lvl="0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45833"/>
              <a:buFont typeface="Arial"/>
              <a:buNone/>
            </a:pPr>
            <a:r>
              <a:rPr b="1" i="1" lang="ru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Изменение </a:t>
            </a:r>
          </a:p>
          <a:p>
            <a:pPr indent="23622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lang="ru" sz="24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Для мобильности пространства РППС предполагается разделение на зоны при помощи различных элементов. Могут быть использованы некрупные передвижные ширмы или стенки, различное игровое оборудование, символы и знаки для зонирования и пр. При этом необходимо педагогу необходимо обеспечить возможность полноценной двигательной активности детей… </a:t>
            </a:r>
          </a:p>
          <a:p>
            <a:pPr indent="23622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sz="2400">
              <a:solidFill>
                <a:srgbClr val="F1C23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2400"/>
          </a:p>
        </p:txBody>
      </p:sp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Функции РППС ДОО</a:t>
            </a:r>
          </a:p>
        </p:txBody>
      </p:sp>
      <p:sp>
        <p:nvSpPr>
          <p:cNvPr id="134" name="Shape 134"/>
          <p:cNvSpPr txBox="1"/>
          <p:nvPr/>
        </p:nvSpPr>
        <p:spPr>
          <a:xfrm>
            <a:off x="99400" y="0"/>
            <a:ext cx="8982599" cy="42863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236220" lvl="0" rtl="0">
              <a:spcBef>
                <a:spcPts val="0"/>
              </a:spcBef>
              <a:spcAft>
                <a:spcPts val="600"/>
              </a:spcAft>
              <a:buClr>
                <a:schemeClr val="dk1"/>
              </a:buClr>
              <a:buSzPct val="45833"/>
              <a:buFont typeface="Arial"/>
              <a:buNone/>
            </a:pPr>
            <a:r>
              <a:rPr b="1" i="1" lang="ru" sz="24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Обеспечение</a:t>
            </a:r>
          </a:p>
          <a:p>
            <a:pPr indent="23622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lang="ru" sz="24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Данный компонент предназначен для обеспечения полноценного функционирования РППС, отвечающей современным требованиям дошкольного образования. Целью методической, технической и информационной поддержки является создание оптимальных условий для эффективного решения воспитательно-образовательных задач ДОО.</a:t>
            </a:r>
          </a:p>
          <a:p>
            <a:pPr indent="23622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lang="ru" sz="24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Методическая поддержка заключается в наличии и использовании конкретных учебно-методических материалов для организации и обеспечения РППС, использования в образовательном процессе и повышения квалификации. </a:t>
            </a:r>
          </a:p>
        </p:txBody>
      </p:sp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Функции РППС ДОО</a:t>
            </a:r>
          </a:p>
        </p:txBody>
      </p:sp>
      <p:sp>
        <p:nvSpPr>
          <p:cNvPr id="140" name="Shape 140"/>
          <p:cNvSpPr txBox="1"/>
          <p:nvPr/>
        </p:nvSpPr>
        <p:spPr>
          <a:xfrm>
            <a:off x="186350" y="211200"/>
            <a:ext cx="8858099" cy="40874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23622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i="1" lang="ru" sz="18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Объективные показатели</a:t>
            </a:r>
            <a:r>
              <a:rPr b="1" lang="ru" sz="18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негативного влияния: </a:t>
            </a:r>
          </a:p>
          <a:p>
            <a:pPr indent="191770" lvl="0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AutoNum type="arabicParenR"/>
            </a:pPr>
            <a:r>
              <a:rPr lang="ru" sz="18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сенсорная агрессия (цвет, свет, мерцание, звук, тактильные ощущения и др.);</a:t>
            </a:r>
          </a:p>
          <a:p>
            <a:pPr indent="191770" lvl="0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AutoNum type="arabicParenR"/>
            </a:pPr>
            <a:r>
              <a:rPr lang="ru" sz="18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провокация к совершению аморальных и безнравственных поступков и формированию негативных установок личности;</a:t>
            </a:r>
          </a:p>
          <a:p>
            <a:pPr indent="-76200" lvl="0" mar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66666"/>
              <a:buFont typeface="Times New Roman"/>
              <a:buNone/>
            </a:pPr>
            <a:r>
              <a:rPr lang="ru" sz="18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3)чрезмерное развитие определенных сторон личности и чувств за счет общего развития (чувство превосходства над другими, зависть, жадность и пр.);</a:t>
            </a:r>
          </a:p>
          <a:p>
            <a:pPr indent="-76200" lvl="0" mar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66666"/>
              <a:buFont typeface="Times New Roman"/>
              <a:buNone/>
            </a:pPr>
            <a:r>
              <a:rPr lang="ru" sz="18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4)формирование преждевременных потребностей ребенка, в том числе сексуальных;</a:t>
            </a:r>
          </a:p>
          <a:p>
            <a:pPr indent="-76200" lvl="0" mar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66666"/>
              <a:buFont typeface="Times New Roman"/>
              <a:buNone/>
            </a:pPr>
            <a:r>
              <a:rPr lang="ru" sz="18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5)снижение активности ребенка, культивирование его несамостоятельности (гиперзаданность игрушки, программа на потребление и пр.); </a:t>
            </a:r>
          </a:p>
          <a:p>
            <a:pPr indent="-76200" lvl="0" mar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66666"/>
              <a:buFont typeface="Times New Roman"/>
              <a:buNone/>
            </a:pPr>
            <a:r>
              <a:rPr lang="ru" sz="18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6)тщеславие от «имения» игрушки вместо «умения»: придумать различные способы игры с ней, сделать игрушку своими руками и пр.;</a:t>
            </a:r>
          </a:p>
          <a:p>
            <a:pPr indent="-76200" lvl="0" mar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66666"/>
              <a:buFont typeface="Times New Roman"/>
              <a:buNone/>
            </a:pPr>
            <a:r>
              <a:rPr lang="ru" sz="18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7)культивирование индивидуализма вместо развития социальности, соборности, включенности в социум.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F1C232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Функции РППС ДОО</a:t>
            </a:r>
          </a:p>
        </p:txBody>
      </p:sp>
      <p:sp>
        <p:nvSpPr>
          <p:cNvPr id="146" name="Shape 146"/>
          <p:cNvSpPr txBox="1"/>
          <p:nvPr/>
        </p:nvSpPr>
        <p:spPr>
          <a:xfrm>
            <a:off x="62125" y="248475"/>
            <a:ext cx="8870699" cy="38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23622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i="1" lang="ru" sz="18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Общие принципы отбора игровой продукции для детей-дошкольников.</a:t>
            </a:r>
          </a:p>
          <a:p>
            <a:pPr indent="191770" lvl="0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AutoNum type="romanUcPeriod"/>
            </a:pPr>
            <a:r>
              <a:rPr lang="ru" sz="18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Принцип безопасности (отсутствия рисков) игровой продукции для ребенка:</a:t>
            </a:r>
          </a:p>
          <a:p>
            <a:pPr indent="516255" lvl="1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Char char="●"/>
            </a:pPr>
            <a:r>
              <a:rPr lang="ru" sz="18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физические риски,</a:t>
            </a:r>
          </a:p>
          <a:p>
            <a:pPr indent="516255" lvl="1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Char char="●"/>
            </a:pPr>
            <a:r>
              <a:rPr lang="ru" sz="18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психологические риски,</a:t>
            </a:r>
          </a:p>
          <a:p>
            <a:pPr indent="516255" lvl="1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Char char="●"/>
            </a:pPr>
            <a:r>
              <a:rPr lang="ru" sz="18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нравственные риски.</a:t>
            </a:r>
          </a:p>
          <a:p>
            <a:pPr indent="191770" lvl="0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AutoNum type="romanUcPeriod"/>
            </a:pPr>
            <a:r>
              <a:rPr lang="ru" sz="18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Принцип развития, с учетом зоны ближайшего развития (ЗБР) ребенка. </a:t>
            </a:r>
          </a:p>
          <a:p>
            <a:pPr indent="191770" lvl="0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Font typeface="Times New Roman"/>
              <a:buAutoNum type="romanUcPeriod"/>
            </a:pPr>
            <a:r>
              <a:rPr lang="ru" sz="18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Принцип соответствия </a:t>
            </a:r>
          </a:p>
          <a:p>
            <a:pPr indent="516255" lvl="1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Char char="●"/>
            </a:pPr>
            <a:r>
              <a:rPr lang="ru" sz="18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возрастным (половозрастным) особенностям ребенка,</a:t>
            </a:r>
          </a:p>
          <a:p>
            <a:pPr indent="516255" lvl="1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Char char="●"/>
            </a:pPr>
            <a:r>
              <a:rPr lang="ru" sz="18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индивидуальным особенностям,</a:t>
            </a:r>
          </a:p>
          <a:p>
            <a:pPr indent="516255" lvl="1" rtl="0" algn="just">
              <a:lnSpc>
                <a:spcPct val="110000"/>
              </a:lnSpc>
              <a:spcBef>
                <a:spcPts val="0"/>
              </a:spcBef>
              <a:buClr>
                <a:srgbClr val="F1C232"/>
              </a:buClr>
              <a:buSzPct val="100000"/>
              <a:buChar char="●"/>
            </a:pPr>
            <a:r>
              <a:rPr lang="ru" sz="1800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специальным особенностям ребенка…</a:t>
            </a:r>
          </a:p>
          <a:p>
            <a:pPr indent="23622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800"/>
          </a:p>
        </p:txBody>
      </p:sp>
    </p:spTree>
  </p:cSld>
  <p:clrMapOvr>
    <a:masterClrMapping/>
  </p:clrMapOvr>
  <p:transition spd="slow">
    <p:cut/>
  </p:transition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 txBox="1"/>
          <p:nvPr>
            <p:ph type="title"/>
          </p:nvPr>
        </p:nvSpPr>
        <p:spPr>
          <a:xfrm>
            <a:off x="457200" y="205972"/>
            <a:ext cx="8229600" cy="14469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 algn="ctr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ru" sz="1200" cap="small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ИСПОЛЬЗОВАНИЕ В ДОО И СЕМЬЕ ПРЕДНАЗНАЧЕННЫХ ДЛЯ ДЕТЕЙ </a:t>
            </a:r>
            <a:br>
              <a:rPr lang="ru" sz="1200" cap="small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1200" cap="small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ДОШКОЛЬНОГО ВОЗРАСТА ИНФОРМАЦИОННО-ОБРАЗОВАТЕЛЬНЫХ РЕСУРСОВ РАЗВИВАЮЩЕГО, РАЗВЛЕКАЮЩЕГО И КОРРЕКЦИОННОГО ХАРАКТЕРА ПРИ ОРГАНИЗАЦИИ РППС ДОО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52" name="Shape 152"/>
          <p:cNvSpPr txBox="1"/>
          <p:nvPr>
            <p:ph idx="1" type="body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23622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ru" sz="12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соответствии ФГОС ДО выделяют следующие дидактические принципы применения информационно-образовательных технологий: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" sz="12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принцип научности, 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" sz="12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принцип систематичности и последовательности, 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" sz="12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принцип поэтапного преодоления трудностей, </a:t>
            </a:r>
          </a:p>
          <a:p>
            <a:pPr indent="23622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ru" sz="12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 принцип прочности, который закрепляет усвоение знаний и развитие познавательных способностей дошкольников;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" sz="12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принцип преемственности для сохранения связи стадий формирования знаний и навыков, 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" sz="12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 принцип наглядности (интерактивной наглядности).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" sz="12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 принцип мультимедийности предполагает способность транслировать аудиовизуальную информацию в любой форме (текст, графика, анимация и др.); 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" sz="12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 принцип когнитивности коммуникации, который заключается в организации диалога между компьютером и ребенком. 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" sz="12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принцип активизации познавательной деятельности детей позволяет включить в организационную схему занятия ИОТ для расширения кругозора, интеллектуального обогащения;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" sz="12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принцип межпредметных связей способствует целостному восприятию системы знаний, формированию логического мышления….</a:t>
            </a:r>
          </a:p>
          <a:p>
            <a:pPr indent="236220" lv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t/>
            </a:r>
            <a:endParaRPr sz="1200">
              <a:solidFill>
                <a:srgbClr val="0000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/>
          <p:nvPr>
            <p:ph idx="1" type="body"/>
          </p:nvPr>
        </p:nvSpPr>
        <p:spPr>
          <a:xfrm>
            <a:off x="541100" y="4472250"/>
            <a:ext cx="8229600" cy="671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 algn="l">
              <a:lnSpc>
                <a:spcPct val="130000"/>
              </a:lnSpc>
              <a:spcBef>
                <a:spcPts val="0"/>
              </a:spcBef>
              <a:buClr>
                <a:schemeClr val="dk1"/>
              </a:buClr>
              <a:buSzPct val="122222"/>
              <a:buFont typeface="Arial"/>
              <a:buNone/>
            </a:pPr>
            <a:r>
              <a:rPr lang="ru" sz="900" cap="small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ИСПОЛЬЗОВАНИЕ В ДОО И СЕМЬЕ ПРЕДНАЗНАЧЕННЫХ ДЛЯ ДЕТЕЙ </a:t>
            </a:r>
            <a:br>
              <a:rPr lang="ru" sz="900" cap="small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" sz="900" cap="small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ДОШКОЛЬНОГО ВОЗРАСТА ИНФОРМАЦИОННО-ОБРАЗОВАТЕЛЬНЫХ РЕСУРСОВ РАЗВИВАЮЩЕГО, РАЗВЛЕКАЮЩЕГО И КОРРЕКЦИОННОГО ХАРАКТЕРА ПРИ ОРГАНИЗАЦИИ РППС ДОО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58" name="Shape 158"/>
          <p:cNvSpPr txBox="1"/>
          <p:nvPr/>
        </p:nvSpPr>
        <p:spPr>
          <a:xfrm>
            <a:off x="226550" y="218150"/>
            <a:ext cx="8642400" cy="418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aphicFrame>
        <p:nvGraphicFramePr>
          <p:cNvPr id="159" name="Shape 159"/>
          <p:cNvGraphicFramePr/>
          <p:nvPr/>
        </p:nvGraphicFramePr>
        <p:xfrm>
          <a:off x="152400" y="702000"/>
          <a:ext cx="3000000" cy="3000000"/>
        </p:xfrm>
        <a:graphic>
          <a:graphicData uri="http://schemas.openxmlformats.org/drawingml/2006/table">
            <a:tbl>
              <a:tblPr bandCol="1" bandRow="1">
                <a:noFill/>
                <a:tableStyleId>{05D9594C-AFEF-40BF-B297-217609CFEECC}</a:tableStyleId>
              </a:tblPr>
              <a:tblGrid>
                <a:gridCol w="360050"/>
                <a:gridCol w="1221100"/>
                <a:gridCol w="1710050"/>
                <a:gridCol w="2289800"/>
              </a:tblGrid>
              <a:tr h="180125"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№</a:t>
                      </a:r>
                    </a:p>
                  </a:txBody>
                  <a:tcPr marT="0" marB="0" marR="17775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Название</a:t>
                      </a:r>
                    </a:p>
                  </a:txBody>
                  <a:tcPr marT="0" marB="0" marR="17775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Электронный адрес</a:t>
                      </a:r>
                    </a:p>
                  </a:txBody>
                  <a:tcPr marT="0" marB="0" marR="17775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Характеристика</a:t>
                      </a:r>
                    </a:p>
                  </a:txBody>
                  <a:tcPr marT="0" marB="0" marR="17775" marL="17775"/>
                </a:tc>
              </a:tr>
              <a:tr h="360275"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97083"/>
                        </a:lnSpc>
                        <a:spcBef>
                          <a:spcPts val="0"/>
                        </a:spcBef>
                        <a:buSzPct val="100000"/>
                        <a:buFont typeface="Times New Roman"/>
                        <a:buAutoNum type="arabicPeriod"/>
                      </a:pPr>
                      <a:r>
                        <a:t/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17775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«1С»</a:t>
                      </a:r>
                    </a:p>
                  </a:txBody>
                  <a:tcPr marT="0" marB="0" marR="17775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  <a:hlinkClick r:id="rId3"/>
                        </a:rPr>
                        <a:t>http://www.1C.ru/</a:t>
                      </a:r>
                    </a:p>
                  </a:txBody>
                  <a:tcPr marT="0" marB="0" marR="17775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Разработка игровых и обучающих программ</a:t>
                      </a:r>
                    </a:p>
                  </a:txBody>
                  <a:tcPr marT="0" marB="0" marR="17775" marL="17775"/>
                </a:tc>
              </a:tr>
              <a:tr h="540400"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97083"/>
                        </a:lnSpc>
                        <a:spcBef>
                          <a:spcPts val="0"/>
                        </a:spcBef>
                        <a:buSzPct val="100000"/>
                        <a:buFont typeface="Times New Roman"/>
                        <a:buAutoNum type="arabicPeriod"/>
                      </a:pPr>
                      <a:r>
                        <a:t/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17775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«</a:t>
                      </a: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  <a:hlinkClick r:id="rId4"/>
                        </a:rPr>
                        <a:t>Акелла</a:t>
                      </a: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»</a:t>
                      </a:r>
                    </a:p>
                  </a:txBody>
                  <a:tcPr marT="0" marB="0" marR="17775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  <a:hlinkClick r:id="rId5"/>
                        </a:rPr>
                        <a:t>http://www.akella.com/</a:t>
                      </a: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</a:txBody>
                  <a:tcPr marT="0" marB="0" marR="17775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Разработка и издание мультимедиа энциклопедий и компьютерных игр</a:t>
                      </a:r>
                    </a:p>
                  </a:txBody>
                  <a:tcPr marT="0" marB="0" marR="17775" marL="17775"/>
                </a:tc>
              </a:tr>
              <a:tr h="720550"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97083"/>
                        </a:lnSpc>
                        <a:spcBef>
                          <a:spcPts val="0"/>
                        </a:spcBef>
                        <a:buSzPct val="100000"/>
                        <a:buFont typeface="Times New Roman"/>
                        <a:buAutoNum type="arabicPeriod"/>
                      </a:pPr>
                      <a:r>
                        <a:t/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17775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  <a:hlinkClick r:id="rId6"/>
                        </a:rPr>
                        <a:t>Бука</a:t>
                      </a: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</a:txBody>
                  <a:tcPr marT="0" marB="0" marR="17775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  <a:hlinkClick r:id="rId7"/>
                        </a:rPr>
                        <a:t>http://www.buka.ru/</a:t>
                      </a: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</a:txBody>
                  <a:tcPr marT="0" marB="0" marR="17775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Издатель компьютерных игр. Среди проектов «Буки»: «Дальнобойщики», «Аллоды», «Вангеры»</a:t>
                      </a:r>
                    </a:p>
                  </a:txBody>
                  <a:tcPr marT="0" marB="0" marR="17775" marL="17775"/>
                </a:tc>
              </a:tr>
              <a:tr h="1080800"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97083"/>
                        </a:lnSpc>
                        <a:spcBef>
                          <a:spcPts val="0"/>
                        </a:spcBef>
                        <a:buSzPct val="100000"/>
                        <a:buFont typeface="Times New Roman"/>
                        <a:buAutoNum type="arabicPeriod"/>
                      </a:pPr>
                      <a:r>
                        <a:t/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17775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«Кирилл и Мефодий»</a:t>
                      </a:r>
                    </a:p>
                  </a:txBody>
                  <a:tcPr marT="0" marB="0" marR="17775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http://</a:t>
                      </a: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  <a:hlinkClick r:id="rId8"/>
                        </a:rPr>
                        <a:t>www.nachalka.info</a:t>
                      </a:r>
                    </a:p>
                  </a:txBody>
                  <a:tcPr marT="0" marB="0" marR="17775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Производство обучающих и развивающих электронных изданий на компакт-дисках для детей и взрослых. Детский обучающий образовательный портал</a:t>
                      </a:r>
                    </a:p>
                  </a:txBody>
                  <a:tcPr marT="0" marB="0" marR="17775" marL="17775"/>
                </a:tc>
              </a:tr>
              <a:tr h="182025">
                <a:tc>
                  <a:txBody>
                    <a:bodyPr>
                      <a:noAutofit/>
                    </a:bodyPr>
                    <a:lstStyle/>
                    <a:p>
                      <a:pPr lvl="0" rtl="0" algn="ctr">
                        <a:lnSpc>
                          <a:spcPct val="97083"/>
                        </a:lnSpc>
                        <a:spcBef>
                          <a:spcPts val="0"/>
                        </a:spcBef>
                        <a:buSzPct val="100000"/>
                        <a:buFont typeface="Times New Roman"/>
                        <a:buAutoNum type="arabicPeriod"/>
                      </a:pPr>
                      <a:r>
                        <a:t/>
                      </a:r>
                      <a:endParaRPr sz="12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17775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……..</a:t>
                      </a:r>
                    </a:p>
                  </a:txBody>
                  <a:tcPr marT="0" marB="0" marR="17775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17775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t/>
                      </a:r>
                      <a:endParaRPr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17775" marL="17775"/>
                </a:tc>
              </a:tr>
              <a:tr h="540400">
                <a:tc>
                  <a:txBody>
                    <a:bodyPr>
                      <a:noAutofit/>
                    </a:bodyPr>
                    <a:lstStyle/>
                    <a:p>
                      <a:pPr lvl="0" rtl="0" algn="just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23</a:t>
                      </a:r>
                    </a:p>
                  </a:txBody>
                  <a:tcPr marT="0" marB="0" marR="17775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«</a:t>
                      </a: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  <a:hlinkClick r:id="rId9"/>
                        </a:rPr>
                        <a:t>YAV – computer games land</a:t>
                      </a: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»</a:t>
                      </a:r>
                    </a:p>
                  </a:txBody>
                  <a:tcPr marT="0" marB="0" marR="17775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  <a:hlinkClick r:id="rId10"/>
                        </a:rPr>
                        <a:t>http://www.yav.ru/</a:t>
                      </a: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</a:p>
                  </a:txBody>
                  <a:tcPr marT="0" marB="0" marR="17775" marL="17775"/>
                </a:tc>
                <a:tc>
                  <a:txBody>
                    <a:bodyPr>
                      <a:noAutofit/>
                    </a:bodyPr>
                    <a:lstStyle/>
                    <a:p>
                      <a:pPr lvl="0" rtl="0">
                        <a:lnSpc>
                          <a:spcPct val="97083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ru" sz="120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Разработка компьютерных игр и мультимедиа-проектов</a:t>
                      </a:r>
                    </a:p>
                  </a:txBody>
                  <a:tcPr marT="0" marB="0" marR="17775" marL="17775"/>
                </a:tc>
              </a:tr>
            </a:tbl>
          </a:graphicData>
        </a:graphic>
      </p:graphicFrame>
      <p:sp>
        <p:nvSpPr>
          <p:cNvPr id="160" name="Shape 160"/>
          <p:cNvSpPr txBox="1"/>
          <p:nvPr/>
        </p:nvSpPr>
        <p:spPr>
          <a:xfrm>
            <a:off x="304800" y="109075"/>
            <a:ext cx="6172800" cy="59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rtl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b="1" lang="ru" sz="12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Фирмы-производители компьютерных игр, Россия</a:t>
            </a:r>
          </a:p>
        </p:txBody>
      </p:sp>
    </p:spTree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 txBox="1"/>
          <p:nvPr>
            <p:ph idx="1" type="body"/>
          </p:nvPr>
        </p:nvSpPr>
        <p:spPr>
          <a:xfrm>
            <a:off x="457200" y="4406309"/>
            <a:ext cx="8229600" cy="519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66" name="Shape 166"/>
          <p:cNvSpPr txBox="1"/>
          <p:nvPr/>
        </p:nvSpPr>
        <p:spPr>
          <a:xfrm>
            <a:off x="226500" y="335650"/>
            <a:ext cx="8776800" cy="399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67" name="Shape 167"/>
          <p:cNvSpPr txBox="1"/>
          <p:nvPr/>
        </p:nvSpPr>
        <p:spPr>
          <a:xfrm>
            <a:off x="268500" y="302075"/>
            <a:ext cx="8692799" cy="385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indent="23622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b="1" lang="ru" sz="12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Ссылки на полезные интернет-ресурсы</a:t>
            </a:r>
            <a:r>
              <a:rPr lang="ru" sz="12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indent="229870" lvl="1" rtl="0" algn="just">
              <a:lnSpc>
                <a:spcPct val="110000"/>
              </a:lnSpc>
              <a:spcBef>
                <a:spcPts val="0"/>
              </a:spcBef>
              <a:buClr>
                <a:srgbClr val="FFFF00"/>
              </a:buClr>
              <a:buSzPct val="100000"/>
              <a:buFont typeface="Times New Roman"/>
              <a:buAutoNum type="arabicPeriod"/>
            </a:pPr>
            <a:r>
              <a:rPr lang="ru" sz="12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http://www.rusedu.ru/subcat_40.html</a:t>
            </a:r>
          </a:p>
          <a:p>
            <a:pPr indent="23622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ru" sz="12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Образовательный портал. Архив учебных программ и презентаций. </a:t>
            </a:r>
          </a:p>
          <a:p>
            <a:pPr indent="229870" lvl="1" rtl="0" algn="just">
              <a:lnSpc>
                <a:spcPct val="110000"/>
              </a:lnSpc>
              <a:spcBef>
                <a:spcPts val="0"/>
              </a:spcBef>
              <a:buClr>
                <a:srgbClr val="FFFF00"/>
              </a:buClr>
              <a:buSzPct val="100000"/>
              <a:buFont typeface="Times New Roman"/>
              <a:buAutoNum type="arabicPeriod"/>
            </a:pPr>
            <a:r>
              <a:rPr lang="ru" sz="12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http://www.metodkabinet.eu/ </a:t>
            </a:r>
          </a:p>
          <a:p>
            <a:pPr indent="23622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ru" sz="12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Предметные области. Библиотека готовых материалов. Педагогическая библиотека. Тематические коллекции материалов к праздникам.</a:t>
            </a:r>
          </a:p>
          <a:p>
            <a:pPr indent="229870" lvl="1" rtl="0" algn="just">
              <a:lnSpc>
                <a:spcPct val="110000"/>
              </a:lnSpc>
              <a:spcBef>
                <a:spcPts val="0"/>
              </a:spcBef>
              <a:buClr>
                <a:srgbClr val="FFFF00"/>
              </a:buClr>
              <a:buSzPct val="100000"/>
              <a:buFont typeface="Times New Roman"/>
              <a:buAutoNum type="arabicPeriod"/>
            </a:pPr>
            <a:r>
              <a:rPr lang="ru" sz="12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http://www.obruch.ru/ </a:t>
            </a:r>
          </a:p>
          <a:p>
            <a:pPr indent="236220" lv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ru" sz="12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Иллюстрированный научно-популярный журнал для руководителей всех уровней, методистов, воспитателей детских садов, учителей начальной школы и родителей.</a:t>
            </a:r>
          </a:p>
          <a:p>
            <a:pPr indent="229870" lvl="1" rtl="0" algn="just">
              <a:lnSpc>
                <a:spcPct val="110000"/>
              </a:lnSpc>
              <a:spcBef>
                <a:spcPts val="0"/>
              </a:spcBef>
              <a:buClr>
                <a:srgbClr val="FFFF00"/>
              </a:buClr>
              <a:buSzPct val="100000"/>
              <a:buFont typeface="Times New Roman"/>
              <a:buAutoNum type="arabicPeriod"/>
            </a:pPr>
            <a:r>
              <a:rPr lang="ru" sz="12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http://www.doshvozrast.ru/ </a:t>
            </a:r>
          </a:p>
          <a:p>
            <a:pPr indent="306070" lv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" sz="12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Сайт ориентирован на воспитателей и методических работников детского сада. Конспекты занятий, комплексы оздоровительных мероприятий, сценарии, игры и занятия. Разделы сайта: Методическая работа. Работа с родителями. Конспекты занятий. Оздоровительная работа. Правовое воспитание. Игровая деятельность. Проведение праздников…..</a:t>
            </a:r>
          </a:p>
          <a:p>
            <a:pPr indent="0" lvl="0" marL="0" rt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" sz="12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5.  </a:t>
            </a:r>
            <a:r>
              <a:rPr lang="ru" sz="1200" u="sng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http://maripopins/umi.ru</a:t>
            </a:r>
            <a:r>
              <a:rPr lang="ru" sz="12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</a:t>
            </a:r>
          </a:p>
          <a:p>
            <a:pPr indent="-69850" lvl="0" marL="0" rtl="0" algn="just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ru" sz="1200">
                <a:solidFill>
                  <a:srgbClr val="FF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Методический клуб для педагогов -дошкольников, родителей детей дошкольного возраста</a:t>
            </a:r>
          </a:p>
          <a:p>
            <a:pPr indent="236220" lvl="0" rtl="0" algn="ctr">
              <a:lnSpc>
                <a:spcPct val="11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sz="12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t/>
            </a:r>
            <a:endParaRPr sz="1200">
              <a:solidFill>
                <a:srgbClr val="FFFF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biz">
  <a:themeElements>
    <a:clrScheme name="Custom 233">
      <a:dk1>
        <a:srgbClr val="000000"/>
      </a:dk1>
      <a:lt1>
        <a:srgbClr val="FFFFFF"/>
      </a:lt1>
      <a:dk2>
        <a:srgbClr val="2388DB"/>
      </a:dk2>
      <a:lt2>
        <a:srgbClr val="BBD7F8"/>
      </a:lt2>
      <a:accent1>
        <a:srgbClr val="80B606"/>
      </a:accent1>
      <a:accent2>
        <a:srgbClr val="E29F1D"/>
      </a:accent2>
      <a:accent3>
        <a:srgbClr val="1D6FB2"/>
      </a:accent3>
      <a:accent4>
        <a:srgbClr val="3FAC98"/>
      </a:accent4>
      <a:accent5>
        <a:srgbClr val="5B57BB"/>
      </a:accent5>
      <a:accent6>
        <a:srgbClr val="D1505E"/>
      </a:accent6>
      <a:hlink>
        <a:srgbClr val="185DA2"/>
      </a:hlink>
      <a:folHlink>
        <a:srgbClr val="00487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