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autoCompressPictures="0" embedTrueTypeFonts="1" strictFirstAndLastChars="0" saveSubsetFonts="1">
  <p:sldMasterIdLst>
    <p:sldMasterId id="2147483659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</p:sldIdLst>
  <p:sldSz cy="5143500" cx="9144000"/>
  <p:notesSz cx="6858000" cy="9144000"/>
  <p:embeddedFontLst>
    <p:embeddedFont>
      <p:font typeface="Roboto"/>
      <p:regular r:id="rId16"/>
      <p:bold r:id="rId17"/>
      <p:italic r:id="rId18"/>
      <p:boldItalic r:id="rId19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/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font" Target="fonts/Roboto-bold.fntdata"/><Relationship Id="rId16" Type="http://schemas.openxmlformats.org/officeDocument/2006/relationships/font" Target="fonts/Roboto-regular.fntdata"/><Relationship Id="rId5" Type="http://schemas.openxmlformats.org/officeDocument/2006/relationships/slide" Target="slides/slide1.xml"/><Relationship Id="rId19" Type="http://schemas.openxmlformats.org/officeDocument/2006/relationships/font" Target="fonts/Roboto-boldItalic.fntdata"/><Relationship Id="rId6" Type="http://schemas.openxmlformats.org/officeDocument/2006/relationships/slide" Target="slides/slide2.xml"/><Relationship Id="rId18" Type="http://schemas.openxmlformats.org/officeDocument/2006/relationships/font" Target="fonts/Roboto-italic.fntdata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  <p:sp>
        <p:nvSpPr>
          <p:cNvPr id="4" name="Shape 4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defRPr sz="1100"/>
            </a:lvl1pPr>
            <a:lvl2pPr lvl="1">
              <a:spcBef>
                <a:spcPts val="0"/>
              </a:spcBef>
              <a:defRPr sz="1100"/>
            </a:lvl2pPr>
            <a:lvl3pPr lvl="2">
              <a:spcBef>
                <a:spcPts val="0"/>
              </a:spcBef>
              <a:defRPr sz="1100"/>
            </a:lvl3pPr>
            <a:lvl4pPr lvl="3">
              <a:spcBef>
                <a:spcPts val="0"/>
              </a:spcBef>
              <a:defRPr sz="1100"/>
            </a:lvl4pPr>
            <a:lvl5pPr lvl="4">
              <a:spcBef>
                <a:spcPts val="0"/>
              </a:spcBef>
              <a:defRPr sz="1100"/>
            </a:lvl5pPr>
            <a:lvl6pPr lvl="5">
              <a:spcBef>
                <a:spcPts val="0"/>
              </a:spcBef>
              <a:defRPr sz="1100"/>
            </a:lvl6pPr>
            <a:lvl7pPr lvl="6">
              <a:spcBef>
                <a:spcPts val="0"/>
              </a:spcBef>
              <a:defRPr sz="1100"/>
            </a:lvl7pPr>
            <a:lvl8pPr lvl="7">
              <a:spcBef>
                <a:spcPts val="0"/>
              </a:spcBef>
              <a:defRPr sz="1100"/>
            </a:lvl8pPr>
            <a:lvl9pPr lvl="8">
              <a:spcBef>
                <a:spcPts val="0"/>
              </a:spcBef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Shape 82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Shape 83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Shape 88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Shape 89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Shape 93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" name="Shape 94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Shape 98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" name="Shape 99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Shape 105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" name="Shape 106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Shape 112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3" name="Shape 113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Shape 119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0" name="Shape 120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Shape 126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7" name="Shape 127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Shape 133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4" name="Shape 134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Shape 138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9" name="Shape 139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4" name="Shape 144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itle">
  <p:cSld name="Title slide">
    <p:bg>
      <p:bgPr>
        <a:solidFill>
          <a:schemeClr val="dk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Shape 10"/>
          <p:cNvGrpSpPr/>
          <p:nvPr/>
        </p:nvGrpSpPr>
        <p:grpSpPr>
          <a:xfrm>
            <a:off x="6098378" y="4"/>
            <a:ext cx="3045625" cy="2030570"/>
            <a:chOff x="6098378" y="4"/>
            <a:chExt cx="3045625" cy="2030570"/>
          </a:xfrm>
        </p:grpSpPr>
        <p:sp>
          <p:nvSpPr>
            <p:cNvPr id="11" name="Shape 11"/>
            <p:cNvSpPr/>
            <p:nvPr/>
          </p:nvSpPr>
          <p:spPr>
            <a:xfrm>
              <a:off x="8128803" y="15"/>
              <a:ext cx="1015200" cy="1015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12" name="Shape 12"/>
            <p:cNvSpPr/>
            <p:nvPr/>
          </p:nvSpPr>
          <p:spPr>
            <a:xfrm flipH="1">
              <a:off x="7113463" y="4"/>
              <a:ext cx="1015200" cy="1015200"/>
            </a:xfrm>
            <a:prstGeom prst="rtTriangle">
              <a:avLst/>
            </a:pr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13" name="Shape 13"/>
            <p:cNvSpPr/>
            <p:nvPr/>
          </p:nvSpPr>
          <p:spPr>
            <a:xfrm flipH="1" rot="10800000">
              <a:off x="7113588" y="106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14" name="Shape 14"/>
            <p:cNvSpPr/>
            <p:nvPr/>
          </p:nvSpPr>
          <p:spPr>
            <a:xfrm rot="10800000">
              <a:off x="6098378" y="96"/>
              <a:ext cx="1015200" cy="1015200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15" name="Shape 15"/>
            <p:cNvSpPr/>
            <p:nvPr/>
          </p:nvSpPr>
          <p:spPr>
            <a:xfrm rot="10800000">
              <a:off x="8128789" y="1015375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</p:grpSp>
      <p:sp>
        <p:nvSpPr>
          <p:cNvPr id="16" name="Shape 16"/>
          <p:cNvSpPr txBox="1"/>
          <p:nvPr>
            <p:ph type="ctrTitle"/>
          </p:nvPr>
        </p:nvSpPr>
        <p:spPr>
          <a:xfrm>
            <a:off x="598100" y="1775222"/>
            <a:ext cx="8222100" cy="838799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 lvl="0">
              <a:spcBef>
                <a:spcPts val="0"/>
              </a:spcBef>
              <a:buClr>
                <a:schemeClr val="lt1"/>
              </a:buClr>
              <a:buSzPct val="100000"/>
              <a:defRPr sz="42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buClr>
                <a:schemeClr val="lt1"/>
              </a:buClr>
              <a:buSzPct val="100000"/>
              <a:defRPr sz="42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buClr>
                <a:schemeClr val="lt1"/>
              </a:buClr>
              <a:buSzPct val="100000"/>
              <a:defRPr sz="42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buClr>
                <a:schemeClr val="lt1"/>
              </a:buClr>
              <a:buSzPct val="100000"/>
              <a:defRPr sz="42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buClr>
                <a:schemeClr val="lt1"/>
              </a:buClr>
              <a:buSzPct val="100000"/>
              <a:defRPr sz="42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buClr>
                <a:schemeClr val="lt1"/>
              </a:buClr>
              <a:buSzPct val="100000"/>
              <a:defRPr sz="42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buClr>
                <a:schemeClr val="lt1"/>
              </a:buClr>
              <a:buSzPct val="100000"/>
              <a:defRPr sz="42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buClr>
                <a:schemeClr val="lt1"/>
              </a:buClr>
              <a:buSzPct val="100000"/>
              <a:defRPr sz="42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buClr>
                <a:schemeClr val="lt1"/>
              </a:buClr>
              <a:buSzPct val="100000"/>
              <a:defRPr sz="42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7" name="Shape 17"/>
          <p:cNvSpPr txBox="1"/>
          <p:nvPr>
            <p:ph idx="1" type="subTitle"/>
          </p:nvPr>
        </p:nvSpPr>
        <p:spPr>
          <a:xfrm>
            <a:off x="598088" y="2715912"/>
            <a:ext cx="8222100" cy="432899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2100"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21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21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21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21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21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21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21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21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8" name="Shape 18"/>
          <p:cNvSpPr txBox="1"/>
          <p:nvPr>
            <p:ph idx="12" type="sldNum"/>
          </p:nvPr>
        </p:nvSpPr>
        <p:spPr>
          <a:xfrm>
            <a:off x="8460431" y="4651190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secHead">
  <p:cSld name="Section header">
    <p:bg>
      <p:bgPr>
        <a:solidFill>
          <a:schemeClr val="dk1"/>
        </a:solidFill>
      </p:bgPr>
    </p:bg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Shape 20"/>
          <p:cNvGrpSpPr/>
          <p:nvPr/>
        </p:nvGrpSpPr>
        <p:grpSpPr>
          <a:xfrm>
            <a:off x="6098378" y="4"/>
            <a:ext cx="3045625" cy="2030570"/>
            <a:chOff x="6098378" y="4"/>
            <a:chExt cx="3045625" cy="2030570"/>
          </a:xfrm>
        </p:grpSpPr>
        <p:sp>
          <p:nvSpPr>
            <p:cNvPr id="21" name="Shape 21"/>
            <p:cNvSpPr/>
            <p:nvPr/>
          </p:nvSpPr>
          <p:spPr>
            <a:xfrm>
              <a:off x="8128803" y="15"/>
              <a:ext cx="1015200" cy="1015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2" name="Shape 22"/>
            <p:cNvSpPr/>
            <p:nvPr/>
          </p:nvSpPr>
          <p:spPr>
            <a:xfrm flipH="1">
              <a:off x="7113463" y="4"/>
              <a:ext cx="1015200" cy="1015200"/>
            </a:xfrm>
            <a:prstGeom prst="rtTriangle">
              <a:avLst/>
            </a:pr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3" name="Shape 23"/>
            <p:cNvSpPr/>
            <p:nvPr/>
          </p:nvSpPr>
          <p:spPr>
            <a:xfrm flipH="1" rot="10800000">
              <a:off x="7113588" y="106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4" name="Shape 24"/>
            <p:cNvSpPr/>
            <p:nvPr/>
          </p:nvSpPr>
          <p:spPr>
            <a:xfrm rot="10800000">
              <a:off x="6098378" y="96"/>
              <a:ext cx="1015200" cy="1015200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25" name="Shape 25"/>
            <p:cNvSpPr/>
            <p:nvPr/>
          </p:nvSpPr>
          <p:spPr>
            <a:xfrm rot="10800000">
              <a:off x="8128789" y="1015375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</p:grpSp>
      <p:sp>
        <p:nvSpPr>
          <p:cNvPr id="26" name="Shape 26"/>
          <p:cNvSpPr txBox="1"/>
          <p:nvPr>
            <p:ph type="title"/>
          </p:nvPr>
        </p:nvSpPr>
        <p:spPr>
          <a:xfrm>
            <a:off x="598100" y="2152347"/>
            <a:ext cx="8222100" cy="838799"/>
          </a:xfrm>
          <a:prstGeom prst="rect">
            <a:avLst/>
          </a:prstGeom>
        </p:spPr>
        <p:txBody>
          <a:bodyPr anchorCtr="0" anchor="ctr" bIns="91425" lIns="91425" rIns="91425" tIns="91425"/>
          <a:lstStyle>
            <a:lvl1pPr lvl="0">
              <a:spcBef>
                <a:spcPts val="0"/>
              </a:spcBef>
              <a:buClr>
                <a:schemeClr val="lt1"/>
              </a:buClr>
              <a:buSzPct val="100000"/>
              <a:defRPr sz="42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buClr>
                <a:schemeClr val="lt1"/>
              </a:buClr>
              <a:buSzPct val="100000"/>
              <a:defRPr sz="42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buClr>
                <a:schemeClr val="lt1"/>
              </a:buClr>
              <a:buSzPct val="100000"/>
              <a:defRPr sz="42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buClr>
                <a:schemeClr val="lt1"/>
              </a:buClr>
              <a:buSzPct val="100000"/>
              <a:defRPr sz="42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buClr>
                <a:schemeClr val="lt1"/>
              </a:buClr>
              <a:buSzPct val="100000"/>
              <a:defRPr sz="42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buClr>
                <a:schemeClr val="lt1"/>
              </a:buClr>
              <a:buSzPct val="100000"/>
              <a:defRPr sz="42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buClr>
                <a:schemeClr val="lt1"/>
              </a:buClr>
              <a:buSzPct val="100000"/>
              <a:defRPr sz="42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buClr>
                <a:schemeClr val="lt1"/>
              </a:buClr>
              <a:buSzPct val="100000"/>
              <a:defRPr sz="42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buClr>
                <a:schemeClr val="lt1"/>
              </a:buClr>
              <a:buSzPct val="100000"/>
              <a:defRPr sz="42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27" name="Shape 27"/>
          <p:cNvSpPr txBox="1"/>
          <p:nvPr>
            <p:ph idx="12" type="sldNum"/>
          </p:nvPr>
        </p:nvSpPr>
        <p:spPr>
          <a:xfrm>
            <a:off x="8460431" y="4651190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x">
  <p:cSld name="Title and body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Shape 29"/>
          <p:cNvGrpSpPr/>
          <p:nvPr/>
        </p:nvGrpSpPr>
        <p:grpSpPr>
          <a:xfrm>
            <a:off x="0" y="3903669"/>
            <a:ext cx="9144000" cy="1239924"/>
            <a:chOff x="0" y="3903669"/>
            <a:chExt cx="9144000" cy="1239924"/>
          </a:xfrm>
        </p:grpSpPr>
        <p:sp>
          <p:nvSpPr>
            <p:cNvPr id="30" name="Shape 30"/>
            <p:cNvSpPr/>
            <p:nvPr/>
          </p:nvSpPr>
          <p:spPr>
            <a:xfrm>
              <a:off x="8154895" y="3903669"/>
              <a:ext cx="989099" cy="987899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31" name="Shape 31"/>
            <p:cNvSpPr/>
            <p:nvPr/>
          </p:nvSpPr>
          <p:spPr>
            <a:xfrm flipH="1">
              <a:off x="6181162" y="3903669"/>
              <a:ext cx="989099" cy="987899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32" name="Shape 32"/>
            <p:cNvSpPr/>
            <p:nvPr/>
          </p:nvSpPr>
          <p:spPr>
            <a:xfrm>
              <a:off x="7170274" y="3903669"/>
              <a:ext cx="989099" cy="9878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33" name="Shape 33"/>
            <p:cNvSpPr/>
            <p:nvPr/>
          </p:nvSpPr>
          <p:spPr>
            <a:xfrm rot="10800000">
              <a:off x="8154757" y="3903682"/>
              <a:ext cx="989099" cy="987899"/>
            </a:xfrm>
            <a:prstGeom prst="rtTriangle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34" name="Shape 34"/>
            <p:cNvSpPr/>
            <p:nvPr/>
          </p:nvSpPr>
          <p:spPr>
            <a:xfrm>
              <a:off x="0" y="4891594"/>
              <a:ext cx="9144000" cy="251999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</p:grpSp>
      <p:sp>
        <p:nvSpPr>
          <p:cNvPr id="35" name="Shape 35"/>
          <p:cNvSpPr txBox="1"/>
          <p:nvPr>
            <p:ph type="title"/>
          </p:nvPr>
        </p:nvSpPr>
        <p:spPr>
          <a:xfrm>
            <a:off x="311700" y="410000"/>
            <a:ext cx="8520599" cy="6078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/>
        </p:txBody>
      </p:sp>
      <p:sp>
        <p:nvSpPr>
          <p:cNvPr id="36" name="Shape 36"/>
          <p:cNvSpPr txBox="1"/>
          <p:nvPr>
            <p:ph idx="1" type="body"/>
          </p:nvPr>
        </p:nvSpPr>
        <p:spPr>
          <a:xfrm>
            <a:off x="311700" y="1229875"/>
            <a:ext cx="8520599" cy="33390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/>
        </p:txBody>
      </p:sp>
      <p:sp>
        <p:nvSpPr>
          <p:cNvPr id="37" name="Shape 37"/>
          <p:cNvSpPr txBox="1"/>
          <p:nvPr>
            <p:ph idx="12" type="sldNum"/>
          </p:nvPr>
        </p:nvSpPr>
        <p:spPr>
          <a:xfrm>
            <a:off x="8460431" y="4651190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woColTx">
  <p:cSld name="Title and two columns"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Shape 39"/>
          <p:cNvSpPr txBox="1"/>
          <p:nvPr>
            <p:ph type="title"/>
          </p:nvPr>
        </p:nvSpPr>
        <p:spPr>
          <a:xfrm>
            <a:off x="311700" y="410000"/>
            <a:ext cx="8520599" cy="6078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/>
        </p:txBody>
      </p:sp>
      <p:sp>
        <p:nvSpPr>
          <p:cNvPr id="40" name="Shape 40"/>
          <p:cNvSpPr txBox="1"/>
          <p:nvPr>
            <p:ph idx="1" type="body"/>
          </p:nvPr>
        </p:nvSpPr>
        <p:spPr>
          <a:xfrm>
            <a:off x="311700" y="1229975"/>
            <a:ext cx="3999899" cy="33390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buSzPct val="100000"/>
              <a:defRPr sz="14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/>
        </p:txBody>
      </p:sp>
      <p:sp>
        <p:nvSpPr>
          <p:cNvPr id="41" name="Shape 41"/>
          <p:cNvSpPr txBox="1"/>
          <p:nvPr>
            <p:ph idx="2" type="body"/>
          </p:nvPr>
        </p:nvSpPr>
        <p:spPr>
          <a:xfrm>
            <a:off x="4832400" y="1229975"/>
            <a:ext cx="3999899" cy="33390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buSzPct val="100000"/>
              <a:defRPr sz="14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/>
        </p:txBody>
      </p:sp>
      <p:sp>
        <p:nvSpPr>
          <p:cNvPr id="42" name="Shape 42"/>
          <p:cNvSpPr txBox="1"/>
          <p:nvPr>
            <p:ph idx="12" type="sldNum"/>
          </p:nvPr>
        </p:nvSpPr>
        <p:spPr>
          <a:xfrm>
            <a:off x="8460431" y="4651190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>
                <a:solidFill>
                  <a:schemeClr val="dk2"/>
                </a:solidFill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itleOnly">
  <p:cSld name="Title only"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Shape 44"/>
          <p:cNvSpPr txBox="1"/>
          <p:nvPr>
            <p:ph type="title"/>
          </p:nvPr>
        </p:nvSpPr>
        <p:spPr>
          <a:xfrm>
            <a:off x="311700" y="410000"/>
            <a:ext cx="8520599" cy="6078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/>
        </p:txBody>
      </p:sp>
      <p:sp>
        <p:nvSpPr>
          <p:cNvPr id="45" name="Shape 45"/>
          <p:cNvSpPr txBox="1"/>
          <p:nvPr>
            <p:ph idx="12" type="sldNum"/>
          </p:nvPr>
        </p:nvSpPr>
        <p:spPr>
          <a:xfrm>
            <a:off x="8460431" y="4651190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>
                <a:solidFill>
                  <a:schemeClr val="dk2"/>
                </a:solidFill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One column text"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hape 47"/>
          <p:cNvSpPr txBox="1"/>
          <p:nvPr>
            <p:ph type="title"/>
          </p:nvPr>
        </p:nvSpPr>
        <p:spPr>
          <a:xfrm>
            <a:off x="311700" y="555600"/>
            <a:ext cx="2807999" cy="755699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 lvl="0">
              <a:spcBef>
                <a:spcPts val="0"/>
              </a:spcBef>
              <a:buSzPct val="100000"/>
              <a:defRPr sz="2400"/>
            </a:lvl1pPr>
            <a:lvl2pPr lvl="1">
              <a:spcBef>
                <a:spcPts val="0"/>
              </a:spcBef>
              <a:buSzPct val="100000"/>
              <a:defRPr sz="2400"/>
            </a:lvl2pPr>
            <a:lvl3pPr lvl="2">
              <a:spcBef>
                <a:spcPts val="0"/>
              </a:spcBef>
              <a:buSzPct val="100000"/>
              <a:defRPr sz="2400"/>
            </a:lvl3pPr>
            <a:lvl4pPr lvl="3">
              <a:spcBef>
                <a:spcPts val="0"/>
              </a:spcBef>
              <a:buSzPct val="100000"/>
              <a:defRPr sz="2400"/>
            </a:lvl4pPr>
            <a:lvl5pPr lvl="4">
              <a:spcBef>
                <a:spcPts val="0"/>
              </a:spcBef>
              <a:buSzPct val="100000"/>
              <a:defRPr sz="2400"/>
            </a:lvl5pPr>
            <a:lvl6pPr lvl="5">
              <a:spcBef>
                <a:spcPts val="0"/>
              </a:spcBef>
              <a:buSzPct val="100000"/>
              <a:defRPr sz="2400"/>
            </a:lvl6pPr>
            <a:lvl7pPr lvl="6">
              <a:spcBef>
                <a:spcPts val="0"/>
              </a:spcBef>
              <a:buSzPct val="100000"/>
              <a:defRPr sz="2400"/>
            </a:lvl7pPr>
            <a:lvl8pPr lvl="7">
              <a:spcBef>
                <a:spcPts val="0"/>
              </a:spcBef>
              <a:buSzPct val="100000"/>
              <a:defRPr sz="2400"/>
            </a:lvl8pPr>
            <a:lvl9pPr lvl="8">
              <a:spcBef>
                <a:spcPts val="0"/>
              </a:spcBef>
              <a:buSzPct val="100000"/>
              <a:defRPr sz="2400"/>
            </a:lvl9pPr>
          </a:lstStyle>
          <a:p/>
        </p:txBody>
      </p:sp>
      <p:sp>
        <p:nvSpPr>
          <p:cNvPr id="48" name="Shape 48"/>
          <p:cNvSpPr txBox="1"/>
          <p:nvPr>
            <p:ph idx="1" type="body"/>
          </p:nvPr>
        </p:nvSpPr>
        <p:spPr>
          <a:xfrm>
            <a:off x="311700" y="1465804"/>
            <a:ext cx="2807999" cy="3103199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buSzPct val="100000"/>
              <a:defRPr sz="12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/>
        </p:txBody>
      </p:sp>
      <p:sp>
        <p:nvSpPr>
          <p:cNvPr id="49" name="Shape 49"/>
          <p:cNvSpPr txBox="1"/>
          <p:nvPr>
            <p:ph idx="12" type="sldNum"/>
          </p:nvPr>
        </p:nvSpPr>
        <p:spPr>
          <a:xfrm>
            <a:off x="8460431" y="4651190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>
                <a:solidFill>
                  <a:schemeClr val="dk2"/>
                </a:solidFill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Main point">
    <p:bg>
      <p:bgPr>
        <a:solidFill>
          <a:schemeClr val="accent4"/>
        </a:solidFill>
      </p:bgPr>
    </p:bg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" name="Shape 51"/>
          <p:cNvGrpSpPr/>
          <p:nvPr/>
        </p:nvGrpSpPr>
        <p:grpSpPr>
          <a:xfrm>
            <a:off x="6098378" y="4"/>
            <a:ext cx="3045625" cy="2030570"/>
            <a:chOff x="6098378" y="4"/>
            <a:chExt cx="3045625" cy="2030570"/>
          </a:xfrm>
        </p:grpSpPr>
        <p:sp>
          <p:nvSpPr>
            <p:cNvPr id="52" name="Shape 52"/>
            <p:cNvSpPr/>
            <p:nvPr/>
          </p:nvSpPr>
          <p:spPr>
            <a:xfrm>
              <a:off x="8128803" y="15"/>
              <a:ext cx="1015200" cy="1015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53" name="Shape 53"/>
            <p:cNvSpPr/>
            <p:nvPr/>
          </p:nvSpPr>
          <p:spPr>
            <a:xfrm flipH="1">
              <a:off x="7113463" y="4"/>
              <a:ext cx="1015200" cy="10152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54" name="Shape 54"/>
            <p:cNvSpPr/>
            <p:nvPr/>
          </p:nvSpPr>
          <p:spPr>
            <a:xfrm flipH="1" rot="10800000">
              <a:off x="7113588" y="106"/>
              <a:ext cx="1015200" cy="1015200"/>
            </a:xfrm>
            <a:prstGeom prst="rtTriangle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55" name="Shape 55"/>
            <p:cNvSpPr/>
            <p:nvPr/>
          </p:nvSpPr>
          <p:spPr>
            <a:xfrm rot="10800000">
              <a:off x="6098378" y="96"/>
              <a:ext cx="1015200" cy="10152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56" name="Shape 56"/>
            <p:cNvSpPr/>
            <p:nvPr/>
          </p:nvSpPr>
          <p:spPr>
            <a:xfrm rot="10800000">
              <a:off x="8128789" y="1015375"/>
              <a:ext cx="1015200" cy="1015200"/>
            </a:xfrm>
            <a:prstGeom prst="rtTriangle">
              <a:avLst/>
            </a:prstGeom>
            <a:solidFill>
              <a:schemeClr val="accent5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</p:grpSp>
      <p:sp>
        <p:nvSpPr>
          <p:cNvPr id="57" name="Shape 57"/>
          <p:cNvSpPr txBox="1"/>
          <p:nvPr>
            <p:ph type="title"/>
          </p:nvPr>
        </p:nvSpPr>
        <p:spPr>
          <a:xfrm>
            <a:off x="490250" y="526350"/>
            <a:ext cx="5618700" cy="4090800"/>
          </a:xfrm>
          <a:prstGeom prst="rect">
            <a:avLst/>
          </a:prstGeom>
        </p:spPr>
        <p:txBody>
          <a:bodyPr anchorCtr="0" anchor="ctr" bIns="91425" lIns="91425" rIns="91425" tIns="91425"/>
          <a:lstStyle>
            <a:lvl1pPr lvl="0">
              <a:spcBef>
                <a:spcPts val="0"/>
              </a:spcBef>
              <a:buClr>
                <a:schemeClr val="lt1"/>
              </a:buClr>
              <a:buSzPct val="100000"/>
              <a:defRPr sz="48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buClr>
                <a:schemeClr val="lt1"/>
              </a:buClr>
              <a:buSzPct val="100000"/>
              <a:defRPr sz="48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buClr>
                <a:schemeClr val="lt1"/>
              </a:buClr>
              <a:buSzPct val="100000"/>
              <a:defRPr sz="48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buClr>
                <a:schemeClr val="lt1"/>
              </a:buClr>
              <a:buSzPct val="100000"/>
              <a:defRPr sz="48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buClr>
                <a:schemeClr val="lt1"/>
              </a:buClr>
              <a:buSzPct val="100000"/>
              <a:defRPr sz="48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buClr>
                <a:schemeClr val="lt1"/>
              </a:buClr>
              <a:buSzPct val="100000"/>
              <a:defRPr sz="48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buClr>
                <a:schemeClr val="lt1"/>
              </a:buClr>
              <a:buSzPct val="100000"/>
              <a:defRPr sz="48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buClr>
                <a:schemeClr val="lt1"/>
              </a:buClr>
              <a:buSzPct val="100000"/>
              <a:defRPr sz="48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buClr>
                <a:schemeClr val="lt1"/>
              </a:buClr>
              <a:buSzPct val="100000"/>
              <a:defRPr sz="4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58" name="Shape 58"/>
          <p:cNvSpPr txBox="1"/>
          <p:nvPr>
            <p:ph idx="12" type="sldNum"/>
          </p:nvPr>
        </p:nvSpPr>
        <p:spPr>
          <a:xfrm>
            <a:off x="8460431" y="4651190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Section title and description"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Shape 60"/>
          <p:cNvSpPr/>
          <p:nvPr/>
        </p:nvSpPr>
        <p:spPr>
          <a:xfrm>
            <a:off x="4572000" y="-175"/>
            <a:ext cx="4572000" cy="5143499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cxnSp>
        <p:nvCxnSpPr>
          <p:cNvPr id="61" name="Shape 61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cap="flat" cmpd="sng" w="19050">
            <a:solidFill>
              <a:schemeClr val="lt1"/>
            </a:solidFill>
            <a:prstDash val="solid"/>
            <a:round/>
            <a:headEnd len="med" w="med" type="none"/>
            <a:tailEnd len="med" w="med" type="none"/>
          </a:ln>
        </p:spPr>
      </p:cxnSp>
      <p:sp>
        <p:nvSpPr>
          <p:cNvPr id="62" name="Shape 62"/>
          <p:cNvSpPr txBox="1"/>
          <p:nvPr>
            <p:ph type="title"/>
          </p:nvPr>
        </p:nvSpPr>
        <p:spPr>
          <a:xfrm>
            <a:off x="265500" y="1151100"/>
            <a:ext cx="4045199" cy="1564499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 lvl="0" algn="ctr">
              <a:spcBef>
                <a:spcPts val="0"/>
              </a:spcBef>
              <a:buSzPct val="100000"/>
              <a:defRPr sz="4200"/>
            </a:lvl1pPr>
            <a:lvl2pPr lvl="1" algn="ctr">
              <a:spcBef>
                <a:spcPts val="0"/>
              </a:spcBef>
              <a:buSzPct val="100000"/>
              <a:defRPr sz="4200"/>
            </a:lvl2pPr>
            <a:lvl3pPr lvl="2" algn="ctr">
              <a:spcBef>
                <a:spcPts val="0"/>
              </a:spcBef>
              <a:buSzPct val="100000"/>
              <a:defRPr sz="4200"/>
            </a:lvl3pPr>
            <a:lvl4pPr lvl="3" algn="ctr">
              <a:spcBef>
                <a:spcPts val="0"/>
              </a:spcBef>
              <a:buSzPct val="100000"/>
              <a:defRPr sz="4200"/>
            </a:lvl4pPr>
            <a:lvl5pPr lvl="4" algn="ctr">
              <a:spcBef>
                <a:spcPts val="0"/>
              </a:spcBef>
              <a:buSzPct val="100000"/>
              <a:defRPr sz="4200"/>
            </a:lvl5pPr>
            <a:lvl6pPr lvl="5" algn="ctr">
              <a:spcBef>
                <a:spcPts val="0"/>
              </a:spcBef>
              <a:buSzPct val="100000"/>
              <a:defRPr sz="4200"/>
            </a:lvl6pPr>
            <a:lvl7pPr lvl="6" algn="ctr">
              <a:spcBef>
                <a:spcPts val="0"/>
              </a:spcBef>
              <a:buSzPct val="100000"/>
              <a:defRPr sz="4200"/>
            </a:lvl7pPr>
            <a:lvl8pPr lvl="7" algn="ctr">
              <a:spcBef>
                <a:spcPts val="0"/>
              </a:spcBef>
              <a:buSzPct val="100000"/>
              <a:defRPr sz="4200"/>
            </a:lvl8pPr>
            <a:lvl9pPr lvl="8" algn="ctr">
              <a:spcBef>
                <a:spcPts val="0"/>
              </a:spcBef>
              <a:buSzPct val="100000"/>
              <a:defRPr sz="4200"/>
            </a:lvl9pPr>
          </a:lstStyle>
          <a:p/>
        </p:txBody>
      </p:sp>
      <p:sp>
        <p:nvSpPr>
          <p:cNvPr id="63" name="Shape 63"/>
          <p:cNvSpPr txBox="1"/>
          <p:nvPr>
            <p:ph idx="1" type="subTitle"/>
          </p:nvPr>
        </p:nvSpPr>
        <p:spPr>
          <a:xfrm>
            <a:off x="265500" y="2769001"/>
            <a:ext cx="4045199" cy="1269299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9pPr>
          </a:lstStyle>
          <a:p/>
        </p:txBody>
      </p:sp>
      <p:sp>
        <p:nvSpPr>
          <p:cNvPr id="64" name="Shape 64"/>
          <p:cNvSpPr txBox="1"/>
          <p:nvPr>
            <p:ph idx="2" type="body"/>
          </p:nvPr>
        </p:nvSpPr>
        <p:spPr>
          <a:xfrm>
            <a:off x="4939500" y="724200"/>
            <a:ext cx="3837000" cy="3695099"/>
          </a:xfrm>
          <a:prstGeom prst="rect">
            <a:avLst/>
          </a:prstGeom>
        </p:spPr>
        <p:txBody>
          <a:bodyPr anchorCtr="0" anchor="ctr" bIns="91425" lIns="91425" rIns="91425" tIns="91425"/>
          <a:lstStyle>
            <a:lvl1pPr lvl="0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65" name="Shape 65"/>
          <p:cNvSpPr txBox="1"/>
          <p:nvPr>
            <p:ph idx="12" type="sldNum"/>
          </p:nvPr>
        </p:nvSpPr>
        <p:spPr>
          <a:xfrm>
            <a:off x="8460431" y="4651190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Caption"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Shape 67"/>
          <p:cNvSpPr txBox="1"/>
          <p:nvPr>
            <p:ph idx="1" type="body"/>
          </p:nvPr>
        </p:nvSpPr>
        <p:spPr>
          <a:xfrm>
            <a:off x="319500" y="4230575"/>
            <a:ext cx="5998800" cy="598799"/>
          </a:xfrm>
          <a:prstGeom prst="rect">
            <a:avLst/>
          </a:prstGeom>
        </p:spPr>
        <p:txBody>
          <a:bodyPr anchorCtr="0" anchor="ctr" bIns="91425" lIns="91425" rIns="91425" tIns="91425"/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</a:lstStyle>
          <a:p/>
        </p:txBody>
      </p:sp>
      <p:sp>
        <p:nvSpPr>
          <p:cNvPr id="68" name="Shape 68"/>
          <p:cNvSpPr txBox="1"/>
          <p:nvPr>
            <p:ph idx="12" type="sldNum"/>
          </p:nvPr>
        </p:nvSpPr>
        <p:spPr>
          <a:xfrm>
            <a:off x="8460431" y="4651190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>
                <a:solidFill>
                  <a:schemeClr val="dk2"/>
                </a:solidFill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Big number">
    <p:bg>
      <p:bgPr>
        <a:solidFill>
          <a:schemeClr val="dk1"/>
        </a:solidFill>
      </p:bgPr>
    </p:bg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" name="Shape 70"/>
          <p:cNvGrpSpPr/>
          <p:nvPr/>
        </p:nvGrpSpPr>
        <p:grpSpPr>
          <a:xfrm>
            <a:off x="6098378" y="4"/>
            <a:ext cx="3045625" cy="2030570"/>
            <a:chOff x="6098378" y="4"/>
            <a:chExt cx="3045625" cy="2030570"/>
          </a:xfrm>
        </p:grpSpPr>
        <p:sp>
          <p:nvSpPr>
            <p:cNvPr id="71" name="Shape 71"/>
            <p:cNvSpPr/>
            <p:nvPr/>
          </p:nvSpPr>
          <p:spPr>
            <a:xfrm>
              <a:off x="8128803" y="15"/>
              <a:ext cx="1015200" cy="1015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72" name="Shape 72"/>
            <p:cNvSpPr/>
            <p:nvPr/>
          </p:nvSpPr>
          <p:spPr>
            <a:xfrm flipH="1">
              <a:off x="7113463" y="4"/>
              <a:ext cx="1015200" cy="1015200"/>
            </a:xfrm>
            <a:prstGeom prst="rtTriangle">
              <a:avLst/>
            </a:pr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73" name="Shape 73"/>
            <p:cNvSpPr/>
            <p:nvPr/>
          </p:nvSpPr>
          <p:spPr>
            <a:xfrm flipH="1" rot="10800000">
              <a:off x="7113588" y="106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74" name="Shape 74"/>
            <p:cNvSpPr/>
            <p:nvPr/>
          </p:nvSpPr>
          <p:spPr>
            <a:xfrm rot="10800000">
              <a:off x="6098378" y="96"/>
              <a:ext cx="1015200" cy="1015200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  <p:sp>
          <p:nvSpPr>
            <p:cNvPr id="75" name="Shape 75"/>
            <p:cNvSpPr/>
            <p:nvPr/>
          </p:nvSpPr>
          <p:spPr>
            <a:xfrm rot="10800000">
              <a:off x="8128789" y="1015375"/>
              <a:ext cx="1015200" cy="1015200"/>
            </a:xfrm>
            <a:prstGeom prst="rtTriangle">
              <a:avLst/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rIns="91425" tIns="91425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r>
                <a:t/>
              </a:r>
              <a:endParaRPr/>
            </a:p>
          </p:txBody>
        </p:sp>
      </p:grpSp>
      <p:sp>
        <p:nvSpPr>
          <p:cNvPr id="76" name="Shape 76"/>
          <p:cNvSpPr txBox="1"/>
          <p:nvPr>
            <p:ph type="title"/>
          </p:nvPr>
        </p:nvSpPr>
        <p:spPr>
          <a:xfrm>
            <a:off x="311700" y="1256050"/>
            <a:ext cx="8520599" cy="2030700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 lvl="0" algn="ctr">
              <a:spcBef>
                <a:spcPts val="0"/>
              </a:spcBef>
              <a:buClr>
                <a:schemeClr val="lt1"/>
              </a:buClr>
              <a:buSzPct val="100000"/>
              <a:defRPr sz="12000"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buClr>
                <a:schemeClr val="lt1"/>
              </a:buClr>
              <a:buSzPct val="100000"/>
              <a:defRPr sz="12000"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buClr>
                <a:schemeClr val="lt1"/>
              </a:buClr>
              <a:buSzPct val="100000"/>
              <a:defRPr sz="12000"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buClr>
                <a:schemeClr val="lt1"/>
              </a:buClr>
              <a:buSzPct val="100000"/>
              <a:defRPr sz="12000"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buClr>
                <a:schemeClr val="lt1"/>
              </a:buClr>
              <a:buSzPct val="100000"/>
              <a:defRPr sz="12000"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buClr>
                <a:schemeClr val="lt1"/>
              </a:buClr>
              <a:buSzPct val="100000"/>
              <a:defRPr sz="12000"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buClr>
                <a:schemeClr val="lt1"/>
              </a:buClr>
              <a:buSzPct val="100000"/>
              <a:defRPr sz="12000"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buClr>
                <a:schemeClr val="lt1"/>
              </a:buClr>
              <a:buSzPct val="100000"/>
              <a:defRPr sz="12000"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buClr>
                <a:schemeClr val="lt1"/>
              </a:buClr>
              <a:buSzPct val="100000"/>
              <a:defRPr sz="120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77" name="Shape 77"/>
          <p:cNvSpPr txBox="1"/>
          <p:nvPr>
            <p:ph idx="1" type="body"/>
          </p:nvPr>
        </p:nvSpPr>
        <p:spPr>
          <a:xfrm>
            <a:off x="311700" y="3369225"/>
            <a:ext cx="8520599" cy="12819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 algn="ctr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78" name="Shape 78"/>
          <p:cNvSpPr txBox="1"/>
          <p:nvPr>
            <p:ph idx="12" type="sldNum"/>
          </p:nvPr>
        </p:nvSpPr>
        <p:spPr>
          <a:xfrm>
            <a:off x="8460431" y="4651190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blank">
  <p:cSld name="Blank"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hape 80"/>
          <p:cNvSpPr txBox="1"/>
          <p:nvPr>
            <p:ph idx="12" type="sldNum"/>
          </p:nvPr>
        </p:nvSpPr>
        <p:spPr>
          <a:xfrm>
            <a:off x="8460431" y="4651190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ru">
                <a:solidFill>
                  <a:schemeClr val="dk2"/>
                </a:solidFill>
              </a:rPr>
              <a:t>‹#›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/>
          <p:nvPr>
            <p:ph type="title"/>
          </p:nvPr>
        </p:nvSpPr>
        <p:spPr>
          <a:xfrm>
            <a:off x="311700" y="410000"/>
            <a:ext cx="8520599" cy="6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buClr>
                <a:schemeClr val="dk1"/>
              </a:buClr>
              <a:buSzPct val="100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>
              <a:spcBef>
                <a:spcPts val="0"/>
              </a:spcBef>
              <a:buClr>
                <a:schemeClr val="dk1"/>
              </a:buClr>
              <a:buSzPct val="100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>
              <a:spcBef>
                <a:spcPts val="0"/>
              </a:spcBef>
              <a:buClr>
                <a:schemeClr val="dk1"/>
              </a:buClr>
              <a:buSzPct val="100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>
              <a:spcBef>
                <a:spcPts val="0"/>
              </a:spcBef>
              <a:buClr>
                <a:schemeClr val="dk1"/>
              </a:buClr>
              <a:buSzPct val="100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>
              <a:spcBef>
                <a:spcPts val="0"/>
              </a:spcBef>
              <a:buClr>
                <a:schemeClr val="dk1"/>
              </a:buClr>
              <a:buSzPct val="100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>
              <a:spcBef>
                <a:spcPts val="0"/>
              </a:spcBef>
              <a:buClr>
                <a:schemeClr val="dk1"/>
              </a:buClr>
              <a:buSzPct val="100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>
              <a:spcBef>
                <a:spcPts val="0"/>
              </a:spcBef>
              <a:buClr>
                <a:schemeClr val="dk1"/>
              </a:buClr>
              <a:buSzPct val="100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>
              <a:spcBef>
                <a:spcPts val="0"/>
              </a:spcBef>
              <a:buClr>
                <a:schemeClr val="dk1"/>
              </a:buClr>
              <a:buSzPct val="100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>
              <a:spcBef>
                <a:spcPts val="0"/>
              </a:spcBef>
              <a:buClr>
                <a:schemeClr val="dk1"/>
              </a:buClr>
              <a:buSzPct val="100000"/>
              <a:buFont typeface="Roboto"/>
              <a:buNone/>
              <a:defRPr sz="3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/>
        </p:txBody>
      </p:sp>
      <p:sp>
        <p:nvSpPr>
          <p:cNvPr id="7" name="Shape 7"/>
          <p:cNvSpPr txBox="1"/>
          <p:nvPr>
            <p:ph idx="1" type="body"/>
          </p:nvPr>
        </p:nvSpPr>
        <p:spPr>
          <a:xfrm>
            <a:off x="311700" y="1229875"/>
            <a:ext cx="8520599" cy="3339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SzPct val="100000"/>
              <a:buFont typeface="Roboto"/>
              <a:defRPr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Font typeface="Roboto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Font typeface="Roboto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Font typeface="Roboto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Font typeface="Roboto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Font typeface="Roboto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Font typeface="Roboto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Font typeface="Roboto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Font typeface="Roboto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/>
        </p:txBody>
      </p:sp>
      <p:sp>
        <p:nvSpPr>
          <p:cNvPr id="8" name="Shape 8"/>
          <p:cNvSpPr txBox="1"/>
          <p:nvPr>
            <p:ph idx="12" type="sldNum"/>
          </p:nvPr>
        </p:nvSpPr>
        <p:spPr>
          <a:xfrm>
            <a:off x="8460431" y="4651190"/>
            <a:ext cx="548699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ru" sz="10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‹#›</a:t>
            </a:fld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Shape 85"/>
          <p:cNvSpPr txBox="1"/>
          <p:nvPr>
            <p:ph type="ctrTitle"/>
          </p:nvPr>
        </p:nvSpPr>
        <p:spPr>
          <a:xfrm>
            <a:off x="598100" y="528624"/>
            <a:ext cx="8222100" cy="20856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>
              <a:spcBef>
                <a:spcPts val="1125"/>
              </a:spcBef>
              <a:spcAft>
                <a:spcPts val="750"/>
              </a:spcAft>
              <a:buNone/>
            </a:pPr>
            <a:r>
              <a:rPr lang="ru" sz="3000">
                <a:solidFill>
                  <a:srgbClr val="4482A3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Мониторинг условий реализации основной образовательной программы дошкольного образования в соответствии с ФГОС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 sz="3000"/>
          </a:p>
        </p:txBody>
      </p:sp>
      <p:sp>
        <p:nvSpPr>
          <p:cNvPr id="86" name="Shape 86"/>
          <p:cNvSpPr txBox="1"/>
          <p:nvPr>
            <p:ph idx="1" type="subTitle"/>
          </p:nvPr>
        </p:nvSpPr>
        <p:spPr>
          <a:xfrm>
            <a:off x="598100" y="2715936"/>
            <a:ext cx="8222100" cy="841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ru" sz="1800"/>
              <a:t>методист управления образования администрации Александровского района </a:t>
            </a:r>
          </a:p>
          <a:p>
            <a:pPr lvl="0">
              <a:spcBef>
                <a:spcPts val="0"/>
              </a:spcBef>
              <a:buNone/>
            </a:pPr>
            <a:r>
              <a:rPr lang="ru" sz="1800"/>
              <a:t>Т.С. Филиппова</a:t>
            </a:r>
          </a:p>
        </p:txBody>
      </p:sp>
    </p:spTree>
  </p:cSld>
  <p:clrMapOvr>
    <a:masterClrMapping/>
  </p:clrMapOvr>
  <p:transition spd="slow">
    <p:cut/>
  </p:transition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Shape 91"/>
          <p:cNvSpPr txBox="1"/>
          <p:nvPr>
            <p:ph type="title"/>
          </p:nvPr>
        </p:nvSpPr>
        <p:spPr>
          <a:xfrm>
            <a:off x="598100" y="360796"/>
            <a:ext cx="8222100" cy="42204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 rtl="0" algn="just">
              <a:spcBef>
                <a:spcPts val="900"/>
              </a:spcBef>
              <a:spcAft>
                <a:spcPts val="900"/>
              </a:spcAft>
              <a:buNone/>
            </a:pPr>
            <a:r>
              <a:rPr lang="ru" sz="1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Порядок введения в практику работы дошкольных образовательных организаций Федерального государственного образовательного стандарта дошкольного образования (далее – ФГОС) помимо приказа Минобрнауки России от 17.10.2013 № 1155, которым он утвержден, регулируют и другие нормативные правовые документы:</a:t>
            </a:r>
          </a:p>
          <a:p>
            <a:pPr lvl="0" rtl="0" algn="just">
              <a:spcBef>
                <a:spcPts val="900"/>
              </a:spcBef>
              <a:spcAft>
                <a:spcPts val="900"/>
              </a:spcAft>
              <a:buNone/>
            </a:pPr>
            <a:r>
              <a:rPr lang="ru" sz="1000">
                <a:solidFill>
                  <a:srgbClr val="444444"/>
                </a:solidFill>
                <a:latin typeface="Arial"/>
                <a:ea typeface="Arial"/>
                <a:cs typeface="Arial"/>
                <a:sym typeface="Arial"/>
              </a:rPr>
              <a:t>•</a:t>
            </a:r>
            <a:r>
              <a:rPr lang="ru" sz="1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Федеральный закон от 29.12.2012 № 273-ФЗ «Об образовании в Российской Федерации»;</a:t>
            </a:r>
          </a:p>
          <a:p>
            <a:pPr lvl="0" rtl="0" algn="just">
              <a:spcBef>
                <a:spcPts val="900"/>
              </a:spcBef>
              <a:spcAft>
                <a:spcPts val="900"/>
              </a:spcAft>
              <a:buNone/>
            </a:pPr>
            <a:r>
              <a:rPr lang="ru" sz="1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• постановление Правительства РФ от 05.08.2013 № 662 «Об осуществлении мониторинга системы образования» (далее – постановление Правительства РФ № 662; приложение);</a:t>
            </a:r>
          </a:p>
          <a:p>
            <a:pPr lvl="0" rtl="0" algn="just">
              <a:spcBef>
                <a:spcPts val="900"/>
              </a:spcBef>
              <a:spcAft>
                <a:spcPts val="900"/>
              </a:spcAft>
              <a:buNone/>
            </a:pPr>
            <a:r>
              <a:rPr lang="ru" sz="1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• План действий по обеспечению введения Федерального государственного образовательного стандарта дошкольного образования, изложенный в письме Минобрнауки России от 10.01.2014 № 08-10 &lt;О необходимости проведения ряда мероприятий по обеспечению введения Федерального государственного образовательного стандарта дошкольного образования&gt; (далее – План действий по обеспечению введения ФГОС);</a:t>
            </a:r>
          </a:p>
          <a:p>
            <a:pPr lvl="0" rtl="0" algn="just">
              <a:spcBef>
                <a:spcPts val="0"/>
              </a:spcBef>
              <a:buNone/>
            </a:pPr>
            <a:r>
              <a:rPr lang="ru" sz="1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• письмо Рособрнадзора от 07.02.2014 № 01-52-22/05-382 &lt;О недопустимости требования от организаций, осуществляющих образовательную деятельность по программам дошкольного образования, немедленного приведения уставных документов и образовательных программ в соответствие с ФГОС ДО&gt;</a:t>
            </a:r>
            <a:r>
              <a:rPr b="1" lang="ru" sz="1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 sz="140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>
    <p:cut/>
  </p:transition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Shape 96"/>
          <p:cNvSpPr txBox="1"/>
          <p:nvPr>
            <p:ph type="title"/>
          </p:nvPr>
        </p:nvSpPr>
        <p:spPr>
          <a:xfrm>
            <a:off x="598100" y="570570"/>
            <a:ext cx="8222100" cy="4363199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 rtl="0" algn="just">
              <a:spcBef>
                <a:spcPts val="900"/>
              </a:spcBef>
              <a:spcAft>
                <a:spcPts val="900"/>
              </a:spcAft>
              <a:buNone/>
            </a:pPr>
            <a:r>
              <a:rPr lang="ru" sz="1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В п. 1.5 Плана действий по обеспечению введения ФГОС указано, что с мая 2014 г. в регионах РФ должен осуществляться мониторинг условий реализации ФГОС. Кроме того, согласно постановлению Правительства РФ № 662 к обязательной информации о системе образования, подлежащей мониторингу, относятся:</a:t>
            </a:r>
          </a:p>
          <a:p>
            <a:pPr lvl="0" rtl="0" algn="just">
              <a:spcBef>
                <a:spcPts val="900"/>
              </a:spcBef>
              <a:spcAft>
                <a:spcPts val="900"/>
              </a:spcAft>
              <a:buNone/>
            </a:pPr>
            <a:r>
              <a:rPr lang="ru" sz="1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• содержание образовательной деятельности и организация образовательного процесса по образовательным программам дошкольного образования;</a:t>
            </a:r>
          </a:p>
          <a:p>
            <a:pPr lvl="0" rtl="0" algn="just">
              <a:spcBef>
                <a:spcPts val="900"/>
              </a:spcBef>
              <a:spcAft>
                <a:spcPts val="900"/>
              </a:spcAft>
              <a:buNone/>
            </a:pPr>
            <a:r>
              <a:rPr lang="ru" sz="1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• кадровое обеспечение дошкольных образовательных организаций и оценка уровня заработной платы педагогических работников;</a:t>
            </a:r>
          </a:p>
          <a:p>
            <a:pPr lvl="0" rtl="0" algn="just">
              <a:spcBef>
                <a:spcPts val="900"/>
              </a:spcBef>
              <a:spcAft>
                <a:spcPts val="900"/>
              </a:spcAft>
              <a:buNone/>
            </a:pPr>
            <a:r>
              <a:rPr lang="ru" sz="1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• материально-техническое и информационное обеспечение дошкольных образовательных организаций;</a:t>
            </a:r>
          </a:p>
          <a:p>
            <a:pPr lvl="0" rtl="0" algn="just">
              <a:spcBef>
                <a:spcPts val="900"/>
              </a:spcBef>
              <a:spcAft>
                <a:spcPts val="900"/>
              </a:spcAft>
              <a:buNone/>
            </a:pPr>
            <a:r>
              <a:rPr lang="ru" sz="1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• финансово-экономическая деятельность дошкольных образовательных организаций.</a:t>
            </a:r>
          </a:p>
          <a:p>
            <a:pPr lvl="0" rtl="0" algn="just">
              <a:spcBef>
                <a:spcPts val="900"/>
              </a:spcBef>
              <a:spcAft>
                <a:spcPts val="900"/>
              </a:spcAft>
              <a:buNone/>
            </a:pPr>
            <a:r>
              <a:rPr lang="ru" sz="1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Все это находит отражение в требованиях ФГОС к условиям реализации основной образовательной программы дошкольного образования.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 sz="140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>
    <p:cut/>
  </p:transition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Shape 101"/>
          <p:cNvSpPr txBox="1"/>
          <p:nvPr>
            <p:ph type="title"/>
          </p:nvPr>
        </p:nvSpPr>
        <p:spPr>
          <a:xfrm>
            <a:off x="265500" y="1151100"/>
            <a:ext cx="4045199" cy="1564499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 algn="just">
              <a:spcBef>
                <a:spcPts val="0"/>
              </a:spcBef>
              <a:buNone/>
            </a:pPr>
            <a:r>
              <a:rPr b="1" lang="ru" sz="1200">
                <a:solidFill>
                  <a:srgbClr val="444444"/>
                </a:solidFill>
                <a:latin typeface="Arial"/>
                <a:ea typeface="Arial"/>
                <a:cs typeface="Arial"/>
                <a:sym typeface="Arial"/>
              </a:rPr>
              <a:t>Показатели оценки условий реализации основной образовательной программы дошкольного образования в соответствии с ФГОС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02" name="Shape 102"/>
          <p:cNvSpPr txBox="1"/>
          <p:nvPr>
            <p:ph idx="1" type="subTitle"/>
          </p:nvPr>
        </p:nvSpPr>
        <p:spPr>
          <a:xfrm>
            <a:off x="265500" y="2769001"/>
            <a:ext cx="4045199" cy="1269299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b="1" lang="ru" sz="1400">
                <a:solidFill>
                  <a:srgbClr val="444444"/>
                </a:solidFill>
                <a:latin typeface="Arial"/>
                <a:ea typeface="Arial"/>
                <a:cs typeface="Arial"/>
                <a:sym typeface="Arial"/>
              </a:rPr>
              <a:t>Условия реализации основной образовательной программы</a:t>
            </a:r>
          </a:p>
          <a:p>
            <a:pPr lvl="0" rtl="0">
              <a:spcBef>
                <a:spcPts val="0"/>
              </a:spcBef>
              <a:buNone/>
            </a:pPr>
            <a:r>
              <a:t/>
            </a:r>
            <a:endParaRPr b="1" sz="1400">
              <a:solidFill>
                <a:srgbClr val="444444"/>
              </a:solidFill>
              <a:latin typeface="Arial"/>
              <a:ea typeface="Arial"/>
              <a:cs typeface="Arial"/>
              <a:sym typeface="Arial"/>
            </a:endParaRPr>
          </a:p>
          <a:p>
            <a:pPr lvl="0" rtl="0">
              <a:spcBef>
                <a:spcPts val="0"/>
              </a:spcBef>
              <a:buNone/>
            </a:pPr>
            <a:r>
              <a:rPr b="1" lang="ru" sz="1400">
                <a:solidFill>
                  <a:srgbClr val="444444"/>
                </a:solidFill>
                <a:latin typeface="Arial"/>
                <a:ea typeface="Arial"/>
                <a:cs typeface="Arial"/>
                <a:sym typeface="Arial"/>
              </a:rPr>
              <a:t>Показатели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 b="1" sz="1400">
              <a:solidFill>
                <a:srgbClr val="44444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3" name="Shape 103"/>
          <p:cNvSpPr txBox="1"/>
          <p:nvPr>
            <p:ph idx="2" type="body"/>
          </p:nvPr>
        </p:nvSpPr>
        <p:spPr>
          <a:xfrm>
            <a:off x="4939500" y="724200"/>
            <a:ext cx="3837000" cy="3695099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14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Психолого-педагогические</a:t>
            </a:r>
          </a:p>
          <a:p>
            <a:pPr lvl="0" rtl="0" algn="just">
              <a:lnSpc>
                <a:spcPct val="100000"/>
              </a:lnSpc>
              <a:spcBef>
                <a:spcPts val="900"/>
              </a:spcBef>
              <a:spcAft>
                <a:spcPts val="900"/>
              </a:spcAft>
              <a:buNone/>
            </a:pPr>
            <a:r>
              <a:rPr lang="ru" sz="1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1. Психолого-педагогическое сопровождение.</a:t>
            </a:r>
          </a:p>
          <a:p>
            <a:pPr lvl="0" rtl="0" algn="just">
              <a:lnSpc>
                <a:spcPct val="100000"/>
              </a:lnSpc>
              <a:spcBef>
                <a:spcPts val="900"/>
              </a:spcBef>
              <a:spcAft>
                <a:spcPts val="900"/>
              </a:spcAft>
              <a:buNone/>
            </a:pPr>
            <a:r>
              <a:rPr lang="ru" sz="1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2. Вариативные формы дошкольного образования.</a:t>
            </a:r>
          </a:p>
          <a:p>
            <a:pPr lvl="0" rtl="0" algn="just">
              <a:lnSpc>
                <a:spcPct val="100000"/>
              </a:lnSpc>
              <a:spcBef>
                <a:spcPts val="900"/>
              </a:spcBef>
              <a:spcAft>
                <a:spcPts val="900"/>
              </a:spcAft>
              <a:buNone/>
            </a:pPr>
            <a:r>
              <a:rPr lang="ru" sz="1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3. Взаимодействие с учреждениями образования, культуры и спорта, иными организациями. Предоставление возможностей для социализации детей с использованием социокультурной среды мегаполиса.</a:t>
            </a:r>
          </a:p>
          <a:p>
            <a:pPr lvl="0" rtl="0" algn="just">
              <a:lnSpc>
                <a:spcPct val="100000"/>
              </a:lnSpc>
              <a:spcBef>
                <a:spcPts val="900"/>
              </a:spcBef>
              <a:spcAft>
                <a:spcPts val="900"/>
              </a:spcAft>
              <a:buNone/>
            </a:pPr>
            <a:r>
              <a:rPr lang="ru" sz="1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4. Удовлетворенность родителей наличием в образовательной организации условий для комфортного пребывания детей.</a:t>
            </a:r>
          </a:p>
          <a:p>
            <a:pPr lvl="0" rtl="0" algn="just">
              <a:lnSpc>
                <a:spcPct val="100000"/>
              </a:lnSpc>
              <a:spcBef>
                <a:spcPts val="900"/>
              </a:spcBef>
              <a:spcAft>
                <a:spcPts val="900"/>
              </a:spcAft>
              <a:buNone/>
            </a:pPr>
            <a:r>
              <a:rPr lang="ru" sz="1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5. Создание условий для самостоятельной деятельности детей, учет индивидуальных особенностей воспитанников.</a:t>
            </a:r>
          </a:p>
          <a:p>
            <a:pPr lvl="0" rtl="0" algn="just">
              <a:lnSpc>
                <a:spcPct val="100000"/>
              </a:lnSpc>
              <a:spcBef>
                <a:spcPts val="900"/>
              </a:spcBef>
              <a:spcAft>
                <a:spcPts val="900"/>
              </a:spcAft>
              <a:buNone/>
            </a:pPr>
            <a:r>
              <a:rPr lang="ru" sz="1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6. Создание условий для успешного перехода ребенка на следующий уровень образования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 sz="140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>
    <p:cut/>
  </p:transition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Shape 108"/>
          <p:cNvSpPr txBox="1"/>
          <p:nvPr>
            <p:ph type="title"/>
          </p:nvPr>
        </p:nvSpPr>
        <p:spPr>
          <a:xfrm>
            <a:off x="265500" y="1151100"/>
            <a:ext cx="4045199" cy="1564499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 algn="just">
              <a:spcBef>
                <a:spcPts val="0"/>
              </a:spcBef>
              <a:buNone/>
            </a:pPr>
            <a:r>
              <a:rPr b="1" lang="ru" sz="1200">
                <a:solidFill>
                  <a:srgbClr val="444444"/>
                </a:solidFill>
                <a:latin typeface="Arial"/>
                <a:ea typeface="Arial"/>
                <a:cs typeface="Arial"/>
                <a:sym typeface="Arial"/>
              </a:rPr>
              <a:t>Показатели оценки условий реализации основной образовательной программы дошкольного образования в соответствии с ФГОС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09" name="Shape 109"/>
          <p:cNvSpPr txBox="1"/>
          <p:nvPr>
            <p:ph idx="1" type="subTitle"/>
          </p:nvPr>
        </p:nvSpPr>
        <p:spPr>
          <a:xfrm>
            <a:off x="265500" y="2769001"/>
            <a:ext cx="4045199" cy="1269299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b="1" lang="ru" sz="1400">
                <a:solidFill>
                  <a:srgbClr val="444444"/>
                </a:solidFill>
                <a:latin typeface="Arial"/>
                <a:ea typeface="Arial"/>
                <a:cs typeface="Arial"/>
                <a:sym typeface="Arial"/>
              </a:rPr>
              <a:t>Кадровые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10" name="Shape 110"/>
          <p:cNvSpPr txBox="1"/>
          <p:nvPr>
            <p:ph idx="2" type="body"/>
          </p:nvPr>
        </p:nvSpPr>
        <p:spPr>
          <a:xfrm>
            <a:off x="4939500" y="724200"/>
            <a:ext cx="3837000" cy="3695099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 rtl="0" algn="just">
              <a:lnSpc>
                <a:spcPct val="100000"/>
              </a:lnSpc>
              <a:spcBef>
                <a:spcPts val="900"/>
              </a:spcBef>
              <a:spcAft>
                <a:spcPts val="900"/>
              </a:spcAft>
              <a:buNone/>
            </a:pPr>
            <a:r>
              <a:rPr lang="ru" sz="1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1. Укомплектованность педагогическими кадрами.</a:t>
            </a:r>
          </a:p>
          <a:p>
            <a:pPr lvl="0" rtl="0" algn="just">
              <a:lnSpc>
                <a:spcPct val="100000"/>
              </a:lnSpc>
              <a:spcBef>
                <a:spcPts val="900"/>
              </a:spcBef>
              <a:spcAft>
                <a:spcPts val="900"/>
              </a:spcAft>
              <a:buNone/>
            </a:pPr>
            <a:r>
              <a:rPr lang="ru" sz="1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2. Образовательный ценз педагогических работников.</a:t>
            </a:r>
          </a:p>
          <a:p>
            <a:pPr lvl="0" rtl="0" algn="just">
              <a:lnSpc>
                <a:spcPct val="100000"/>
              </a:lnSpc>
              <a:spcBef>
                <a:spcPts val="900"/>
              </a:spcBef>
              <a:spcAft>
                <a:spcPts val="900"/>
              </a:spcAft>
              <a:buNone/>
            </a:pPr>
            <a:r>
              <a:rPr lang="ru" sz="1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3. Уровень квалификации педагогических кадров.</a:t>
            </a:r>
          </a:p>
          <a:p>
            <a:pPr lvl="0" rtl="0" algn="just">
              <a:lnSpc>
                <a:spcPct val="100000"/>
              </a:lnSpc>
              <a:spcBef>
                <a:spcPts val="900"/>
              </a:spcBef>
              <a:spcAft>
                <a:spcPts val="900"/>
              </a:spcAft>
              <a:buNone/>
            </a:pPr>
            <a:r>
              <a:rPr lang="ru" sz="1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4. Непрерывность профессионального образования.</a:t>
            </a:r>
          </a:p>
          <a:p>
            <a:pPr lvl="0" rtl="0" algn="just">
              <a:lnSpc>
                <a:spcPct val="100000"/>
              </a:lnSpc>
              <a:spcBef>
                <a:spcPts val="900"/>
              </a:spcBef>
              <a:spcAft>
                <a:spcPts val="900"/>
              </a:spcAft>
              <a:buNone/>
            </a:pPr>
            <a:r>
              <a:rPr lang="ru" sz="1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5. Удовлетворенность родителей реализацией основной образовательной программы, присмотром и уходом за детьми.</a:t>
            </a:r>
          </a:p>
          <a:p>
            <a:pPr lvl="0" algn="just">
              <a:lnSpc>
                <a:spcPct val="100000"/>
              </a:lnSpc>
              <a:spcBef>
                <a:spcPts val="900"/>
              </a:spcBef>
              <a:spcAft>
                <a:spcPts val="900"/>
              </a:spcAft>
              <a:buNone/>
            </a:pPr>
            <a:r>
              <a:rPr lang="ru" sz="1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6. Участие в районных, городских, всероссийских и других мероприятиях, презентующих опыт педагогов образовательной организации. Активность в профессиональных сообществах</a:t>
            </a:r>
          </a:p>
        </p:txBody>
      </p:sp>
    </p:spTree>
  </p:cSld>
  <p:clrMapOvr>
    <a:masterClrMapping/>
  </p:clrMapOvr>
  <p:transition spd="slow">
    <p:cut/>
  </p:transition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Shape 115"/>
          <p:cNvSpPr txBox="1"/>
          <p:nvPr>
            <p:ph type="title"/>
          </p:nvPr>
        </p:nvSpPr>
        <p:spPr>
          <a:xfrm>
            <a:off x="265500" y="1151100"/>
            <a:ext cx="4045199" cy="1564499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 algn="just">
              <a:spcBef>
                <a:spcPts val="0"/>
              </a:spcBef>
              <a:buNone/>
            </a:pPr>
            <a:r>
              <a:rPr b="1" lang="ru" sz="1200">
                <a:solidFill>
                  <a:srgbClr val="444444"/>
                </a:solidFill>
                <a:latin typeface="Arial"/>
                <a:ea typeface="Arial"/>
                <a:cs typeface="Arial"/>
                <a:sym typeface="Arial"/>
              </a:rPr>
              <a:t>Показатели оценки условий реализации основной образовательной программы дошкольного образования в соответствии с ФГОС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16" name="Shape 116"/>
          <p:cNvSpPr txBox="1"/>
          <p:nvPr>
            <p:ph idx="1" type="subTitle"/>
          </p:nvPr>
        </p:nvSpPr>
        <p:spPr>
          <a:xfrm>
            <a:off x="265500" y="2769001"/>
            <a:ext cx="4045199" cy="1269299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b="1" lang="ru" sz="1400">
                <a:solidFill>
                  <a:srgbClr val="444444"/>
                </a:solidFill>
                <a:latin typeface="Arial"/>
                <a:ea typeface="Arial"/>
                <a:cs typeface="Arial"/>
                <a:sym typeface="Arial"/>
              </a:rPr>
              <a:t>Материально-технические</a:t>
            </a:r>
          </a:p>
        </p:txBody>
      </p:sp>
      <p:sp>
        <p:nvSpPr>
          <p:cNvPr id="117" name="Shape 117"/>
          <p:cNvSpPr txBox="1"/>
          <p:nvPr>
            <p:ph idx="2" type="body"/>
          </p:nvPr>
        </p:nvSpPr>
        <p:spPr>
          <a:xfrm>
            <a:off x="4939500" y="724200"/>
            <a:ext cx="3837000" cy="3695099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 rtl="0" algn="just">
              <a:lnSpc>
                <a:spcPct val="100000"/>
              </a:lnSpc>
              <a:spcBef>
                <a:spcPts val="900"/>
              </a:spcBef>
              <a:spcAft>
                <a:spcPts val="900"/>
              </a:spcAft>
              <a:buNone/>
            </a:pPr>
            <a:r>
              <a:rPr lang="ru" sz="1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1. Состояние и содержание территории, зданий и помещений.</a:t>
            </a:r>
          </a:p>
          <a:p>
            <a:pPr lvl="0" rtl="0" algn="just">
              <a:lnSpc>
                <a:spcPct val="100000"/>
              </a:lnSpc>
              <a:spcBef>
                <a:spcPts val="900"/>
              </a:spcBef>
              <a:spcAft>
                <a:spcPts val="900"/>
              </a:spcAft>
              <a:buNone/>
            </a:pPr>
            <a:r>
              <a:rPr lang="ru" sz="1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2. Пожарная безопасность.</a:t>
            </a:r>
          </a:p>
          <a:p>
            <a:pPr lvl="0" rtl="0" algn="just">
              <a:lnSpc>
                <a:spcPct val="100000"/>
              </a:lnSpc>
              <a:spcBef>
                <a:spcPts val="900"/>
              </a:spcBef>
              <a:spcAft>
                <a:spcPts val="900"/>
              </a:spcAft>
              <a:buNone/>
            </a:pPr>
            <a:r>
              <a:rPr lang="ru" sz="1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3. Охрана здания и территории.</a:t>
            </a:r>
          </a:p>
          <a:p>
            <a:pPr lvl="0" rtl="0" algn="just">
              <a:lnSpc>
                <a:spcPct val="100000"/>
              </a:lnSpc>
              <a:spcBef>
                <a:spcPts val="900"/>
              </a:spcBef>
              <a:spcAft>
                <a:spcPts val="900"/>
              </a:spcAft>
              <a:buNone/>
            </a:pPr>
            <a:r>
              <a:rPr lang="ru" sz="1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4. Оснащенность помещений образовательной организации для работы медицинского персонала.</a:t>
            </a:r>
          </a:p>
          <a:p>
            <a:pPr lvl="0" rtl="0" algn="just">
              <a:lnSpc>
                <a:spcPct val="100000"/>
              </a:lnSpc>
              <a:spcBef>
                <a:spcPts val="900"/>
              </a:spcBef>
              <a:spcAft>
                <a:spcPts val="900"/>
              </a:spcAft>
              <a:buNone/>
            </a:pPr>
            <a:r>
              <a:rPr lang="ru" sz="1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5. Контроль организации питания.</a:t>
            </a:r>
          </a:p>
          <a:p>
            <a:pPr lvl="0" rtl="0" algn="just">
              <a:lnSpc>
                <a:spcPct val="100000"/>
              </a:lnSpc>
              <a:spcBef>
                <a:spcPts val="900"/>
              </a:spcBef>
              <a:spcAft>
                <a:spcPts val="900"/>
              </a:spcAft>
              <a:buNone/>
            </a:pPr>
            <a:r>
              <a:rPr lang="ru" sz="1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6. Материально-техническое обеспечение реализации ООП ДО.</a:t>
            </a:r>
          </a:p>
          <a:p>
            <a:pPr lvl="0" rtl="0" algn="just">
              <a:lnSpc>
                <a:spcPct val="100000"/>
              </a:lnSpc>
              <a:spcBef>
                <a:spcPts val="900"/>
              </a:spcBef>
              <a:spcAft>
                <a:spcPts val="900"/>
              </a:spcAft>
              <a:buNone/>
            </a:pPr>
            <a:r>
              <a:rPr lang="ru" sz="1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7. Информационное обеспечение.</a:t>
            </a:r>
          </a:p>
          <a:p>
            <a:pPr lvl="0" algn="just">
              <a:lnSpc>
                <a:spcPct val="100000"/>
              </a:lnSpc>
              <a:spcBef>
                <a:spcPts val="900"/>
              </a:spcBef>
              <a:spcAft>
                <a:spcPts val="900"/>
              </a:spcAft>
              <a:buNone/>
            </a:pPr>
            <a:r>
              <a:rPr lang="ru" sz="1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8. Оснащенность информационно-коммуникативными средствами, используемыми в целях образования</a:t>
            </a:r>
          </a:p>
        </p:txBody>
      </p:sp>
    </p:spTree>
  </p:cSld>
  <p:clrMapOvr>
    <a:masterClrMapping/>
  </p:clrMapOvr>
  <p:transition spd="slow">
    <p:cut/>
  </p:transition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Shape 122"/>
          <p:cNvSpPr txBox="1"/>
          <p:nvPr>
            <p:ph type="title"/>
          </p:nvPr>
        </p:nvSpPr>
        <p:spPr>
          <a:xfrm>
            <a:off x="265500" y="1151100"/>
            <a:ext cx="4045199" cy="1564499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 algn="just">
              <a:spcBef>
                <a:spcPts val="0"/>
              </a:spcBef>
              <a:buNone/>
            </a:pPr>
            <a:r>
              <a:rPr b="1" lang="ru" sz="1200">
                <a:solidFill>
                  <a:srgbClr val="444444"/>
                </a:solidFill>
                <a:latin typeface="Arial"/>
                <a:ea typeface="Arial"/>
                <a:cs typeface="Arial"/>
                <a:sym typeface="Arial"/>
              </a:rPr>
              <a:t>Показатели оценки условий реализации основной образовательной программы дошкольного образования в соответствии с ФГОС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23" name="Shape 123"/>
          <p:cNvSpPr txBox="1"/>
          <p:nvPr>
            <p:ph idx="1" type="subTitle"/>
          </p:nvPr>
        </p:nvSpPr>
        <p:spPr>
          <a:xfrm>
            <a:off x="265500" y="2769001"/>
            <a:ext cx="4045199" cy="1269299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b="1" lang="ru" sz="1400">
                <a:solidFill>
                  <a:srgbClr val="444444"/>
                </a:solidFill>
                <a:latin typeface="Arial"/>
                <a:ea typeface="Arial"/>
                <a:cs typeface="Arial"/>
                <a:sym typeface="Arial"/>
              </a:rPr>
              <a:t>Развивающая предметно-пространственная среда</a:t>
            </a:r>
          </a:p>
        </p:txBody>
      </p:sp>
      <p:sp>
        <p:nvSpPr>
          <p:cNvPr id="124" name="Shape 124"/>
          <p:cNvSpPr txBox="1"/>
          <p:nvPr>
            <p:ph idx="2" type="body"/>
          </p:nvPr>
        </p:nvSpPr>
        <p:spPr>
          <a:xfrm>
            <a:off x="4939500" y="724200"/>
            <a:ext cx="3837000" cy="3695099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 rtl="0" algn="just">
              <a:lnSpc>
                <a:spcPct val="100000"/>
              </a:lnSpc>
              <a:spcBef>
                <a:spcPts val="900"/>
              </a:spcBef>
              <a:spcAft>
                <a:spcPts val="900"/>
              </a:spcAft>
              <a:buNone/>
            </a:pPr>
            <a:r>
              <a:rPr lang="ru" sz="1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1. Развивающая предметно-пространственная среда образовательной организации.</a:t>
            </a:r>
          </a:p>
          <a:p>
            <a:pPr lvl="0" rtl="0" algn="just">
              <a:lnSpc>
                <a:spcPct val="100000"/>
              </a:lnSpc>
              <a:spcBef>
                <a:spcPts val="900"/>
              </a:spcBef>
              <a:spcAft>
                <a:spcPts val="900"/>
              </a:spcAft>
              <a:buNone/>
            </a:pPr>
            <a:r>
              <a:rPr lang="ru" sz="1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2. Соответствие игровых пространств, игрушек и оборудования возрастным особенностям, возможностям и интересам детей.</a:t>
            </a:r>
          </a:p>
          <a:p>
            <a:pPr lvl="0" rtl="0" algn="just">
              <a:lnSpc>
                <a:spcPct val="100000"/>
              </a:lnSpc>
              <a:spcBef>
                <a:spcPts val="900"/>
              </a:spcBef>
              <a:spcAft>
                <a:spcPts val="900"/>
              </a:spcAft>
              <a:buNone/>
            </a:pPr>
            <a:r>
              <a:rPr lang="ru" sz="1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3. Организация образовательного пространства и разнообразие материалов, оборудования, инвентаря (в помещениях).</a:t>
            </a:r>
          </a:p>
          <a:p>
            <a:pPr lvl="0" algn="just">
              <a:lnSpc>
                <a:spcPct val="100000"/>
              </a:lnSpc>
              <a:spcBef>
                <a:spcPts val="900"/>
              </a:spcBef>
              <a:spcAft>
                <a:spcPts val="900"/>
              </a:spcAft>
              <a:buNone/>
            </a:pPr>
            <a:r>
              <a:rPr lang="ru" sz="1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4. Организация образовательного пространства и разнообразие материалов, оборудования, инвентаря (на участке)</a:t>
            </a:r>
          </a:p>
        </p:txBody>
      </p:sp>
    </p:spTree>
  </p:cSld>
  <p:clrMapOvr>
    <a:masterClrMapping/>
  </p:clrMapOvr>
  <p:transition spd="slow">
    <p:cut/>
  </p:transition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Shape 129"/>
          <p:cNvSpPr txBox="1"/>
          <p:nvPr>
            <p:ph type="title"/>
          </p:nvPr>
        </p:nvSpPr>
        <p:spPr>
          <a:xfrm>
            <a:off x="265500" y="1151100"/>
            <a:ext cx="4045199" cy="1564499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 algn="just">
              <a:spcBef>
                <a:spcPts val="0"/>
              </a:spcBef>
              <a:buNone/>
            </a:pPr>
            <a:r>
              <a:rPr b="1" lang="ru" sz="1200">
                <a:solidFill>
                  <a:srgbClr val="444444"/>
                </a:solidFill>
                <a:latin typeface="Arial"/>
                <a:ea typeface="Arial"/>
                <a:cs typeface="Arial"/>
                <a:sym typeface="Arial"/>
              </a:rPr>
              <a:t>Показатели оценки условий реализации основной образовательной программы дошкольного образования в соответствии с ФГОС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30" name="Shape 130"/>
          <p:cNvSpPr txBox="1"/>
          <p:nvPr>
            <p:ph idx="1" type="subTitle"/>
          </p:nvPr>
        </p:nvSpPr>
        <p:spPr>
          <a:xfrm>
            <a:off x="265500" y="2769001"/>
            <a:ext cx="4045199" cy="1269299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b="1" lang="ru" sz="1400">
                <a:solidFill>
                  <a:srgbClr val="444444"/>
                </a:solidFill>
                <a:latin typeface="Arial"/>
                <a:ea typeface="Arial"/>
                <a:cs typeface="Arial"/>
                <a:sym typeface="Arial"/>
              </a:rPr>
              <a:t>Финансовые</a:t>
            </a:r>
          </a:p>
        </p:txBody>
      </p:sp>
      <p:sp>
        <p:nvSpPr>
          <p:cNvPr id="131" name="Shape 131"/>
          <p:cNvSpPr txBox="1"/>
          <p:nvPr>
            <p:ph idx="2" type="body"/>
          </p:nvPr>
        </p:nvSpPr>
        <p:spPr>
          <a:xfrm>
            <a:off x="4939500" y="724200"/>
            <a:ext cx="3837000" cy="3695099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 rtl="0" algn="just">
              <a:lnSpc>
                <a:spcPct val="100000"/>
              </a:lnSpc>
              <a:spcBef>
                <a:spcPts val="900"/>
              </a:spcBef>
              <a:spcAft>
                <a:spcPts val="900"/>
              </a:spcAft>
              <a:buNone/>
            </a:pPr>
            <a:r>
              <a:rPr lang="ru" sz="1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1. Рост средней заработной платы педагогических работников (за финансовый год).</a:t>
            </a:r>
          </a:p>
          <a:p>
            <a:pPr lvl="0" rtl="0" algn="just">
              <a:lnSpc>
                <a:spcPct val="100000"/>
              </a:lnSpc>
              <a:spcBef>
                <a:spcPts val="900"/>
              </a:spcBef>
              <a:spcAft>
                <a:spcPts val="900"/>
              </a:spcAft>
              <a:buNone/>
            </a:pPr>
            <a:r>
              <a:rPr lang="ru" sz="1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2. Информация о финансовом обеспечении, представленная на официальном сайте образовательной организации.</a:t>
            </a:r>
          </a:p>
          <a:p>
            <a:pPr lvl="0" rtl="0" algn="just">
              <a:lnSpc>
                <a:spcPct val="100000"/>
              </a:lnSpc>
              <a:spcBef>
                <a:spcPts val="900"/>
              </a:spcBef>
              <a:spcAft>
                <a:spcPts val="900"/>
              </a:spcAft>
              <a:buNone/>
            </a:pPr>
            <a:r>
              <a:rPr lang="ru" sz="1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3. Предоставление дополнительных образовательных услуг, в том числе платных.</a:t>
            </a:r>
          </a:p>
          <a:p>
            <a:pPr lvl="0" rtl="0" algn="just">
              <a:lnSpc>
                <a:spcPct val="100000"/>
              </a:lnSpc>
              <a:spcBef>
                <a:spcPts val="900"/>
              </a:spcBef>
              <a:spcAft>
                <a:spcPts val="900"/>
              </a:spcAft>
              <a:buNone/>
            </a:pPr>
            <a:r>
              <a:rPr lang="ru" sz="1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4. Доля фонда заработной платы, выделяемая на стимулирующие выплаты.</a:t>
            </a:r>
          </a:p>
          <a:p>
            <a:pPr lvl="0" algn="just">
              <a:lnSpc>
                <a:spcPct val="100000"/>
              </a:lnSpc>
              <a:spcBef>
                <a:spcPts val="900"/>
              </a:spcBef>
              <a:spcAft>
                <a:spcPts val="900"/>
              </a:spcAft>
              <a:buNone/>
            </a:pPr>
            <a:r>
              <a:rPr lang="ru" sz="1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5. Доля внебюджетных средств в общем объеме финансирования образовательной организации</a:t>
            </a:r>
          </a:p>
        </p:txBody>
      </p:sp>
    </p:spTree>
  </p:cSld>
  <p:clrMapOvr>
    <a:masterClrMapping/>
  </p:clrMapOvr>
  <p:transition spd="slow">
    <p:cut/>
  </p:transition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Shape 136"/>
          <p:cNvSpPr txBox="1"/>
          <p:nvPr>
            <p:ph type="title"/>
          </p:nvPr>
        </p:nvSpPr>
        <p:spPr>
          <a:xfrm>
            <a:off x="598100" y="1032051"/>
            <a:ext cx="8222100" cy="1958999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 rtl="0" algn="just">
              <a:spcBef>
                <a:spcPts val="0"/>
              </a:spcBef>
              <a:buNone/>
            </a:pPr>
            <a:r>
              <a:rPr b="1" lang="ru" sz="12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Мониторинг рекомендуется осуществлять не реже двух раз в год.</a:t>
            </a:r>
            <a:r>
              <a:rPr lang="ru" sz="12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 Обработка данных выполняется в середине (декабрь – январь) и в конце (май – июнь) каждого учебного года.</a:t>
            </a:r>
          </a:p>
          <a:p>
            <a:pPr lvl="0" rtl="0" algn="just">
              <a:spcBef>
                <a:spcPts val="0"/>
              </a:spcBef>
              <a:buNone/>
            </a:pPr>
            <a:r>
              <a:t/>
            </a:r>
            <a:endParaRPr sz="12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lvl="0" rtl="0" algn="just">
              <a:spcBef>
                <a:spcPts val="900"/>
              </a:spcBef>
              <a:spcAft>
                <a:spcPts val="900"/>
              </a:spcAft>
              <a:buNone/>
            </a:pPr>
            <a:r>
              <a:rPr lang="ru" sz="1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В мае – июне 2014 г. были обработаны первые результаты мониторинга условий реализации ООП ДО, осуществленного в 33 дошкольных образовательных организациях  Александровского района</a:t>
            </a:r>
          </a:p>
          <a:p>
            <a:pPr lvl="0" rtl="0" algn="just">
              <a:spcBef>
                <a:spcPts val="900"/>
              </a:spcBef>
              <a:spcAft>
                <a:spcPts val="900"/>
              </a:spcAft>
              <a:buNone/>
            </a:pPr>
            <a:r>
              <a:rPr lang="ru" sz="1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Общий итог оценки качества условий реализации ООП ДО в дошкольных образовательных организациях  Александровского  выглядит следующим образом:</a:t>
            </a:r>
          </a:p>
          <a:p>
            <a:pPr lvl="0" rtl="0" algn="just">
              <a:spcBef>
                <a:spcPts val="900"/>
              </a:spcBef>
              <a:spcAft>
                <a:spcPts val="900"/>
              </a:spcAft>
              <a:buNone/>
            </a:pPr>
            <a:r>
              <a:rPr lang="ru" sz="1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• психолого-педагогические условия – 62%;</a:t>
            </a:r>
          </a:p>
          <a:p>
            <a:pPr lvl="0" rtl="0" algn="just">
              <a:spcBef>
                <a:spcPts val="900"/>
              </a:spcBef>
              <a:spcAft>
                <a:spcPts val="900"/>
              </a:spcAft>
              <a:buNone/>
            </a:pPr>
            <a:r>
              <a:rPr lang="ru" sz="1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• кадровые условия – 65%;</a:t>
            </a:r>
          </a:p>
          <a:p>
            <a:pPr lvl="0" rtl="0" algn="just">
              <a:spcBef>
                <a:spcPts val="900"/>
              </a:spcBef>
              <a:spcAft>
                <a:spcPts val="900"/>
              </a:spcAft>
              <a:buNone/>
            </a:pPr>
            <a:r>
              <a:rPr lang="ru" sz="1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• материально-технические условия – 75%;</a:t>
            </a:r>
          </a:p>
          <a:p>
            <a:pPr lvl="0" rtl="0" algn="just">
              <a:spcBef>
                <a:spcPts val="900"/>
              </a:spcBef>
              <a:spcAft>
                <a:spcPts val="900"/>
              </a:spcAft>
              <a:buNone/>
            </a:pPr>
            <a:r>
              <a:rPr lang="ru" sz="1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• развивающая предметно-пространственная среда – 71%;</a:t>
            </a:r>
          </a:p>
          <a:p>
            <a:pPr lvl="0" rtl="0" algn="just">
              <a:spcBef>
                <a:spcPts val="0"/>
              </a:spcBef>
              <a:buNone/>
            </a:pPr>
            <a:r>
              <a:rPr lang="ru" sz="1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• финансовые условия – 58%;</a:t>
            </a:r>
          </a:p>
          <a:p>
            <a:pPr lvl="0" rtl="0" algn="just">
              <a:spcBef>
                <a:spcPts val="900"/>
              </a:spcBef>
              <a:spcAft>
                <a:spcPts val="900"/>
              </a:spcAft>
              <a:buNone/>
            </a:pPr>
            <a:r>
              <a:rPr lang="ru" sz="1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• совокупность всех условий – 67%.</a:t>
            </a:r>
          </a:p>
          <a:p>
            <a:pPr lvl="0" rtl="0" algn="just">
              <a:spcBef>
                <a:spcPts val="900"/>
              </a:spcBef>
              <a:spcAft>
                <a:spcPts val="900"/>
              </a:spcAft>
              <a:buNone/>
            </a:pPr>
            <a:r>
              <a:rPr lang="ru" sz="10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Таким образом, можно сделать вывод, что условия реализации ООП ДО, созданные в дошкольных образовательных организациях  Александровского района, в основном соответствуют требованиям ФГОС, но не во всех образовательных областях позволяют обеспечить полноценное развитие личности детей дошкольного возраста.</a:t>
            </a:r>
          </a:p>
          <a:p>
            <a:pPr lvl="0" algn="just">
              <a:spcBef>
                <a:spcPts val="0"/>
              </a:spcBef>
              <a:buNone/>
            </a:pPr>
            <a:r>
              <a:t/>
            </a:r>
            <a:endParaRPr sz="12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 spd="slow">
    <p:cut/>
  </p:transition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 txBox="1"/>
          <p:nvPr>
            <p:ph type="title"/>
          </p:nvPr>
        </p:nvSpPr>
        <p:spPr>
          <a:xfrm>
            <a:off x="598100" y="2152347"/>
            <a:ext cx="8222100" cy="838799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 rtl="0" algn="just">
              <a:spcBef>
                <a:spcPts val="0"/>
              </a:spcBef>
              <a:buNone/>
            </a:pPr>
            <a:r>
              <a:rPr b="1" lang="ru" sz="11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Перечень обязательной информации о системе образования, подлежащей мониторингу</a:t>
            </a:r>
          </a:p>
          <a:p>
            <a:pPr lvl="0" rtl="0" algn="just">
              <a:spcBef>
                <a:spcPts val="0"/>
              </a:spcBef>
              <a:buNone/>
            </a:pPr>
            <a:r>
              <a:rPr lang="ru" sz="11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I. Общее образование</a:t>
            </a:r>
          </a:p>
          <a:p>
            <a:pPr lvl="0" rtl="0" algn="just">
              <a:spcBef>
                <a:spcPts val="900"/>
              </a:spcBef>
              <a:spcAft>
                <a:spcPts val="900"/>
              </a:spcAft>
              <a:buNone/>
            </a:pPr>
            <a:r>
              <a:rPr lang="ru" sz="11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1. Сведения о развитии дошкольного образования:</a:t>
            </a:r>
          </a:p>
          <a:p>
            <a:pPr lvl="0" rtl="0" algn="just">
              <a:spcBef>
                <a:spcPts val="900"/>
              </a:spcBef>
              <a:spcAft>
                <a:spcPts val="900"/>
              </a:spcAft>
              <a:buNone/>
            </a:pPr>
            <a:r>
              <a:rPr lang="ru" sz="11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а) уровень доступности дошкольного образования и численность населения, получающего дошкольное образование;</a:t>
            </a:r>
          </a:p>
          <a:p>
            <a:pPr lvl="0" rtl="0" algn="just">
              <a:spcBef>
                <a:spcPts val="900"/>
              </a:spcBef>
              <a:spcAft>
                <a:spcPts val="900"/>
              </a:spcAft>
              <a:buNone/>
            </a:pPr>
            <a:r>
              <a:rPr lang="ru" sz="11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б) содержание образовательной деятельности и организация образовательного процесса по образовательным программам дошкольного образования;</a:t>
            </a:r>
          </a:p>
          <a:p>
            <a:pPr lvl="0" rtl="0" algn="just">
              <a:spcBef>
                <a:spcPts val="900"/>
              </a:spcBef>
              <a:spcAft>
                <a:spcPts val="900"/>
              </a:spcAft>
              <a:buNone/>
            </a:pPr>
            <a:r>
              <a:rPr lang="ru" sz="11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в) кадровое обеспечение дошкольных образовательных организаций и оценка уровня заработной платы педагогических работников;</a:t>
            </a:r>
          </a:p>
          <a:p>
            <a:pPr lvl="0" rtl="0" algn="just">
              <a:spcBef>
                <a:spcPts val="900"/>
              </a:spcBef>
              <a:spcAft>
                <a:spcPts val="900"/>
              </a:spcAft>
              <a:buNone/>
            </a:pPr>
            <a:r>
              <a:rPr lang="ru" sz="11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г) материально-техническое и информационное обеспечение дошкольных образовательных организаций;</a:t>
            </a:r>
          </a:p>
          <a:p>
            <a:pPr lvl="0" rtl="0" algn="just">
              <a:spcBef>
                <a:spcPts val="900"/>
              </a:spcBef>
              <a:spcAft>
                <a:spcPts val="900"/>
              </a:spcAft>
              <a:buNone/>
            </a:pPr>
            <a:r>
              <a:rPr lang="ru" sz="11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д) условия получения дошкольного образования лицами с ограниченными возможностями здоровья и инвалидами;</a:t>
            </a:r>
          </a:p>
          <a:p>
            <a:pPr lvl="0" rtl="0" algn="just">
              <a:spcBef>
                <a:spcPts val="900"/>
              </a:spcBef>
              <a:spcAft>
                <a:spcPts val="900"/>
              </a:spcAft>
              <a:buNone/>
            </a:pPr>
            <a:r>
              <a:rPr lang="ru" sz="11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е) состояние здоровья лиц, обучающихся по программам дошкольного образования;</a:t>
            </a:r>
          </a:p>
          <a:p>
            <a:pPr lvl="0" rtl="0" algn="just">
              <a:spcBef>
                <a:spcPts val="900"/>
              </a:spcBef>
              <a:spcAft>
                <a:spcPts val="900"/>
              </a:spcAft>
              <a:buNone/>
            </a:pPr>
            <a:r>
              <a:rPr lang="ru" sz="11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ж) изменение сети дошкольных образовательных организаций (в том числе ликвидация и реорганизация организаций, осуществляющих образовательную деятельность);</a:t>
            </a:r>
          </a:p>
          <a:p>
            <a:pPr lvl="0" rtl="0" algn="just">
              <a:spcBef>
                <a:spcPts val="900"/>
              </a:spcBef>
              <a:spcAft>
                <a:spcPts val="900"/>
              </a:spcAft>
              <a:buNone/>
            </a:pPr>
            <a:r>
              <a:rPr lang="ru" sz="11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з) финансово-экономическая деятельность дошкольных образовательных организаций;</a:t>
            </a:r>
          </a:p>
          <a:p>
            <a:pPr lvl="0" rtl="0" algn="just">
              <a:spcBef>
                <a:spcPts val="900"/>
              </a:spcBef>
              <a:spcAft>
                <a:spcPts val="900"/>
              </a:spcAft>
              <a:buNone/>
            </a:pPr>
            <a:r>
              <a:rPr lang="ru" sz="11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и) создание безопасных условий при организации образовательного процесса в дошкольных образовательных организациях.</a:t>
            </a:r>
          </a:p>
          <a:p>
            <a:pPr lvl="0" algn="just">
              <a:spcBef>
                <a:spcPts val="900"/>
              </a:spcBef>
              <a:spcAft>
                <a:spcPts val="900"/>
              </a:spcAft>
              <a:buNone/>
            </a:pPr>
            <a:r>
              <a:t/>
            </a:r>
            <a:endParaRPr sz="1100"/>
          </a:p>
        </p:txBody>
      </p:sp>
    </p:spTree>
  </p:cSld>
  <p:clrMapOvr>
    <a:masterClrMapping/>
  </p:clrMapOvr>
  <p:transition spd="slow">
    <p:cut/>
  </p:transition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Shape 146"/>
          <p:cNvSpPr txBox="1"/>
          <p:nvPr>
            <p:ph type="title"/>
          </p:nvPr>
        </p:nvSpPr>
        <p:spPr>
          <a:xfrm>
            <a:off x="490250" y="526350"/>
            <a:ext cx="5618700" cy="40908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b="1" i="1" lang="ru" sz="3600">
                <a:latin typeface="Times New Roman"/>
                <a:ea typeface="Times New Roman"/>
                <a:cs typeface="Times New Roman"/>
                <a:sym typeface="Times New Roman"/>
              </a:rPr>
              <a:t>Спасибо за внимание!</a:t>
            </a:r>
          </a:p>
        </p:txBody>
      </p:sp>
    </p:spTree>
  </p:cSld>
  <p:clrMapOvr>
    <a:masterClrMapping/>
  </p:clrMapOvr>
  <p:transition spd="slow">
    <p:cut/>
  </p:transition>
</p:sld>
</file>

<file path=ppt/theme/theme1.xml><?xml version="1.0" encoding="utf-8"?>
<a:theme xmlns:a="http://schemas.openxmlformats.org/drawingml/2006/main" xmlns:r="http://schemas.openxmlformats.org/officeDocument/2006/relationships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geometric">
  <a:themeElements>
    <a:clrScheme name="Geometric">
      <a:dk1>
        <a:srgbClr val="2A3990"/>
      </a:dk1>
      <a:lt1>
        <a:srgbClr val="FFFFFF"/>
      </a:lt1>
      <a:dk2>
        <a:srgbClr val="434343"/>
      </a:dk2>
      <a:lt2>
        <a:srgbClr val="999999"/>
      </a:lt2>
      <a:accent1>
        <a:srgbClr val="212D74"/>
      </a:accent1>
      <a:accent2>
        <a:srgbClr val="3949AB"/>
      </a:accent2>
      <a:accent3>
        <a:srgbClr val="9C254D"/>
      </a:accent3>
      <a:accent4>
        <a:srgbClr val="D23369"/>
      </a:accent4>
      <a:accent5>
        <a:srgbClr val="F06292"/>
      </a:accent5>
      <a:accent6>
        <a:srgbClr val="7890CD"/>
      </a:accent6>
      <a:hlink>
        <a:srgbClr val="F06292"/>
      </a:hlink>
      <a:folHlink>
        <a:srgbClr val="F0629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