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PT Sans Narrow"/>
      <p:regular r:id="rId27"/>
      <p:bold r:id="rId28"/>
    </p:embeddedFont>
    <p:embeddedFont>
      <p:font typeface="Open Sans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6F7066D6-CA41-4DFC-9CB3-209237FD6E7A}">
  <a:tblStyle styleId="{6F7066D6-CA41-4DFC-9CB3-209237FD6E7A}" styleName="Table_0"/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PTSansNarrow-bold.fntdata"/><Relationship Id="rId27" Type="http://schemas.openxmlformats.org/officeDocument/2006/relationships/font" Target="fonts/PTSansNarrow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OpenSans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OpenSans-italic.fntdata"/><Relationship Id="rId30" Type="http://schemas.openxmlformats.org/officeDocument/2006/relationships/font" Target="fonts/OpenSans-bold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schemas.openxmlformats.org/officeDocument/2006/relationships/font" Target="fonts/OpenSans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>
            <a:off x="7007735" y="3176887"/>
            <a:ext cx="562199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1" name="Shape 11"/>
          <p:cNvCxnSpPr/>
          <p:nvPr/>
        </p:nvCxnSpPr>
        <p:spPr>
          <a:xfrm>
            <a:off x="1575034" y="3158251"/>
            <a:ext cx="562199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12" name="Shape 12"/>
          <p:cNvGrpSpPr/>
          <p:nvPr/>
        </p:nvGrpSpPr>
        <p:grpSpPr>
          <a:xfrm>
            <a:off x="1004143" y="1022025"/>
            <a:ext cx="7136667" cy="152400"/>
            <a:chOff x="1346428" y="1011300"/>
            <a:chExt cx="6452100" cy="152400"/>
          </a:xfrm>
        </p:grpSpPr>
        <p:cxnSp>
          <p:nvCxnSpPr>
            <p:cNvPr id="13" name="Shape 13"/>
            <p:cNvCxnSpPr/>
            <p:nvPr/>
          </p:nvCxnSpPr>
          <p:spPr>
            <a:xfrm rot="10800000">
              <a:off x="1346428" y="1011300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" name="Shape 14"/>
            <p:cNvCxnSpPr/>
            <p:nvPr/>
          </p:nvCxnSpPr>
          <p:spPr>
            <a:xfrm rot="10800000">
              <a:off x="1346428" y="1163700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5" name="Shape 15"/>
          <p:cNvGrpSpPr/>
          <p:nvPr/>
        </p:nvGrpSpPr>
        <p:grpSpPr>
          <a:xfrm>
            <a:off x="1004150" y="3969100"/>
            <a:ext cx="7136667" cy="152400"/>
            <a:chOff x="1346435" y="3969087"/>
            <a:chExt cx="6452100" cy="152400"/>
          </a:xfrm>
        </p:grpSpPr>
        <p:cxnSp>
          <p:nvCxnSpPr>
            <p:cNvPr id="16" name="Shape 16"/>
            <p:cNvCxnSpPr/>
            <p:nvPr/>
          </p:nvCxnSpPr>
          <p:spPr>
            <a:xfrm>
              <a:off x="1346435" y="4121487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" name="Shape 17"/>
            <p:cNvCxnSpPr/>
            <p:nvPr/>
          </p:nvCxnSpPr>
          <p:spPr>
            <a:xfrm>
              <a:off x="1346435" y="3969087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8" name="Shape 18"/>
          <p:cNvSpPr txBox="1"/>
          <p:nvPr>
            <p:ph type="ctrTitle"/>
          </p:nvPr>
        </p:nvSpPr>
        <p:spPr>
          <a:xfrm>
            <a:off x="1004150" y="1751764"/>
            <a:ext cx="7136700" cy="10223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5400"/>
            </a:lvl1pPr>
            <a:lvl2pPr lvl="1" algn="ctr">
              <a:spcBef>
                <a:spcPts val="0"/>
              </a:spcBef>
              <a:buSzPct val="100000"/>
              <a:defRPr sz="5400"/>
            </a:lvl2pPr>
            <a:lvl3pPr lvl="2" algn="ctr">
              <a:spcBef>
                <a:spcPts val="0"/>
              </a:spcBef>
              <a:buSzPct val="100000"/>
              <a:defRPr sz="5400"/>
            </a:lvl3pPr>
            <a:lvl4pPr lvl="3" algn="ctr">
              <a:spcBef>
                <a:spcPts val="0"/>
              </a:spcBef>
              <a:buSzPct val="100000"/>
              <a:defRPr sz="5400"/>
            </a:lvl4pPr>
            <a:lvl5pPr lvl="4" algn="ctr">
              <a:spcBef>
                <a:spcPts val="0"/>
              </a:spcBef>
              <a:buSzPct val="100000"/>
              <a:defRPr sz="5400"/>
            </a:lvl5pPr>
            <a:lvl6pPr lvl="5" algn="ctr">
              <a:spcBef>
                <a:spcPts val="0"/>
              </a:spcBef>
              <a:buSzPct val="100000"/>
              <a:defRPr sz="5400"/>
            </a:lvl6pPr>
            <a:lvl7pPr lvl="6" algn="ctr">
              <a:spcBef>
                <a:spcPts val="0"/>
              </a:spcBef>
              <a:buSzPct val="100000"/>
              <a:defRPr sz="5400"/>
            </a:lvl7pPr>
            <a:lvl8pPr lvl="7" algn="ctr">
              <a:spcBef>
                <a:spcPts val="0"/>
              </a:spcBef>
              <a:buSzPct val="100000"/>
              <a:defRPr sz="5400"/>
            </a:lvl8pPr>
            <a:lvl9pPr lvl="8" algn="ctr">
              <a:spcBef>
                <a:spcPts val="0"/>
              </a:spcBef>
              <a:buSzPct val="100000"/>
              <a:defRPr sz="5400"/>
            </a:lvl9pPr>
          </a:lstStyle>
          <a:p/>
        </p:txBody>
      </p:sp>
      <p:sp>
        <p:nvSpPr>
          <p:cNvPr id="19" name="Shape 19"/>
          <p:cNvSpPr txBox="1"/>
          <p:nvPr>
            <p:ph idx="1" type="subTitle"/>
          </p:nvPr>
        </p:nvSpPr>
        <p:spPr>
          <a:xfrm>
            <a:off x="2137225" y="2850039"/>
            <a:ext cx="4870499" cy="792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" name="Shape 23"/>
          <p:cNvSpPr txBox="1"/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" name="Shape 27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x="311700" y="1266325"/>
            <a:ext cx="8520599" cy="330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9" name="Shape 29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2" name="Shape 32"/>
          <p:cNvSpPr txBox="1"/>
          <p:nvPr>
            <p:ph idx="1" type="body"/>
          </p:nvPr>
        </p:nvSpPr>
        <p:spPr>
          <a:xfrm>
            <a:off x="311700" y="1266175"/>
            <a:ext cx="3999899" cy="330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3" name="Shape 33"/>
          <p:cNvSpPr txBox="1"/>
          <p:nvPr>
            <p:ph idx="2" type="body"/>
          </p:nvPr>
        </p:nvSpPr>
        <p:spPr>
          <a:xfrm>
            <a:off x="4832400" y="1266175"/>
            <a:ext cx="3999899" cy="330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311700" y="5556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311700" y="1389600"/>
            <a:ext cx="2807999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1" name="Shape 4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accent6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/>
          <p:nvPr>
            <p:ph type="title"/>
          </p:nvPr>
        </p:nvSpPr>
        <p:spPr>
          <a:xfrm>
            <a:off x="490250" y="526350"/>
            <a:ext cx="5613599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buClr>
                <a:schemeClr val="dk2"/>
              </a:buClr>
              <a:buSzPct val="100000"/>
              <a:defRPr b="0" sz="5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4572000" y="0"/>
            <a:ext cx="4572000" cy="51434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7" name="Shape 47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8" name="Shape 48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49" name="Shape 49"/>
          <p:cNvSpPr txBox="1"/>
          <p:nvPr>
            <p:ph idx="1" type="subTitle"/>
          </p:nvPr>
        </p:nvSpPr>
        <p:spPr>
          <a:xfrm>
            <a:off x="265500" y="2726875"/>
            <a:ext cx="4045199" cy="1235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50" name="Shape 50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idx="1" type="body"/>
          </p:nvPr>
        </p:nvSpPr>
        <p:spPr>
          <a:xfrm>
            <a:off x="311700" y="4230725"/>
            <a:ext cx="5998800" cy="59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7" name="Shape 57"/>
          <p:cNvSpPr txBox="1"/>
          <p:nvPr>
            <p:ph type="title"/>
          </p:nvPr>
        </p:nvSpPr>
        <p:spPr>
          <a:xfrm>
            <a:off x="311700" y="1304850"/>
            <a:ext cx="8520599" cy="15383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" type="body"/>
          </p:nvPr>
        </p:nvSpPr>
        <p:spPr>
          <a:xfrm>
            <a:off x="311700" y="2995650"/>
            <a:ext cx="8520599" cy="1071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59" name="Shape 59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266325"/>
            <a:ext cx="8520599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Open Sans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0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0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www.firo.ru/wp-content/uploads/2013/11/PR_1155.pdf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0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0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0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0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0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0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0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/>
          <p:nvPr>
            <p:ph type="ctrTitle"/>
          </p:nvPr>
        </p:nvSpPr>
        <p:spPr>
          <a:xfrm rot="131">
            <a:off x="630599" y="635150"/>
            <a:ext cx="7893000" cy="19427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indent="0" lvl="0" marL="101600" marR="101600" rtl="0">
              <a:lnSpc>
                <a:spcPct val="119978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3000">
                <a:solidFill>
                  <a:schemeClr val="accent5"/>
                </a:solidFill>
                <a:latin typeface="Trebuchet MS"/>
                <a:ea typeface="Trebuchet MS"/>
                <a:cs typeface="Trebuchet MS"/>
                <a:sym typeface="Trebuchet MS"/>
              </a:rPr>
              <a:t>Современные подходы к организации взаимодействия дошкольного образовательного учреждения и семьи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600"/>
          </a:p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2137225" y="2850039"/>
            <a:ext cx="4870499" cy="792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Т.С. Филиппова 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>
            <p:ph type="title"/>
          </p:nvPr>
        </p:nvSpPr>
        <p:spPr>
          <a:xfrm>
            <a:off x="490250" y="526350"/>
            <a:ext cx="56135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4800">
                <a:solidFill>
                  <a:srgbClr val="9900FF"/>
                </a:solidFill>
              </a:rPr>
              <a:t>СОЦИАЛИЗАЦИЯ-</a:t>
            </a:r>
          </a:p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rgbClr val="9900FF"/>
                </a:solidFill>
              </a:rPr>
              <a:t>процесс развития и саморазвития человека в ходе усвоения воспроизведения социокультурного опыта </a:t>
            </a:r>
          </a:p>
        </p:txBody>
      </p:sp>
      <p:pic>
        <p:nvPicPr>
          <p:cNvPr id="73" name="Shape 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03850" y="2316450"/>
            <a:ext cx="2638850" cy="2191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проблема:</a:t>
            </a:r>
          </a:p>
        </p:txBody>
      </p:sp>
      <p:sp>
        <p:nvSpPr>
          <p:cNvPr id="79" name="Shape 79"/>
          <p:cNvSpPr txBox="1"/>
          <p:nvPr>
            <p:ph idx="1" type="subTitle"/>
          </p:nvPr>
        </p:nvSpPr>
        <p:spPr>
          <a:xfrm>
            <a:off x="265500" y="2726875"/>
            <a:ext cx="4045199" cy="1235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741B47"/>
                </a:solidFill>
              </a:rPr>
              <a:t>обеспечение успешной социализации подрастающего поколения</a:t>
            </a:r>
          </a:p>
        </p:txBody>
      </p:sp>
      <p:sp>
        <p:nvSpPr>
          <p:cNvPr id="80" name="Shape 80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Clr>
                <a:srgbClr val="FFFF00"/>
              </a:buClr>
              <a:buChar char="➔"/>
            </a:pPr>
            <a:r>
              <a:rPr lang="ru">
                <a:solidFill>
                  <a:srgbClr val="FFFF00"/>
                </a:solidFill>
              </a:rPr>
              <a:t>адаптация личности к обществу путем усвоения социального опыта, ценностей, норм и установок, присущим обществу</a:t>
            </a:r>
          </a:p>
          <a:p>
            <a:pPr indent="-228600" lvl="0" marL="457200">
              <a:spcBef>
                <a:spcPts val="0"/>
              </a:spcBef>
              <a:buClr>
                <a:srgbClr val="FFFF00"/>
              </a:buClr>
              <a:buChar char="➔"/>
            </a:pPr>
            <a:r>
              <a:rPr lang="ru">
                <a:solidFill>
                  <a:srgbClr val="FFFF00"/>
                </a:solidFill>
              </a:rPr>
              <a:t>формирование собственной позиции и неповторимой индивидуальности, процесс саморазвития и самореализации</a:t>
            </a:r>
          </a:p>
        </p:txBody>
      </p:sp>
      <p:pic>
        <p:nvPicPr>
          <p:cNvPr id="81" name="Shape 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500" y="0"/>
            <a:ext cx="3034799" cy="193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600"/>
              <a:t>“Ребенок-педагог-семья”</a:t>
            </a:r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265500" y="2726875"/>
            <a:ext cx="4045199" cy="156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741B47"/>
                </a:solidFill>
              </a:rPr>
              <a:t>Превращение ДОУ в открытое пространство для взаимодействия с учреждениями социума </a:t>
            </a:r>
          </a:p>
        </p:txBody>
      </p:sp>
      <p:sp>
        <p:nvSpPr>
          <p:cNvPr id="88" name="Shape 88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Современное ДОУ может и должно стать центром созидательных, творческих инициатив, призванным развивать духовно-интеллектуальный потенциал всех участников педагогического процесса, значимых не только для дошкольного сообщества, но и для жителей микрорайона или города. </a:t>
            </a:r>
          </a:p>
        </p:txBody>
      </p:sp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000" y="68773"/>
            <a:ext cx="2619375" cy="151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/>
          <p:nvPr>
            <p:ph type="title"/>
          </p:nvPr>
        </p:nvSpPr>
        <p:spPr>
          <a:xfrm>
            <a:off x="311700" y="149450"/>
            <a:ext cx="8520599" cy="510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24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Нормативно-правовое обеспечение </a:t>
            </a:r>
          </a:p>
        </p:txBody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311700" y="660050"/>
            <a:ext cx="8520599" cy="4550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Конституция РФ, ст.43;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 Закон РФ «Об основных гарантиях прав ребенка в РФ» № 124-ФЗ от 27.07.1998 г.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Федеральный закон Российской Федерации от 29 декабря 2012 г. № 273-ФЗ "Об образовании в Российской Федерации" ст.44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      Семейный кодекс РФ; 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Указ Президента РФ от 1 июня 2012 г. № 761 "О Национальной стратегии действий в интересах детей на 2012 - 2017 годы"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 u="sng">
                <a:solidFill>
                  <a:srgbClr val="85200C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  <a:hlinkClick r:id="rId3"/>
              </a:rPr>
              <a:t>Приказ № 1155 от 17.10.2013 «Об утверждении федерального государственного образовательного стандарта дошкольного образования»</a:t>
            </a:r>
          </a:p>
          <a:p>
            <a:pPr lvl="0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Приказ Министерства здравоохранения и социального развития Российской Федерации от 26.08.2010 №761н «Об утверждении Единого квалификационного справочника должностей руководителей, специалистов и служащих»</a:t>
            </a:r>
          </a:p>
          <a:p>
            <a:pPr lvl="0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Об утверждении Порядка организации и осуществления образовательной деятельности по основным общеобразовательным программам - образовательным программам дошкольного образования. Приказ Минобрнауки России от 30 августа 2013 г. №1014</a:t>
            </a:r>
          </a:p>
          <a:p>
            <a:pPr indent="0" lvl="0" marL="101600" marR="139700" rtl="0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Об утверждении Положения о психолого-медико-педагогической комиссии. Приказ Минобрнауки России от 20 сентября 2013 г. №1082</a:t>
            </a:r>
          </a:p>
          <a:p>
            <a:pPr indent="0" lvl="0" marL="101600" marR="139700" rtl="0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Постановление Правительства РФ от 15.08.2013 № 706 «Об утверждении Правил оказания платных образовательных услуг»</a:t>
            </a:r>
          </a:p>
          <a:p>
            <a:pPr lvl="0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rgbClr val="85200C"/>
                </a:solidFill>
                <a:latin typeface="Arial"/>
                <a:ea typeface="Arial"/>
                <a:cs typeface="Arial"/>
                <a:sym typeface="Arial"/>
              </a:rPr>
              <a:t>Инструктивно-методическое письмо Министерства образования РФ от 14.03.2000 №65\23-16. О гигиенических требованиях и максимальной нагрузке на детей дошкольного возраста в организованных формах обучения.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100">
              <a:solidFill>
                <a:srgbClr val="741B47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" name="Shape 100"/>
          <p:cNvGraphicFramePr/>
          <p:nvPr/>
        </p:nvGraphicFramePr>
        <p:xfrm>
          <a:off x="152400" y="152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{6F7066D6-CA41-4DFC-9CB3-209237FD6E7A}</a:tableStyleId>
              </a:tblPr>
              <a:tblGrid>
                <a:gridCol w="505300"/>
                <a:gridCol w="2647475"/>
                <a:gridCol w="5829300"/>
                <a:gridCol w="1905000"/>
                <a:gridCol w="1905000"/>
              </a:tblGrid>
              <a:tr h="504825">
                <a:tc gridSpan="5"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Локальные акты дошкольной образовательной  организации</a:t>
                      </a:r>
                    </a:p>
                  </a:txBody>
                  <a:tcPr marT="9525" marB="9525" marR="9525" marL="9525"/>
                </a:tc>
                <a:tc hMerge="1"/>
                <a:tc hMerge="1"/>
                <a:tc hMerge="1"/>
                <a:tc hMerge="1"/>
              </a:tr>
              <a:tr h="8382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№ п/п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Название документов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Примерный перечень локальных актов, разрабатываемых для введения ФГОС ДО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 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14097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1.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научно-методическому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1.Приказ об утверждении основной образовательной программы дошкольного образования образовательного учреждения (Федеральный закон от 29.12.2012 № 273-ФЗ, ст.12)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2.Положение о системе внутреннего мониторинга качества образования в образовательном учреждении.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29337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2.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организационному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1.Устав образовательного учреждения (Федеральный закон от 29.12.2012 № 273-ФЗ, ст.25)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2.Правила внутреннего распорядка образовательного учреждения.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3.Договор образовательного учреждения с учредителем.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4.Договор образовательного учреждения с родителями (законными представителями) воспитанников.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5.Приказ об утверждении плана-графика (сетевого графика, дорожной карты) введения ФГОС ДО в образовательном учреждении.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6.Приказ о создании в образовательном учреждении рабочей группы по введению ФГОС ДО.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16002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3.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кадровому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1.Должностные инструкции работников образовательного учреждения (приказ Министерства здравоохранения и социального развития Российской Федерации от 26.08.2010 № 761н «Об утверждении Единого квалификационного справочника должностей руководителей, специалистов и служащих»).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2.Приказ об утверждении плана-графика повышения квалификации педагогических и руководящих работников образовательного учреждения в связи с введением ФГОС ДО.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17907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4.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информационному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1.Положение об организации и проведении публичного отчета образовательного учреждения.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2.Положение об Интернет-сайте образовательного учреждения (Федеральный закон от 29.12.2012 № 273-ФЗ, ст.29; постановление Правительства РФ от 10 июля 2013 г. N 582 "Об утверждении Правил размещения на официальном сайте образовательной организации в информационно-телекоммуникационной сети "Интернет" и обновления информации об образовательной организации")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2695575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5.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финансовому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1.Положение об оплате труда и материальном стимулировании работников образования 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2.Положение о распределении стимулирующей части фонда оплаты труда работников образовательного учреждения.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3.Положение об оказании платных дополнительных образовательных услуг (постановление Правительства РФ от 15 августа 2013 г. N 706 "Об утверждении Правил оказания платных образовательных услуг").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  <a:tr h="2933700"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1050">
                          <a:solidFill>
                            <a:srgbClr val="444444"/>
                          </a:solidFill>
                        </a:rPr>
                        <a:t>6.</a:t>
                      </a:r>
                    </a:p>
                  </a:txBody>
                  <a:tcPr marT="9525" marB="9525" marR="9525" marL="952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 материально-техническому обеспечению</a:t>
                      </a:r>
                    </a:p>
                  </a:txBody>
                  <a:tcPr marT="9525" marB="9525" marR="9525" marL="9525"/>
                </a:tc>
                <a:tc gridSpan="3"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Положения о различных объектах инфраструктуры учреждения с учетом требований ФГОС ДО к образовательным учреждениям в части минимальной оснащенности  воспитательно-образовательного процесса и оборудования помещений.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-Положение о методическом кабинете (общие положения, задачи и направления деятельности методического кабинета, руководство и планирование работы методического кабинета, оснащение методического кабинета)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-Положение о музыкальном зале.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-Положение о физкультурном зале.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-Положение об изостудии.</a:t>
                      </a:r>
                    </a:p>
                    <a:p>
                      <a:pPr lvl="0" rtl="0">
                        <a:lnSpc>
                          <a:spcPct val="142857"/>
                        </a:lnSpc>
                        <a:spcBef>
                          <a:spcPts val="110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ru" sz="900">
                          <a:solidFill>
                            <a:srgbClr val="85200C"/>
                          </a:solidFill>
                        </a:rPr>
                        <a:t>и т.д.</a:t>
                      </a:r>
                    </a:p>
                  </a:txBody>
                  <a:tcPr marT="9525" marB="9525" marR="9525" marL="9525"/>
                </a:tc>
                <a:tc hMerge="1"/>
                <a:tc hMerge="1"/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цели и задачи:</a:t>
            </a:r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311700" y="1315975"/>
            <a:ext cx="3999899" cy="330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</a:t>
            </a:r>
            <a:r>
              <a:rPr lang="ru" sz="2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возможности социума микрорайона ДОУ для создания единой образовательной систем</a:t>
            </a:r>
            <a:r>
              <a:rPr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ы.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741B47"/>
              </a:solidFill>
            </a:endParaRPr>
          </a:p>
        </p:txBody>
      </p:sp>
      <p:sp>
        <p:nvSpPr>
          <p:cNvPr id="107" name="Shape 107"/>
          <p:cNvSpPr txBox="1"/>
          <p:nvPr>
            <p:ph idx="2" type="body"/>
          </p:nvPr>
        </p:nvSpPr>
        <p:spPr>
          <a:xfrm>
            <a:off x="4832400" y="445025"/>
            <a:ext cx="3999899" cy="4412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Отработать механизм взаимодействия с    социальными институтами образования, культуры, спорта и медицины.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Формировать способность адекватно ориентироваться в доступном социальном окружении.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Развивать коммуникативные способности, доброжелательность к окружающим, готовность к сотрудничеству и самореализации.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Стимулировать развитие активной гражданской позиции сопричастности к судьбе детского сада, микрорайона, малой родины.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Обеспечение психоэмоционального благополучия и здоровья участников образовательного процесса, использование навыков социального партнерства для личностно-гармоничного развития.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741B47"/>
              </a:solidFill>
            </a:endParaRPr>
          </a:p>
        </p:txBody>
      </p:sp>
      <p:pic>
        <p:nvPicPr>
          <p:cNvPr id="108" name="Shape 1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100" y="3466100"/>
            <a:ext cx="4084049" cy="167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311700" y="445025"/>
            <a:ext cx="8520599" cy="7073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Принципы:</a:t>
            </a:r>
          </a:p>
        </p:txBody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311700" y="1266325"/>
            <a:ext cx="8520599" cy="3302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Гуманизма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основывается на усилении внимания к личности ребенка как высшей ценности общества, установке на формировании активной гражданской позиции, с полноценными интеллектуальными, моральными и физическими качествами, создание благоприятных условий для развития его творческой индивидуальности;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Личной ориентированности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направлен на реализацию индивидуальных качеств и способностей всех участников в системе «ребенок–педагог–семья»;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Культуросообразности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понимание мира, частью которого является сам ребенок. В этом мире преобладает идея малой родины – организация жизнедеятельности детей в пространстве многонациональной культуры с акцентом на ее региональный компонент;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Интеграции и координации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отражает способы взаимосвязной деятельности всех субъектов социального партнерства и их согласованную работу;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Диалогичности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нацелен на оптимизацию взаимодействия субъектов социального партнерства;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Ø</a:t>
            </a:r>
            <a:r>
              <a:rPr b="1" lang="ru" sz="7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Деятельной организации</a:t>
            </a:r>
            <a:r>
              <a:rPr b="1" lang="ru" sz="14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направлен на объединение всех форм социального сотрудничества в создание единой воспитательной системы.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741B47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type="title"/>
          </p:nvPr>
        </p:nvSpPr>
        <p:spPr>
          <a:xfrm>
            <a:off x="490250" y="526350"/>
            <a:ext cx="56135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4800">
                <a:solidFill>
                  <a:srgbClr val="9900FF"/>
                </a:solidFill>
              </a:rPr>
              <a:t>взаимодействие с учреждениями культуры</a:t>
            </a:r>
          </a:p>
        </p:txBody>
      </p:sp>
      <p:pic>
        <p:nvPicPr>
          <p:cNvPr id="120" name="Shape 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5400" y="946500"/>
            <a:ext cx="3524475" cy="317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цель</a:t>
            </a:r>
          </a:p>
        </p:txBody>
      </p:sp>
      <p:sp>
        <p:nvSpPr>
          <p:cNvPr id="126" name="Shape 126"/>
          <p:cNvSpPr txBox="1"/>
          <p:nvPr>
            <p:ph idx="1" type="subTitle"/>
          </p:nvPr>
        </p:nvSpPr>
        <p:spPr>
          <a:xfrm>
            <a:off x="265500" y="5255575"/>
            <a:ext cx="4045199" cy="12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7" name="Shape 127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Формирование целостной  социокультурной системы   взаимодействия ДОУ с учреждениями культуры</a:t>
            </a:r>
          </a:p>
        </p:txBody>
      </p:sp>
      <p:pic>
        <p:nvPicPr>
          <p:cNvPr id="128" name="Shape 1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075" y="2627800"/>
            <a:ext cx="3924625" cy="226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задачи</a:t>
            </a:r>
          </a:p>
        </p:txBody>
      </p:sp>
      <p:sp>
        <p:nvSpPr>
          <p:cNvPr id="134" name="Shape 134"/>
          <p:cNvSpPr txBox="1"/>
          <p:nvPr>
            <p:ph idx="1" type="subTitle"/>
          </p:nvPr>
        </p:nvSpPr>
        <p:spPr>
          <a:xfrm>
            <a:off x="265500" y="5143500"/>
            <a:ext cx="4045199" cy="149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5" name="Shape 135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    Расширять творческое взаимодействие  ДОУ с учреждениями культуры для создания единой социокультурной педагогической системы.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   Осуществлять интегрированный подход к эстетическому воспитанию  и формированию художественно-творческих способностей в  системе «ребенок-педагог-родитель».</a:t>
            </a:r>
          </a:p>
          <a:p>
            <a:pPr indent="-22860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    Способствовать развитию духовно-нравственной культуры участников образовательного процесса.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00"/>
              </a:solidFill>
            </a:endParaRPr>
          </a:p>
        </p:txBody>
      </p:sp>
      <p:pic>
        <p:nvPicPr>
          <p:cNvPr id="136" name="Shape 1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800" y="316375"/>
            <a:ext cx="3986899" cy="1738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основные направления</a:t>
            </a:r>
          </a:p>
        </p:txBody>
      </p:sp>
      <p:sp>
        <p:nvSpPr>
          <p:cNvPr id="142" name="Shape 142"/>
          <p:cNvSpPr txBox="1"/>
          <p:nvPr>
            <p:ph idx="1" type="subTitle"/>
          </p:nvPr>
        </p:nvSpPr>
        <p:spPr>
          <a:xfrm>
            <a:off x="265500" y="5205775"/>
            <a:ext cx="4045199" cy="869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3" name="Shape 143"/>
          <p:cNvSpPr txBox="1"/>
          <p:nvPr>
            <p:ph idx="2" type="body"/>
          </p:nvPr>
        </p:nvSpPr>
        <p:spPr>
          <a:xfrm>
            <a:off x="4939500" y="724200"/>
            <a:ext cx="4127099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эстетическое;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духовно-нравственное;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художественно-творческое;</a:t>
            </a:r>
          </a:p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культурно-просветительское</a:t>
            </a:r>
          </a:p>
        </p:txBody>
      </p:sp>
      <p:pic>
        <p:nvPicPr>
          <p:cNvPr id="144" name="Shape 1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950" y="2652700"/>
            <a:ext cx="3804749" cy="213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490250" y="526350"/>
            <a:ext cx="6459000" cy="44055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48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Реализация основных направлений сотрудничества</a:t>
            </a: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4800">
                <a:solidFill>
                  <a:srgbClr val="99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4800"/>
          </a:p>
        </p:txBody>
      </p:sp>
      <p:pic>
        <p:nvPicPr>
          <p:cNvPr id="150" name="Shape 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36650" y="1569200"/>
            <a:ext cx="3017400" cy="283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" name="Shape 155"/>
          <p:cNvGraphicFramePr/>
          <p:nvPr/>
        </p:nvGraphicFramePr>
        <p:xfrm>
          <a:off x="152400" y="152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{6F7066D6-CA41-4DFC-9CB3-209237FD6E7A}</a:tableStyleId>
              </a:tblPr>
              <a:tblGrid>
                <a:gridCol w="2038350"/>
                <a:gridCol w="3841975"/>
                <a:gridCol w="1406000"/>
                <a:gridCol w="1488825"/>
              </a:tblGrid>
              <a:tr h="18097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Направления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Мероприятия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Дата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Ответственные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3038475">
                <a:tc>
                  <a:txBody>
                    <a:bodyPr>
                      <a:noAutofit/>
                    </a:bodyPr>
                    <a:lstStyle/>
                    <a:p>
                      <a:pPr indent="-228600" lvl="0" marL="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	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Эстетическое: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создание эстетичной предметно-развивающей среды;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формирование эстетической культуры личности;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ознакомление с произведениями искусства отечественной и мировой культуры.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Приобретение, формирование необходимых компонентов эстетической развивающей среды.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Использовать нетрадиционные формы работы в проведении занятий, досуговой, творческой деятельности и др.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Экскурсии, тематические занятия, выставки, участие в конкурсах и выставках, тематические встречи, вечера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Заведующая,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педагоги, родители.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 ДОУ, ст. вос-ль,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специалисты учреждений культуры,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родители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3305175">
                <a:tc>
                  <a:txBody>
                    <a:bodyPr>
                      <a:noAutofit/>
                    </a:bodyPr>
                    <a:lstStyle/>
                    <a:p>
                      <a:pPr indent="-228600" lvl="0" marL="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2.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	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Духовно-нравственное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: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формирование коллектива единомышленников на принципах духовности и нравственности;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создание нравственно-эстетического климата в д/с и семье.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Семинары-практикумы, творческие объединения, деловые игры, презентации, мастер – класс.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Анкетирование,  круглые столы, День открытых дверей, совместные выставки, спектакли, ярмарки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Заведующая,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 педагоги ДОУ, специалисты учреждения культуры,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родители.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Заведующий,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ст. вос-ль,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специалисты учреждений культуры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4733925">
                <a:tc>
                  <a:txBody>
                    <a:bodyPr>
                      <a:noAutofit/>
                    </a:bodyPr>
                    <a:lstStyle/>
                    <a:p>
                      <a:pPr indent="-228600" lvl="0" marL="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3.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	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Художественно-эстетическое: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развивать творческие способности в различных видах искусства;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реализация возможностей сотворчества детей, педагогов, родителей;</a:t>
                      </a:r>
                    </a:p>
                    <a:p>
                      <a:pPr indent="0" lvl="0" marL="11430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осуществлять интегрированный подход в формировании художественно-творческих способностей.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Тематические занятия, занятия экскурсии, продуктивные виды деятельности, сюжетно – ролевые игры, дидактические игры;  посещение выставок, концертов.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Совместные спектакли, концерты, ярмарки, выставки, участие в конкурсах.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Интегрированные занятия, занятия – экскурсии, тематические занятия, участие и посещение выставок, концертов.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Сентябрь - май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Сентябрь – май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Сентябрь –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май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педагоги, специалисты учреждения культуры, родители.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педагоги, специалисты учреждения культуры, родители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</a:tbl>
          </a:graphicData>
        </a:graphic>
      </p:graphicFrame>
      <p:sp>
        <p:nvSpPr>
          <p:cNvPr id="156" name="Shape 156"/>
          <p:cNvSpPr txBox="1"/>
          <p:nvPr/>
        </p:nvSpPr>
        <p:spPr>
          <a:xfrm>
            <a:off x="304800" y="30480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lnSpc>
                <a:spcPct val="115000"/>
              </a:lnSpc>
              <a:spcBef>
                <a:spcPts val="0"/>
              </a:spcBef>
              <a:buNone/>
            </a:pPr>
            <a:r>
              <a:t/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b="1" lang="ru" sz="8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490250" y="526350"/>
            <a:ext cx="56135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9900FF"/>
                </a:solidFill>
              </a:rPr>
              <a:t>взаимодействие с учреждениями дополнительного образования</a:t>
            </a:r>
          </a:p>
        </p:txBody>
      </p:sp>
      <p:pic>
        <p:nvPicPr>
          <p:cNvPr id="162" name="Shape 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16150" y="983875"/>
            <a:ext cx="2963175" cy="3088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цель</a:t>
            </a:r>
          </a:p>
        </p:txBody>
      </p:sp>
      <p:sp>
        <p:nvSpPr>
          <p:cNvPr id="168" name="Shape 168"/>
          <p:cNvSpPr txBox="1"/>
          <p:nvPr>
            <p:ph idx="1" type="subTitle"/>
          </p:nvPr>
        </p:nvSpPr>
        <p:spPr>
          <a:xfrm>
            <a:off x="190775" y="5292950"/>
            <a:ext cx="4045199" cy="1244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9" name="Shape 169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Объединить усилия ДОУ с учреждениями дополнительного образования для социокультурной самореализации участников образовательного процесса.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FF00"/>
              </a:solidFill>
            </a:endParaRPr>
          </a:p>
        </p:txBody>
      </p:sp>
      <p:pic>
        <p:nvPicPr>
          <p:cNvPr id="170" name="Shape 1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5231" y="2926200"/>
            <a:ext cx="3571949" cy="198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задачи</a:t>
            </a:r>
          </a:p>
        </p:txBody>
      </p:sp>
      <p:sp>
        <p:nvSpPr>
          <p:cNvPr id="176" name="Shape 176"/>
          <p:cNvSpPr txBox="1"/>
          <p:nvPr>
            <p:ph idx="1" type="subTitle"/>
          </p:nvPr>
        </p:nvSpPr>
        <p:spPr>
          <a:xfrm>
            <a:off x="265500" y="5243125"/>
            <a:ext cx="4045199" cy="869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7" name="Shape 177"/>
          <p:cNvSpPr txBox="1"/>
          <p:nvPr>
            <p:ph idx="2" type="body"/>
          </p:nvPr>
        </p:nvSpPr>
        <p:spPr>
          <a:xfrm>
            <a:off x="5014200" y="549875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marL="2286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</a:t>
            </a:r>
            <a:r>
              <a:rPr b="1" lang="ru" sz="7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Способствовать созданию образовательной системы ДОУ с учреждениями дополнительного образования для развития творческого потенциала и познавательной активности  участников образовательного процесса.</a:t>
            </a:r>
          </a:p>
          <a:p>
            <a:pPr lvl="0" marL="2286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</a:t>
            </a:r>
            <a:r>
              <a:rPr b="1" lang="ru" sz="7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условий для самореализации личности ее интеграции в	социокультурную систему города.</a:t>
            </a:r>
          </a:p>
          <a:p>
            <a:pPr lvl="0" marL="2286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</a:t>
            </a:r>
            <a:r>
              <a:rPr b="1" lang="ru" sz="7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1" lang="ru" sz="1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Совершенствование форм взаимодействия с учреждениями дополнительно образования для расширения социально – образовательной системы ДОУ.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FFFF00"/>
              </a:solidFill>
            </a:endParaRPr>
          </a:p>
        </p:txBody>
      </p:sp>
      <p:pic>
        <p:nvPicPr>
          <p:cNvPr id="178" name="Shape 1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500" y="139825"/>
            <a:ext cx="3837000" cy="180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/>
          <p:nvPr>
            <p:ph type="title"/>
          </p:nvPr>
        </p:nvSpPr>
        <p:spPr>
          <a:xfrm>
            <a:off x="265500" y="1039675"/>
            <a:ext cx="4045199" cy="1675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основные направления</a:t>
            </a:r>
          </a:p>
        </p:txBody>
      </p:sp>
      <p:sp>
        <p:nvSpPr>
          <p:cNvPr id="184" name="Shape 184"/>
          <p:cNvSpPr txBox="1"/>
          <p:nvPr>
            <p:ph idx="1" type="subTitle"/>
          </p:nvPr>
        </p:nvSpPr>
        <p:spPr>
          <a:xfrm>
            <a:off x="265500" y="5205775"/>
            <a:ext cx="4045199" cy="62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5" name="Shape 185"/>
          <p:cNvSpPr txBox="1"/>
          <p:nvPr>
            <p:ph idx="2" type="body"/>
          </p:nvPr>
        </p:nvSpPr>
        <p:spPr>
          <a:xfrm>
            <a:off x="4620425" y="724200"/>
            <a:ext cx="4523699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естественно – научное;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художественно-литературное</a:t>
            </a: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прикладное;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информационно-педагогическое</a:t>
            </a:r>
          </a:p>
        </p:txBody>
      </p:sp>
      <p:pic>
        <p:nvPicPr>
          <p:cNvPr id="186" name="Shape 1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500" y="2860625"/>
            <a:ext cx="4045199" cy="2160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/>
          <p:nvPr>
            <p:ph type="title"/>
          </p:nvPr>
        </p:nvSpPr>
        <p:spPr>
          <a:xfrm>
            <a:off x="490250" y="526350"/>
            <a:ext cx="5613599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9900FF"/>
                </a:solidFill>
              </a:rPr>
              <a:t>реализация основных направлений</a:t>
            </a:r>
          </a:p>
        </p:txBody>
      </p:sp>
      <p:pic>
        <p:nvPicPr>
          <p:cNvPr id="192" name="Shape 1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2525" y="386075"/>
            <a:ext cx="4122274" cy="3748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7" name="Shape 197"/>
          <p:cNvGraphicFramePr/>
          <p:nvPr/>
        </p:nvGraphicFramePr>
        <p:xfrm>
          <a:off x="152400" y="152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{6F7066D6-CA41-4DFC-9CB3-209237FD6E7A}</a:tableStyleId>
              </a:tblPr>
              <a:tblGrid>
                <a:gridCol w="2546750"/>
                <a:gridCol w="3680100"/>
                <a:gridCol w="1231600"/>
                <a:gridCol w="1428800"/>
              </a:tblGrid>
              <a:tr h="18097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Направления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Мероприятия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Дата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Ответственные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3590925">
                <a:tc>
                  <a:txBody>
                    <a:bodyPr>
                      <a:noAutofit/>
                    </a:bodyPr>
                    <a:lstStyle/>
                    <a:p>
                      <a:pPr lvl="0" marL="2286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i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1.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	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Естественно – научное: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расширение  кругозора детей приобщение их  к новым способам формирования познавательной сферы;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 формирование познавательного, бережного и созидательного отношения к миру.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Проекты, интегрированные занятия, занятия – экскурсии,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Сюжетно – ролевые, дидактические игры, участие в выставках и конкурсах;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Экскурсии, турпоходы, совместные праздники, развлечения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 ДОУ и МОУ ДОД, родители.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202882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2. Художественно – литературное: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приобщение к словесному искусству, ориентация на собственное словесное творчество;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 личностно – ориентированный подход в развитии литературного творчества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Занятия, экскурсии, продуктивная деятельность, сюжетно – ролевые игры, спектакли, концерты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 ДОУ и МОУ ДОД, родители.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1019175">
                <a:tc>
                  <a:txBody>
                    <a:bodyPr>
                      <a:noAutofit/>
                    </a:bodyPr>
                    <a:lstStyle/>
                    <a:p>
                      <a:pPr indent="-228600" lvl="0" marL="3429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      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Прикладное: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стимулировать заинтересованность детей в изготовлении поделок из разных материалов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Занятия, продуктивная деятельность,  сюжетно – ролевые игры, выставки, конкурсы, проекты.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 ДОУ и МОУ ДОД, родители.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  <a:tr h="1362075">
                <a:tc>
                  <a:txBody>
                    <a:bodyPr>
                      <a:noAutofit/>
                    </a:bodyPr>
                    <a:lstStyle/>
                    <a:p>
                      <a:pPr lvl="0" marL="22860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2.</a:t>
                      </a:r>
                      <a:r>
                        <a:rPr lang="ru" sz="7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	</a:t>
                      </a: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Информационно – консультативное: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b="1"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</a:t>
                      </a: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пропаганда педагогических возможностей дополнительного образования.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Родительские встречи, конкурсы,  выставки, участие в конкурсах проектах.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 течение года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Ст. вос-ль,</a:t>
                      </a:r>
                    </a:p>
                    <a:p>
                      <a:pPr lv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педагоги ДОУ и МОУ ДОД, родители.</a:t>
                      </a:r>
                    </a:p>
                  </a:txBody>
                  <a:tcPr marT="91425" marB="91425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med" w="med" type="none"/>
                      <a:tailEnd len="med" w="med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>
            <p:ph type="ctrTitle"/>
          </p:nvPr>
        </p:nvSpPr>
        <p:spPr>
          <a:xfrm>
            <a:off x="1004150" y="1751782"/>
            <a:ext cx="7136700" cy="1735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благодарю за внимание</a:t>
            </a:r>
          </a:p>
        </p:txBody>
      </p:sp>
      <p:sp>
        <p:nvSpPr>
          <p:cNvPr id="203" name="Shape 203"/>
          <p:cNvSpPr txBox="1"/>
          <p:nvPr>
            <p:ph idx="1" type="subTitle"/>
          </p:nvPr>
        </p:nvSpPr>
        <p:spPr>
          <a:xfrm>
            <a:off x="2137225" y="5081220"/>
            <a:ext cx="4870499" cy="62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04" name="Shape 2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0125" y="109425"/>
            <a:ext cx="7061424" cy="173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