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54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5" Type="http://schemas.openxmlformats.org/officeDocument/2006/relationships/slide" Target="slides/slide2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Shape 16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 rot="10800000">
            <a:off x="0" y="2984999"/>
            <a:ext cx="9144000" cy="2158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0" y="2393175"/>
            <a:ext cx="4617372" cy="590502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/>
          <p:nvPr/>
        </p:nvSpPr>
        <p:spPr>
          <a:xfrm flipH="1" rot="10800000">
            <a:off x="0" y="2983958"/>
            <a:ext cx="4617372" cy="571095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" name="Shape 13"/>
          <p:cNvSpPr txBox="1"/>
          <p:nvPr>
            <p:ph type="ctrTitle"/>
          </p:nvPr>
        </p:nvSpPr>
        <p:spPr>
          <a:xfrm>
            <a:off x="685800" y="1746892"/>
            <a:ext cx="7772400" cy="12380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x="685800" y="3093357"/>
            <a:ext cx="7772400" cy="666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None/>
              <a:defRPr i="1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None/>
              <a:defRPr i="1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 flipH="1" rot="10800000">
            <a:off x="0" y="1163100"/>
            <a:ext cx="9144000" cy="39803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" name="Shape 18"/>
          <p:cNvSpPr/>
          <p:nvPr/>
        </p:nvSpPr>
        <p:spPr>
          <a:xfrm flipH="1">
            <a:off x="4526627" y="571349"/>
            <a:ext cx="4617372" cy="590502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" name="Shape 19"/>
          <p:cNvSpPr/>
          <p:nvPr/>
        </p:nvSpPr>
        <p:spPr>
          <a:xfrm rot="10800000">
            <a:off x="4526627" y="1162132"/>
            <a:ext cx="4617372" cy="571095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1" name="Shape 21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 flipH="1" rot="10800000">
            <a:off x="0" y="1163100"/>
            <a:ext cx="9144000" cy="39803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5" name="Shape 25"/>
          <p:cNvSpPr/>
          <p:nvPr/>
        </p:nvSpPr>
        <p:spPr>
          <a:xfrm rot="10800000">
            <a:off x="4526627" y="1162132"/>
            <a:ext cx="4617372" cy="571095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6" name="Shape 2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" type="body"/>
          </p:nvPr>
        </p:nvSpPr>
        <p:spPr>
          <a:xfrm>
            <a:off x="457200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8" name="Shape 28"/>
          <p:cNvSpPr/>
          <p:nvPr/>
        </p:nvSpPr>
        <p:spPr>
          <a:xfrm flipH="1">
            <a:off x="4526627" y="571349"/>
            <a:ext cx="4617372" cy="590502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9" name="Shape 29"/>
          <p:cNvSpPr txBox="1"/>
          <p:nvPr>
            <p:ph idx="2" type="body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flipH="1" rot="10800000">
            <a:off x="0" y="1163100"/>
            <a:ext cx="9144000" cy="39803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3" name="Shape 33"/>
          <p:cNvSpPr/>
          <p:nvPr/>
        </p:nvSpPr>
        <p:spPr>
          <a:xfrm flipH="1">
            <a:off x="4526627" y="571349"/>
            <a:ext cx="4617372" cy="590502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4" name="Shape 3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5" name="Shape 35"/>
          <p:cNvSpPr/>
          <p:nvPr/>
        </p:nvSpPr>
        <p:spPr>
          <a:xfrm rot="10800000">
            <a:off x="4526627" y="1162132"/>
            <a:ext cx="4617372" cy="571095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6" name="Shape 36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/>
        </p:nvSpPr>
        <p:spPr>
          <a:xfrm flipH="1" rot="10800000">
            <a:off x="0" y="4412699"/>
            <a:ext cx="9144000" cy="7307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9" name="Shape 39"/>
          <p:cNvSpPr/>
          <p:nvPr/>
        </p:nvSpPr>
        <p:spPr>
          <a:xfrm flipH="1">
            <a:off x="4526627" y="3820834"/>
            <a:ext cx="4617372" cy="590502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0" name="Shape 40"/>
          <p:cNvSpPr/>
          <p:nvPr/>
        </p:nvSpPr>
        <p:spPr>
          <a:xfrm rot="10800000">
            <a:off x="4526627" y="4411617"/>
            <a:ext cx="4617372" cy="571095"/>
          </a:xfrm>
          <a:custGeom>
            <a:pathLst>
              <a:path extrusionOk="0" h="1108924" w="4617373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1" name="Shape 41"/>
          <p:cNvSpPr txBox="1"/>
          <p:nvPr>
            <p:ph idx="1" type="body"/>
          </p:nvPr>
        </p:nvSpPr>
        <p:spPr>
          <a:xfrm>
            <a:off x="457200" y="4421726"/>
            <a:ext cx="8229600" cy="5052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buNone/>
              <a:defRPr i="1" sz="2400">
                <a:solidFill>
                  <a:schemeClr val="dk2"/>
                </a:solidFill>
              </a:defRPr>
            </a:lvl1pPr>
          </a:lstStyle>
          <a:p/>
        </p:txBody>
      </p:sp>
      <p:sp>
        <p:nvSpPr>
          <p:cNvPr id="42" name="Shape 42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/>
        </p:nvSpPr>
        <p:spPr>
          <a:xfrm>
            <a:off x="6676" y="76256"/>
            <a:ext cx="9134130" cy="5054792"/>
          </a:xfrm>
          <a:custGeom>
            <a:pathLst>
              <a:path extrusionOk="0" h="6739723" w="9157023">
                <a:moveTo>
                  <a:pt x="1629" y="0"/>
                </a:moveTo>
                <a:lnTo>
                  <a:pt x="9157023" y="4340980"/>
                </a:lnTo>
                <a:lnTo>
                  <a:pt x="1593" y="6739723"/>
                </a:lnTo>
                <a:cubicBezTo>
                  <a:pt x="-3941" y="5123960"/>
                  <a:pt x="7163" y="1615763"/>
                  <a:pt x="1629" y="0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chemeClr val="accent1"/>
            </a:gs>
            <a:gs pos="100000">
              <a:schemeClr val="dk2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600"/>
              </a:spcBef>
              <a:buClr>
                <a:schemeClr val="dk1"/>
              </a:buClr>
              <a:buSzPct val="100000"/>
              <a:buFont typeface="Georgia"/>
              <a:defRPr sz="30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480"/>
              </a:spcBef>
              <a:buClr>
                <a:schemeClr val="dk1"/>
              </a:buClr>
              <a:buSzPct val="100000"/>
              <a:buFont typeface="Georgia"/>
              <a:defRPr sz="24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>
              <a:spcBef>
                <a:spcPts val="480"/>
              </a:spcBef>
              <a:buClr>
                <a:schemeClr val="dk1"/>
              </a:buClr>
              <a:buSzPct val="100000"/>
              <a:buFont typeface="Georgia"/>
              <a:defRPr sz="24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>
              <a:spcBef>
                <a:spcPts val="360"/>
              </a:spcBef>
              <a:buClr>
                <a:schemeClr val="dk1"/>
              </a:buClr>
              <a:buSzPct val="100000"/>
              <a:buFont typeface="Georgia"/>
              <a:defRPr sz="1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300">
                <a:solidFill>
                  <a:schemeClr val="lt2"/>
                </a:solidFill>
                <a:latin typeface="Georgia"/>
                <a:ea typeface="Georgia"/>
                <a:cs typeface="Georgia"/>
                <a:sym typeface="Georgia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3C78D8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type="ctrTitle"/>
          </p:nvPr>
        </p:nvSpPr>
        <p:spPr>
          <a:xfrm>
            <a:off x="685800" y="1746892"/>
            <a:ext cx="7772400" cy="1238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методическая работа в современном ДОО</a:t>
            </a:r>
          </a:p>
        </p:txBody>
      </p:sp>
      <p:sp>
        <p:nvSpPr>
          <p:cNvPr id="51" name="Shape 51"/>
          <p:cNvSpPr txBox="1"/>
          <p:nvPr>
            <p:ph idx="1" type="subTitle"/>
          </p:nvPr>
        </p:nvSpPr>
        <p:spPr>
          <a:xfrm>
            <a:off x="685800" y="3093357"/>
            <a:ext cx="7772400" cy="6666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методист УО администрации Александровского района Т.С. Филиппова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Сущность и задачи методической работы</a:t>
            </a:r>
          </a:p>
        </p:txBody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2400">
                <a:solidFill>
                  <a:srgbClr val="741B47"/>
                </a:solidFill>
              </a:rPr>
              <a:t>Сущность понятия «Методическая работа» рассматривается многими теоретиками и практиками дошкольного образования. По определению А. И. Васильевой, методическая работа в детском саду - комплексный и творческий процесс, в котором осуществляется практическое обучение воспитателей методам и приёмам работы с детьми.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1" type="body"/>
          </p:nvPr>
        </p:nvSpPr>
        <p:spPr>
          <a:xfrm>
            <a:off x="457200" y="4421726"/>
            <a:ext cx="8229600" cy="5052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i="0" lang="ru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Л.М. Волобуева</a:t>
            </a:r>
          </a:p>
        </p:txBody>
      </p:sp>
      <p:sp>
        <p:nvSpPr>
          <p:cNvPr id="63" name="Shape 63"/>
          <p:cNvSpPr txBox="1"/>
          <p:nvPr/>
        </p:nvSpPr>
        <p:spPr>
          <a:xfrm>
            <a:off x="246500" y="328650"/>
            <a:ext cx="8610900" cy="3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 Методическая работа – это часть целостной системы непрерывного образования воспитателей, направленная на углубление, актуализацию знаний, умений, навыков педагогов, основанных на достижениях науки и передового опыта, способствующих повышению профессионального мастерства каждого педагога, на формирование коллектива единомышленников, развитие творческого потенциала всех педагогов, необходимого для качественной воспитательно-образовательной работы в ДОУ.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idx="1" type="body"/>
          </p:nvPr>
        </p:nvSpPr>
        <p:spPr>
          <a:xfrm>
            <a:off x="457200" y="4405301"/>
            <a:ext cx="8229600" cy="5052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073763"/>
                </a:solidFill>
              </a:rPr>
              <a:t>К.Ю. Белая</a:t>
            </a:r>
          </a:p>
        </p:txBody>
      </p:sp>
      <p:sp>
        <p:nvSpPr>
          <p:cNvPr id="69" name="Shape 69"/>
          <p:cNvSpPr txBox="1"/>
          <p:nvPr/>
        </p:nvSpPr>
        <p:spPr>
          <a:xfrm>
            <a:off x="457200" y="443700"/>
            <a:ext cx="8229600" cy="35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Методическая деятельность – целостная, основанная на достижениях науки и передового педагогического опыта система взаимосвязанных мер, направленных на повышение профессионального мастерства каждого педагога, развитие творческого потенциала коллектива, повышение качества и эффективности педагогического процесса.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Задачи методической работы</a:t>
            </a:r>
          </a:p>
        </p:txBody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b="1" lang="ru" sz="1800">
                <a:solidFill>
                  <a:srgbClr val="351C75"/>
                </a:solidFill>
              </a:rPr>
              <a:t>Главная задача методической работы – оказание конкретной практической помощи воспитателям в совершенствовании технологий, форм, методов работы с детьми. Исходя из этого можно выделить следующие критерии оценки качества методической работы в ДОО: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b="1" lang="ru" sz="1800">
                <a:solidFill>
                  <a:srgbClr val="351C75"/>
                </a:solidFill>
              </a:rPr>
              <a:t>- выполнение или превышение требований ФГОС в развитии детей;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b="1" lang="ru" sz="1800">
                <a:solidFill>
                  <a:srgbClr val="351C75"/>
                </a:solidFill>
              </a:rPr>
              <a:t>- рост мастерства и профессиональной компетентности педагогов;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b="1" lang="ru" sz="1800">
                <a:solidFill>
                  <a:srgbClr val="351C75"/>
                </a:solidFill>
              </a:rPr>
              <a:t>- улучшение психологического климата в коллективе, повышение творческого потенциала педагогов, развитие передового педагогического опыта.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800">
              <a:solidFill>
                <a:srgbClr val="351C75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3000"/>
              <a:t>Принципы организации методической работы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213625" y="1314625"/>
            <a:ext cx="8654100" cy="4104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Clr>
                <a:srgbClr val="351C75"/>
              </a:buClr>
              <a:buAutoNum type="arabicPeriod"/>
            </a:pPr>
            <a:r>
              <a:rPr lang="ru">
                <a:solidFill>
                  <a:srgbClr val="351C75"/>
                </a:solidFill>
              </a:rPr>
              <a:t>Системный подход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351C75"/>
              </a:solidFill>
            </a:endParaRPr>
          </a:p>
          <a:p>
            <a:pPr indent="-228600" lvl="0" marL="457200" rtl="0">
              <a:spcBef>
                <a:spcPts val="0"/>
              </a:spcBef>
              <a:buClr>
                <a:srgbClr val="351C75"/>
              </a:buClr>
              <a:buAutoNum type="arabicPeriod"/>
            </a:pPr>
            <a:r>
              <a:rPr lang="ru">
                <a:solidFill>
                  <a:srgbClr val="351C75"/>
                </a:solidFill>
              </a:rPr>
              <a:t>Ситуационный подход к построению методической работы в ДОО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457200" y="98599"/>
            <a:ext cx="8229600" cy="6407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содержание методической работы</a:t>
            </a:r>
          </a:p>
        </p:txBody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197200" y="739400"/>
            <a:ext cx="8654100" cy="42683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chemeClr val="lt2"/>
                </a:solidFill>
              </a:rPr>
              <a:t>1. Общекультурная подготовка педагогов (направлена на повышение речевой культуры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педагогов, компетенций в области искусства и так далее);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2 . Дидактическая подготовка педагогов (воспитатели и специалисты должны знать ведущие дидактические концепции развивающего обучения, личностно-ориентированного и другие);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3. Социально-психологическая подготовка педагогов (направлена на формирование коммуникативных компетенций, педагогической эмпатии, рефлексии и пр.);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4. Повышение компетентности педагогов в области культуры здоровья и безопасности жизнедеятельности, физического воспитания детей;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5. Этическая и правовая подготовка педагогов, прежде всего, в области соблюдения и защиты прав детей дошкольного возраста;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6. Воспитательная подготовка педагогов;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7. Управленческая подготовка педагогов (в управленческой иерархии детского сада воспитатель занимает очень важное место, так как управляет коллективом группы детей и их родителей);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8. Технологическая подготовка (направлена на формирование практических компетенций в организации разных видов детской деятельности и взаимодействия с родителями);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351C75"/>
                </a:solidFill>
              </a:rPr>
              <a:t>9. Техническая подготовка педагогов (направлена на формирование практических компетенций в разных видах детской деятельности).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351C75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/>
              <a:t>Содержание и принципы построения методической работы в ДОО</a:t>
            </a:r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b="1" lang="ru" sz="1800">
                <a:solidFill>
                  <a:srgbClr val="0B5394"/>
                </a:solidFill>
              </a:rPr>
              <a:t>Методическая работа в ДОО строится по структуре: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прогнозирование;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программирование;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планирование;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организация;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регулирование;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контроль;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стимулирование;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коррекция;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B5394"/>
                </a:solidFill>
              </a:rPr>
              <a:t>- анализ.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B5394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idx="1" type="body"/>
          </p:nvPr>
        </p:nvSpPr>
        <p:spPr>
          <a:xfrm>
            <a:off x="457200" y="4421726"/>
            <a:ext cx="8229600" cy="5052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9" name="Shape 99"/>
          <p:cNvSpPr txBox="1"/>
          <p:nvPr/>
        </p:nvSpPr>
        <p:spPr>
          <a:xfrm>
            <a:off x="591575" y="525850"/>
            <a:ext cx="8229600" cy="3483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2400">
                <a:solidFill>
                  <a:schemeClr val="lt2"/>
                </a:solidFill>
              </a:rPr>
              <a:t>Деятельностный подход к построению методической работы в ДОО позволяет выделить другую структуру: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-- мотивы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– цель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– содержание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– формы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– методы </a:t>
            </a:r>
          </a:p>
          <a:p>
            <a:pPr lvl="0">
              <a:spcBef>
                <a:spcPts val="0"/>
              </a:spcBef>
              <a:buNone/>
            </a:pPr>
            <a:r>
              <a:rPr lang="ru" sz="2400">
                <a:solidFill>
                  <a:schemeClr val="lt2"/>
                </a:solidFill>
              </a:rPr>
              <a:t>– результаты.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457200" y="637700"/>
            <a:ext cx="8229600" cy="4782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/>
              <a:t>Функциональные обязанности и требования к личности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/>
              <a:t>старшего воспитателя дошкольной образовательной организации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600"/>
          </a:p>
        </p:txBody>
      </p:sp>
      <p:sp>
        <p:nvSpPr>
          <p:cNvPr id="105" name="Shape 105"/>
          <p:cNvSpPr txBox="1"/>
          <p:nvPr/>
        </p:nvSpPr>
        <p:spPr>
          <a:xfrm>
            <a:off x="503450" y="1594225"/>
            <a:ext cx="4832999" cy="187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Основные функциональные обязанности и требования к профессиональной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компетентности современного старшего воспитателя ДОО определены  в Профессиональных стандартах дошкольного образования.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/>
        </p:nvSpPr>
        <p:spPr>
          <a:xfrm>
            <a:off x="344025" y="318850"/>
            <a:ext cx="8675999" cy="470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b="1" i="1" lang="ru" u="sng">
                <a:solidFill>
                  <a:schemeClr val="lt1"/>
                </a:solidFill>
              </a:rPr>
              <a:t>Старший воспитатель детского сада должен знать: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приоритетные направления развития образовательной системы РФ;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законы и иные нормативные правовые акты, регламентирующие образовательную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деятельность;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Конвенцию о правах ребёнка;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педагогику;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достижения психолого-педагогической науки и практики;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психологию;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основы физиологии и гигиены;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теорию и методику управления образовательными системами;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методы формирования основных составляющих компетентности;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современные педагогические технологии обучения, воспитания, диагностики,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взаимодействия с детьми и родителями;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информационные технологии;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основы экономики, социологии, финансово-хозяйственной деятельности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образовательной организации;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основы менеджмента;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основы управления персоналом;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основы управления проектами;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правила внутреннего трудового распорядка 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- правила по охране труда и пожарной безопасности.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/>
          <p:nvPr>
            <p:ph type="title"/>
          </p:nvPr>
        </p:nvSpPr>
        <p:spPr>
          <a:xfrm>
            <a:off x="457200" y="201375"/>
            <a:ext cx="8229600" cy="8726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36666"/>
              <a:buFont typeface="Arial"/>
              <a:buNone/>
            </a:pPr>
            <a:r>
              <a:rPr lang="ru" sz="3000"/>
              <a:t>Должностные обязанности старшего воспитателя ДОО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000"/>
          </a:p>
        </p:txBody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457200" y="1200150"/>
            <a:ext cx="3994500" cy="39431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организует текущее и перспективное планирование деятельности образовательной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организации;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координирует работу воспитателей, других педагогических работников, а также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разработку учебно-методической и иной документации, необходимой для деятельности 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обеспечивает использование и совершенствование методов организации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образовательного процесса и современных образовательных технологий;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осуществляет контроль за качеством образовательного процесса, обеспечивающим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необходимый уровень развития воспитанников в соответствии с требованиями ФГОС;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координирует взаимодействие между представителями педагогической науки 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практики;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организует просветительскую работу для родителей;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- оказывает помощь педагогическим работникам в освоении и разработке инновационных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37500"/>
              <a:buFont typeface="Arial"/>
              <a:buNone/>
            </a:pPr>
            <a:r>
              <a:rPr lang="ru" sz="800">
                <a:solidFill>
                  <a:srgbClr val="1155CC"/>
                </a:solidFill>
              </a:rPr>
              <a:t>программ и технол</a:t>
            </a:r>
            <a:r>
              <a:rPr lang="ru" sz="1100">
                <a:solidFill>
                  <a:srgbClr val="1155CC"/>
                </a:solidFill>
              </a:rPr>
              <a:t>огий;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000"/>
          </a:p>
        </p:txBody>
      </p:sp>
      <p:sp>
        <p:nvSpPr>
          <p:cNvPr id="117" name="Shape 117"/>
          <p:cNvSpPr txBox="1"/>
          <p:nvPr>
            <p:ph idx="2" type="body"/>
          </p:nvPr>
        </p:nvSpPr>
        <p:spPr>
          <a:xfrm>
            <a:off x="4692275" y="1200150"/>
            <a:ext cx="3994500" cy="3800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организует образовательную, методическую, кружковую работу;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осуществляет контроль за учебной нагрузкой воспитанников;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обеспечивает своевременное составление, утверждение, представление отчетной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документации;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осуществляет комплектование и принимает меры по сохранению контингента детей в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кружках;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участвует в подборе и расстановке педагогических кадров, организует повышение их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квалификации, рост профессионального мастерства;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вносит предложения по совершенствованию образовательного процесса и управления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принимает участие в подготовке и проведении аттестации педагогических работников;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- принимает меры по оснащению ДОО современным оборудованием, наглядными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>
                <a:solidFill>
                  <a:srgbClr val="1155CC"/>
                </a:solidFill>
              </a:rPr>
              <a:t>пособиями, методической, детской художественной и периодической литературой.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t/>
            </a:r>
            <a:endParaRPr sz="900"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900"/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/>
              <a:t>Аналитико-прогностическая деятельность старшего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/>
              <a:t>воспитателя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  <p:sp>
        <p:nvSpPr>
          <p:cNvPr id="123" name="Shape 123"/>
          <p:cNvSpPr txBox="1"/>
          <p:nvPr/>
        </p:nvSpPr>
        <p:spPr>
          <a:xfrm>
            <a:off x="469875" y="1426425"/>
            <a:ext cx="8373900" cy="2995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Важнейшей управленческой функцией руководителя и старшего воспитателя дошкольной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образовательной организации является функция планирования.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155CC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155CC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i="1" lang="ru" u="sng">
                <a:solidFill>
                  <a:srgbClr val="1155CC"/>
                </a:solidFill>
              </a:rPr>
              <a:t>Планирование</a:t>
            </a:r>
            <a:r>
              <a:rPr lang="ru">
                <a:solidFill>
                  <a:srgbClr val="1155CC"/>
                </a:solidFill>
              </a:rPr>
              <a:t> – это процесс, результатом которого является четкая формулировка целей 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определение средств и методов, при помощи которых поставленные цели будут достигнуты;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это разработка системы предстоящей деятельности, процедура формулирования целей и задач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rgbClr val="1155CC"/>
                </a:solidFill>
              </a:rPr>
              <a:t>деятельности.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/>
        </p:nvSpPr>
        <p:spPr>
          <a:xfrm>
            <a:off x="746775" y="503450"/>
            <a:ext cx="7988099" cy="4245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i="1" lang="ru" u="sng">
                <a:solidFill>
                  <a:schemeClr val="lt1"/>
                </a:solidFill>
              </a:rPr>
              <a:t>Планирование деятельности ДОО предполагает: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i="1" u="sng"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i="1" u="sng"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1. Определение целей и задач, стоящих перед дошкольной образовательной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организацией (Цель можно разложить на несколько задач и таким образом</a:t>
            </a:r>
          </a:p>
          <a:p>
            <a:pPr lvl="0" rtl="0">
              <a:spcBef>
                <a:spcPts val="0"/>
              </a:spcBef>
              <a:buNone/>
            </a:pPr>
            <a:r>
              <a:rPr lang="ru">
                <a:solidFill>
                  <a:schemeClr val="lt1"/>
                </a:solidFill>
              </a:rPr>
              <a:t>выполнение всех задач автоматически означает достижение цели).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2. Определение путей и средств достижения поставленных целей. Одну и ту же цель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можно достичь разными способами, но руководителям ДОО следует уметь</a:t>
            </a:r>
          </a:p>
          <a:p>
            <a:pPr lvl="0" rtl="0">
              <a:spcBef>
                <a:spcPts val="0"/>
              </a:spcBef>
              <a:buNone/>
            </a:pPr>
            <a:r>
              <a:rPr lang="ru">
                <a:solidFill>
                  <a:schemeClr val="lt1"/>
                </a:solidFill>
              </a:rPr>
              <a:t>выбрать наиболее оптимальные.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3. Определение количества ресурсов, необходимых для достижения цели (Можно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ставить какие угодно цели, но если в распоряжении дошкольной организации нет</a:t>
            </a:r>
          </a:p>
          <a:p>
            <a:pPr lvl="0" rtl="0">
              <a:spcBef>
                <a:spcPts val="0"/>
              </a:spcBef>
              <a:buNone/>
            </a:pPr>
            <a:r>
              <a:rPr lang="ru">
                <a:solidFill>
                  <a:schemeClr val="lt1"/>
                </a:solidFill>
              </a:rPr>
              <a:t>средств, необходимых для их достижения, этот план останется на бумаге!).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4. Выполнение плана и контроль за ним. С этой целью необходимо четко указать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сроки, в которые план должен быть выполнен, а также формы контроля, которые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будут использованы. Кроме того, необходимо назначить ответственных за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выполнение плана (отдельных его задач) и сроки.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/>
              <a:t>Результатом осуществления функции планирования является создание системы планов,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/>
              <a:t>состоящей из стратегических, тактических и оперативных планов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/>
          </a:p>
        </p:txBody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457200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i="1" lang="ru" sz="1400">
                <a:solidFill>
                  <a:srgbClr val="1155CC"/>
                </a:solidFill>
              </a:rPr>
              <a:t>При планировании работы ДОО учитываются: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тип дошкольной образовательной организации;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возможности его материально-технической базы;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кадровый состав, его профессиональные возможности;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перспективы развития педагогического коллектива.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1155CC"/>
              </a:solidFill>
            </a:endParaRPr>
          </a:p>
        </p:txBody>
      </p:sp>
      <p:sp>
        <p:nvSpPr>
          <p:cNvPr id="135" name="Shape 135"/>
          <p:cNvSpPr txBox="1"/>
          <p:nvPr>
            <p:ph idx="2" type="body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i="1" lang="ru" sz="1400">
                <a:solidFill>
                  <a:srgbClr val="1155CC"/>
                </a:solidFill>
              </a:rPr>
              <a:t>Принципы планирования: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комплексный подход к планированию;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конкретность плана;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реалистичность, выполнимость плана ( не перегружать);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сочетание оптимальных форм, средств, методов работы;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нацеленность на конечный результат;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опора на участие каждого сотрудника.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Целеполагание как функция планирования</a:t>
            </a:r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507550" y="1158200"/>
            <a:ext cx="8229600" cy="4212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b="1" i="1" lang="ru" sz="1400"/>
              <a:t> </a:t>
            </a:r>
            <a:r>
              <a:rPr b="1" i="1" lang="ru" sz="1400">
                <a:solidFill>
                  <a:srgbClr val="1155CC"/>
                </a:solidFill>
              </a:rPr>
              <a:t>Определение целей ДОО вытекает из многообразия их функций: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отражение общей идеи функционирования и развития 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основа планирования работы ДОО и основа принятия управленческих решений;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мотивирование деятельности сотрудников детского сада;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- главный критерий, стандарт для осуществления контроля за ходом работы и оценки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конечных результатов.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 Цель – это конкретный образ желаемого результата, которого ДОО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может достичь к четко определённому моменту времени.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                                                                                 Цели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Предмет совершенствования, преобразования (что именно необходимо преобразовать)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Средства совершенствования, преобразования (с помощью чего)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Результат   совершенствования, преобразования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Классикация цели  по разным основаниям:</a:t>
            </a:r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b="1" lang="ru" sz="900">
                <a:solidFill>
                  <a:srgbClr val="1155CC"/>
                </a:solidFill>
              </a:rPr>
              <a:t>1</a:t>
            </a:r>
            <a:r>
              <a:rPr b="1" lang="ru" sz="1000">
                <a:solidFill>
                  <a:srgbClr val="1155CC"/>
                </a:solidFill>
              </a:rPr>
              <a:t>. По периодудостижения цели: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долгосрочные (стратегические);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среднесрочные (тактические);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краткосрочные (оперативные)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1155CC"/>
                </a:solidFill>
              </a:rPr>
              <a:t>2. По направлениям деятельности (по которым определяются цели):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экономические;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организационные;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научные;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социальные и т.д.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b="1" lang="ru" sz="1000">
                <a:solidFill>
                  <a:srgbClr val="1155CC"/>
                </a:solidFill>
              </a:rPr>
              <a:t>3. По структурным подразделениям: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методические;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маркетинговые;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кадровые;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административные и др.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/>
              <a:t>    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900"/>
          </a:p>
        </p:txBody>
      </p:sp>
      <p:sp>
        <p:nvSpPr>
          <p:cNvPr id="148" name="Shape 148"/>
          <p:cNvSpPr txBox="1"/>
          <p:nvPr/>
        </p:nvSpPr>
        <p:spPr>
          <a:xfrm>
            <a:off x="5546250" y="1552275"/>
            <a:ext cx="3188699" cy="33143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100">
                <a:solidFill>
                  <a:srgbClr val="1155CC"/>
                </a:solidFill>
              </a:rPr>
              <a:t>4. По среде: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ru" sz="1100">
                <a:solidFill>
                  <a:srgbClr val="1155CC"/>
                </a:solidFill>
              </a:rPr>
              <a:t>- внутренние;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100">
                <a:solidFill>
                  <a:srgbClr val="1155CC"/>
                </a:solidFill>
              </a:rPr>
              <a:t>- внешние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100">
              <a:solidFill>
                <a:srgbClr val="1155CC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100">
                <a:solidFill>
                  <a:srgbClr val="1155CC"/>
                </a:solidFill>
              </a:rPr>
              <a:t>5. По критериям измерения: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ru" sz="1100">
                <a:solidFill>
                  <a:srgbClr val="1155CC"/>
                </a:solidFill>
              </a:rPr>
              <a:t>- количественные;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100">
                <a:solidFill>
                  <a:srgbClr val="1155CC"/>
                </a:solidFill>
              </a:rPr>
              <a:t>- качественные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100">
              <a:solidFill>
                <a:srgbClr val="1155CC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rPr b="1" lang="ru" sz="1100">
                <a:solidFill>
                  <a:srgbClr val="1155CC"/>
                </a:solidFill>
              </a:rPr>
              <a:t>6. По повторяемости: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ru" sz="1100">
                <a:solidFill>
                  <a:srgbClr val="1155CC"/>
                </a:solidFill>
              </a:rPr>
              <a:t> - постоянные;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ru" sz="1100">
                <a:solidFill>
                  <a:srgbClr val="1155CC"/>
                </a:solidFill>
              </a:rPr>
              <a:t>- разовые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100"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Виды и формы планирования деятельности ДОО</a:t>
            </a:r>
          </a:p>
        </p:txBody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1. </a:t>
            </a:r>
            <a:r>
              <a:rPr b="1" lang="ru" sz="1400">
                <a:solidFill>
                  <a:srgbClr val="1155CC"/>
                </a:solidFill>
              </a:rPr>
              <a:t>Стратегическое (долгосрочное) планирование.</a:t>
            </a:r>
            <a:r>
              <a:rPr lang="ru" sz="1400">
                <a:solidFill>
                  <a:srgbClr val="1155CC"/>
                </a:solidFill>
              </a:rPr>
              <a:t>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1155CC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Такой план охватывает длительный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период времени (чаще всего 3 – 5 лет). Стратегия функционирования и развития ДОО – это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>
                <a:solidFill>
                  <a:srgbClr val="1155CC"/>
                </a:solidFill>
              </a:rPr>
              <a:t>определение основных направлений деятельности и развития, исходя из внешних и внутренних условий, возможностей, обстоятельств. Стратегия развития современной ДОО определяется «Программой развития ДОО».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i="1" lang="ru" sz="1400">
                <a:solidFill>
                  <a:srgbClr val="1155CC"/>
                </a:solidFill>
              </a:rPr>
              <a:t>Основные этапы долгосрочного планирования: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1) анализ окружающей действительности, условий, внутреннего потенциала 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2) определение ключевых (стратегических) целей ДОО;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78571"/>
              <a:buFont typeface="Arial"/>
              <a:buNone/>
            </a:pPr>
            <a:r>
              <a:rPr lang="ru" sz="1400">
                <a:solidFill>
                  <a:srgbClr val="1155CC"/>
                </a:solidFill>
              </a:rPr>
              <a:t>3) разработка долгосрочного плана (развития ДОО).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/>
          <p:nvPr/>
        </p:nvSpPr>
        <p:spPr>
          <a:xfrm>
            <a:off x="453100" y="377575"/>
            <a:ext cx="8449499" cy="446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i="1" lang="ru">
                <a:solidFill>
                  <a:schemeClr val="lt1"/>
                </a:solidFill>
              </a:rPr>
              <a:t>2. Тактическое (перспективное, среднесрочное) планирование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 осуществляется на срок 1 –3 года. Такое планирование заключается в определении тактики распределения ресурсов(возможностей) ДОО для достижения долгосрочных целей. Оно позволяет определитьконкретные цели деятельности детского сада на тот или иной период и средства их достижения.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Примером тактического плана ДОО является годовое планирование, которое осуществляется на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lt1"/>
                </a:solidFill>
              </a:rPr>
              <a:t>каждый учебный год на основе Программы развития ДОО. На основе перспективного</a:t>
            </a:r>
          </a:p>
          <a:p>
            <a:pPr lvl="0" rtl="0">
              <a:spcBef>
                <a:spcPts val="0"/>
              </a:spcBef>
              <a:buNone/>
            </a:pPr>
            <a:r>
              <a:rPr lang="ru">
                <a:solidFill>
                  <a:schemeClr val="lt1"/>
                </a:solidFill>
              </a:rPr>
              <a:t>планирования разрабатываются.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rPr i="1" lang="ru">
                <a:solidFill>
                  <a:schemeClr val="lt1"/>
                </a:solidFill>
              </a:rPr>
              <a:t>3. Текущие планы (до нескольких месяцев).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i="1">
              <a:solidFill>
                <a:schemeClr val="lt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r>
              <a:rPr lang="ru">
                <a:solidFill>
                  <a:schemeClr val="lt1"/>
                </a:solidFill>
              </a:rPr>
              <a:t> Они включают в себя конкретное содержание работы по дням и осуществляются всеми работниками ДОО: старший воспитатель составляет план методической работы на месяц, воспитатель – календарный план воспитательно-образовательной работы с детьми и т.д.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Формы планирования</a:t>
            </a:r>
          </a:p>
        </p:txBody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457200" y="1267275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000">
                <a:solidFill>
                  <a:srgbClr val="1155CC"/>
                </a:solidFill>
              </a:rPr>
              <a:t>1. </a:t>
            </a:r>
            <a:r>
              <a:rPr b="1" lang="ru" sz="1000">
                <a:solidFill>
                  <a:srgbClr val="1155CC"/>
                </a:solidFill>
              </a:rPr>
              <a:t>Текстовая форма</a:t>
            </a:r>
            <a:r>
              <a:rPr lang="ru" sz="1000">
                <a:solidFill>
                  <a:srgbClr val="1155CC"/>
                </a:solidFill>
              </a:rPr>
              <a:t>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Такая форма используется, например, при составлении годового плана: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описании результатов анализа работы ДОО за предыдущий учебный год;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установлении причинно-следственных связей, обусловивших достижения ДОО и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возникшие проблемы;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- характеристике сложившейся ситуации в ДОО на момент планирования.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000">
                <a:solidFill>
                  <a:srgbClr val="1155CC"/>
                </a:solidFill>
              </a:rPr>
              <a:t>2. </a:t>
            </a:r>
            <a:r>
              <a:rPr b="1" lang="ru" sz="1000">
                <a:solidFill>
                  <a:srgbClr val="1155CC"/>
                </a:solidFill>
              </a:rPr>
              <a:t>Сетевая форма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предполагает использование сеток, таблиц, циклограмм при написании планов. Такая форма применяется для детального планирования выполнения конкретной задачи. Она позволяет отразить регулярно повторяющиеся мероприятия, в частности на очередной учебный год (по месяцам).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1155CC"/>
              </a:solidFill>
            </a:endParaRPr>
          </a:p>
        </p:txBody>
      </p:sp>
      <p:sp>
        <p:nvSpPr>
          <p:cNvPr id="166" name="Shape 166"/>
          <p:cNvSpPr txBox="1"/>
          <p:nvPr>
            <p:ph idx="2" type="body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000">
                <a:solidFill>
                  <a:srgbClr val="1155CC"/>
                </a:solidFill>
              </a:rPr>
              <a:t>3. Графическая форма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отражает содержание в виде двухкоординатных графиков, диаграмм, гистограмм. Такая форма чаще всего используется для демонстрации количественных показателей, чтобы наглядно представить объем работы на год, месяц, день.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ru" sz="1000">
                <a:solidFill>
                  <a:srgbClr val="1155CC"/>
                </a:solidFill>
              </a:rPr>
              <a:t>4. Смешанная форма написания плана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110000"/>
              <a:buFont typeface="Arial"/>
              <a:buNone/>
            </a:pPr>
            <a:r>
              <a:rPr lang="ru" sz="1000">
                <a:solidFill>
                  <a:srgbClr val="1155CC"/>
                </a:solidFill>
              </a:rPr>
              <a:t> Как правило, интегрируют текстовую и сетевую формы, или текстовую и графическую.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000">
              <a:solidFill>
                <a:srgbClr val="1155CC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2400"/>
              <a:t>Формы планирования</a:t>
            </a:r>
          </a:p>
        </p:txBody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paper-plane">
  <a:themeElements>
    <a:clrScheme name="Custom 354">
      <a:dk1>
        <a:srgbClr val="000000"/>
      </a:dk1>
      <a:lt1>
        <a:srgbClr val="FFFFFF"/>
      </a:lt1>
      <a:dk2>
        <a:srgbClr val="30182B"/>
      </a:dk2>
      <a:lt2>
        <a:srgbClr val="DFDFDF"/>
      </a:lt2>
      <a:accent1>
        <a:srgbClr val="592D50"/>
      </a:accent1>
      <a:accent2>
        <a:srgbClr val="D3A67A"/>
      </a:accent2>
      <a:accent3>
        <a:srgbClr val="45485F"/>
      </a:accent3>
      <a:accent4>
        <a:srgbClr val="6B9756"/>
      </a:accent4>
      <a:accent5>
        <a:srgbClr val="7D576E"/>
      </a:accent5>
      <a:accent6>
        <a:srgbClr val="4C1A23"/>
      </a:accent6>
      <a:hlink>
        <a:srgbClr val="511E3E"/>
      </a:hlink>
      <a:folHlink>
        <a:srgbClr val="9EA0A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