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1" r:id="rId1"/>
  </p:sldMasterIdLst>
  <p:sldIdLst>
    <p:sldId id="256" r:id="rId2"/>
    <p:sldId id="271" r:id="rId3"/>
    <p:sldId id="272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70" r:id="rId16"/>
    <p:sldId id="268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0E717-59C2-4077-8D37-73A57F26B970}" type="datetimeFigureOut">
              <a:rPr lang="ru-RU" smtClean="0"/>
              <a:t>25.02.2016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41BE9-2A56-42E5-9659-B584EB8E45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9976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0E717-59C2-4077-8D37-73A57F26B970}" type="datetimeFigureOut">
              <a:rPr lang="ru-RU" smtClean="0"/>
              <a:t>25.02.2016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41BE9-2A56-42E5-9659-B584EB8E45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17083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0E717-59C2-4077-8D37-73A57F26B970}" type="datetimeFigureOut">
              <a:rPr lang="ru-RU" smtClean="0"/>
              <a:t>25.02.2016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41BE9-2A56-42E5-9659-B584EB8E45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793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0E717-59C2-4077-8D37-73A57F26B970}" type="datetimeFigureOut">
              <a:rPr lang="ru-RU" smtClean="0"/>
              <a:t>25.02.2016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41BE9-2A56-42E5-9659-B584EB8E45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2891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0E717-59C2-4077-8D37-73A57F26B970}" type="datetimeFigureOut">
              <a:rPr lang="ru-RU" smtClean="0"/>
              <a:t>25.02.2016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41BE9-2A56-42E5-9659-B584EB8E45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5454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0E717-59C2-4077-8D37-73A57F26B970}" type="datetimeFigureOut">
              <a:rPr lang="ru-RU" smtClean="0"/>
              <a:t>25.02.2016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41BE9-2A56-42E5-9659-B584EB8E45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4034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0E717-59C2-4077-8D37-73A57F26B970}" type="datetimeFigureOut">
              <a:rPr lang="ru-RU" smtClean="0"/>
              <a:t>25.02.2016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41BE9-2A56-42E5-9659-B584EB8E45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8144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0E717-59C2-4077-8D37-73A57F26B970}" type="datetimeFigureOut">
              <a:rPr lang="ru-RU" smtClean="0"/>
              <a:t>25.02.2016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41BE9-2A56-42E5-9659-B584EB8E45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0823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0E717-59C2-4077-8D37-73A57F26B970}" type="datetimeFigureOut">
              <a:rPr lang="ru-RU" smtClean="0"/>
              <a:t>25.02.2016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41BE9-2A56-42E5-9659-B584EB8E45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7564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0E717-59C2-4077-8D37-73A57F26B970}" type="datetimeFigureOut">
              <a:rPr lang="ru-RU" smtClean="0"/>
              <a:t>25.02.2016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41BE9-2A56-42E5-9659-B584EB8E45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1868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0E717-59C2-4077-8D37-73A57F26B970}" type="datetimeFigureOut">
              <a:rPr lang="ru-RU" smtClean="0"/>
              <a:t>25.02.2016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41BE9-2A56-42E5-9659-B584EB8E45C7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659728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0E717-59C2-4077-8D37-73A57F26B970}" type="datetimeFigureOut">
              <a:rPr lang="ru-RU" smtClean="0"/>
              <a:t>25.02.2016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41BE9-2A56-42E5-9659-B584EB8E45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96170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0E717-59C2-4077-8D37-73A57F26B970}" type="datetimeFigureOut">
              <a:rPr lang="ru-RU" smtClean="0"/>
              <a:t>25.02.2016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41BE9-2A56-42E5-9659-B584EB8E45C7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627672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0E717-59C2-4077-8D37-73A57F26B970}" type="datetimeFigureOut">
              <a:rPr lang="ru-RU" smtClean="0"/>
              <a:t>25.02.2016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41BE9-2A56-42E5-9659-B584EB8E45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02284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0E717-59C2-4077-8D37-73A57F26B970}" type="datetimeFigureOut">
              <a:rPr lang="ru-RU" smtClean="0"/>
              <a:t>25.02.2016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41BE9-2A56-42E5-9659-B584EB8E45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37986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0E717-59C2-4077-8D37-73A57F26B970}" type="datetimeFigureOut">
              <a:rPr lang="ru-RU" smtClean="0"/>
              <a:t>25.02.2016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41BE9-2A56-42E5-9659-B584EB8E45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0526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70E717-59C2-4077-8D37-73A57F26B970}" type="datetimeFigureOut">
              <a:rPr lang="ru-RU" smtClean="0"/>
              <a:t>25.02.2016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4141BE9-2A56-42E5-9659-B584EB8E45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7791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  <p:sldLayoutId id="2147483753" r:id="rId12"/>
    <p:sldLayoutId id="2147483754" r:id="rId13"/>
    <p:sldLayoutId id="2147483755" r:id="rId14"/>
    <p:sldLayoutId id="2147483756" r:id="rId15"/>
    <p:sldLayoutId id="214748375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4400" b="1" dirty="0" smtClean="0">
                <a:solidFill>
                  <a:srgbClr val="C00000"/>
                </a:solidFill>
              </a:rPr>
              <a:t>« ТЕАТРАЛИЗОВАННЫЕ ИГРЫ КАК ВОЗМОЖНОСТЬ ПАРТНЁРСКОГО ВЗАИМОДЕЙСТВИЯ ВЗРОСЛОГО И РЕБЁНКА»</a:t>
            </a:r>
            <a:endParaRPr lang="ru-RU" sz="4400" b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ru-RU" dirty="0" smtClean="0">
                <a:solidFill>
                  <a:srgbClr val="C00000"/>
                </a:solidFill>
              </a:rPr>
              <a:t>Подготовила:</a:t>
            </a:r>
          </a:p>
          <a:p>
            <a:pPr algn="r"/>
            <a:r>
              <a:rPr lang="ru-RU" dirty="0" smtClean="0">
                <a:solidFill>
                  <a:srgbClr val="C00000"/>
                </a:solidFill>
              </a:rPr>
              <a:t> музыкальный руководитель МБДОУ «Детский сад комбинированного вида№1» г. Александров Диденко Е.С.</a:t>
            </a:r>
            <a:endParaRPr lang="ru-RU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6983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579549"/>
            <a:ext cx="8596668" cy="1350851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  <a:t>Цель моего выступления – повышение педагогической компетенции в организации театрализованных игр детей на основе многократно апробированного репертуара.</a:t>
            </a:r>
            <a:endParaRPr lang="ru-RU" sz="20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9256" y="1584100"/>
            <a:ext cx="7174746" cy="4984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577857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  <a:t>Целью партнёрского взаимодействия взрослого и ребёнка в организации и проведении театрализованных игр является обеспечение эмоционального благополучия дошкольников, их общее и эстетическое развитие.</a:t>
            </a:r>
            <a:endParaRPr lang="ru-RU" sz="20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6834" y="1930400"/>
            <a:ext cx="6619741" cy="45734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911357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8596668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Театрализованная игра – одно из ярких эмоциональных средств, формирующих вкус детей. Приобщение детей к театрализованной деятельности способствует освоению мира, человеческих чувств, коммуникативных навыков, развитию способности к сопереживанию.</a:t>
            </a:r>
          </a:p>
          <a:p>
            <a:pPr marL="0" indent="0">
              <a:buNone/>
            </a:pPr>
            <a:endParaRPr lang="ru-RU" sz="2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9408" y="1622738"/>
            <a:ext cx="6407260" cy="46750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89973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"/>
            <a:ext cx="9274002" cy="60413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Взрослый (педагог) должен уделять внимание развитию интереса к творчеству и импровизации в процессе придумывания содержания игры и воплощения задуманного образа с помощью разных средств выразительности.</a:t>
            </a:r>
            <a:endParaRPr lang="ru-RU" sz="2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1380" y="1416676"/>
            <a:ext cx="6619741" cy="49583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18697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274002" cy="6041362"/>
          </a:xfrm>
        </p:spPr>
        <p:txBody>
          <a:bodyPr/>
          <a:lstStyle/>
          <a:p>
            <a:pPr marL="0" indent="0">
              <a:buNone/>
            </a:pP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В этих целях в группах детского сада организуются </a:t>
            </a: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уголки (зоны) </a:t>
            </a: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для театральных представлений, спектаклей.</a:t>
            </a:r>
            <a:endParaRPr lang="ru-RU" sz="2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2081" y="644529"/>
            <a:ext cx="4546242" cy="43144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321" y="1790163"/>
            <a:ext cx="4713668" cy="4636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73144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"/>
            <a:ext cx="9274002" cy="60413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Работа взрослых требует помимо необходимых артистических качеств, желания профессионально заниматься  развитием сценической пластики и речи, музыкальных способностей.</a:t>
            </a:r>
            <a:endParaRPr lang="ru-RU" sz="2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1983" y="1262130"/>
            <a:ext cx="6864440" cy="51773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568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274002" cy="6041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Взрослый (педагог) накапливает знания, умения и навыки, необходимые ему в образовательной работе.</a:t>
            </a:r>
            <a:endParaRPr lang="ru-RU" sz="2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775" y="1107583"/>
            <a:ext cx="6542467" cy="5357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07601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274002" cy="68579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Взрослый (педагог) должен обладать стрессоустойчивостью, артистичностью, обладать режиссёрскими качествами, умением заинтересовать детей выразительным воплощением роли. При этом  в своей речи педагог (взрослый) должен использовать «говорящие» жесты, мимику, движения, различные интонации. Педагог должен уметь выразительно читать, рассказывать, смотреть и видеть, слушать и слышать, быть готовым к любому превращению , т.е. обладать основами актёрского мастерства и навыками режиссуры.</a:t>
            </a:r>
            <a:endParaRPr lang="ru-RU" sz="2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7138" y="2575774"/>
            <a:ext cx="6375042" cy="40439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81524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8596668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Главным условием при партнёрском взаимодействии взрослого и ребёнка  в театральной деятельности является эмоциональное отношение взрослого ко всему происходящему, искренность и неподдельность чувств.</a:t>
            </a:r>
            <a:endParaRPr lang="ru-RU" sz="2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045" y="1442434"/>
            <a:ext cx="6671256" cy="50742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16138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" y="0"/>
            <a:ext cx="9274002" cy="6041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Педагогическое руководство театрально- игровой деятельностью в детском саду включает:</a:t>
            </a:r>
          </a:p>
          <a:p>
            <a:pPr>
              <a:buFontTx/>
              <a:buChar char="-"/>
            </a:pP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-воспитание у ребёнка основ общей культуры;</a:t>
            </a:r>
          </a:p>
          <a:p>
            <a:pPr>
              <a:buFontTx/>
              <a:buChar char="-"/>
            </a:pP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-приобщение  детей к искусству театра;</a:t>
            </a:r>
          </a:p>
          <a:p>
            <a:pPr>
              <a:buFontTx/>
              <a:buChar char="-"/>
            </a:pP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- развитие творческой активности и игровых умений детей (учить ориентироваться в пространстве, равномерно размещаться по площадке, строить диалог с партнёром на заданную тему, произвольно напрягать и расслаблять отдельные группы мышц, запоминать слова героев, развивать зрительное и слуховое внимание, память, наблюдательность, образное мышление, фантазию, воображение, интерес к сценическому искусству).</a:t>
            </a:r>
          </a:p>
          <a:p>
            <a:pPr>
              <a:buFontTx/>
              <a:buChar char="-"/>
            </a:pPr>
            <a:endParaRPr lang="ru-RU" sz="2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4872" y="3837904"/>
            <a:ext cx="5241703" cy="27818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3675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"/>
            <a:ext cx="9274002" cy="60413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Роль педагога в воспитании основ общей культуры состоит в том, чтобы воспитать у ребёнка потребности духовного свойства.  Этому способствуют привитие норм морали, нравственно-ценностная ориентация детей на высокохудожественные образцы (в музыке, изобразительном, хореографическом, театральном искусстве, архитектуре, литературе); привитие навыков общения и взаимодействия с партнёром в разного рода деятельности.</a:t>
            </a:r>
            <a:endParaRPr lang="ru-RU" sz="2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9414" y="2318196"/>
            <a:ext cx="6117465" cy="43273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16320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"/>
            <a:ext cx="9274002" cy="60413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Театральные игры основаны на разыгрывании сказок. Русская народная сказка радует детей своим оптимизмом, добротой, любовью ко всему живому, мудрой ясностью в понимании жизни, сочувствием слабому, лукавством и юмором. При этом формируется опыт социальных навыков поведения, а любимые герои становятся образцами для подражания. </a:t>
            </a:r>
            <a:endParaRPr lang="ru-RU" sz="2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2439" y="1854558"/>
            <a:ext cx="6748530" cy="47136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64723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"/>
            <a:ext cx="9274002" cy="60413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Театральная деятельность в детском саду может включаться во все занятия, совместную деятельность детей и взрослых в свободное время, в самостоятельную деятельность, в работу кружков, в   праздники и развлечения.</a:t>
            </a:r>
            <a:endParaRPr lang="ru-RU" sz="2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6530" y="1390918"/>
            <a:ext cx="7199290" cy="51257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74640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Литература: «Театрализованные игры» </a:t>
            </a:r>
            <a:r>
              <a:rPr lang="ru-RU" sz="2000" b="1" dirty="0" err="1" smtClean="0">
                <a:solidFill>
                  <a:schemeClr val="accent5">
                    <a:lumMod val="75000"/>
                  </a:schemeClr>
                </a:solidFill>
              </a:rPr>
              <a:t>С.Мерзлякова</a:t>
            </a: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. Москва. Обруч. 2012г.;</a:t>
            </a:r>
            <a:b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 «Театрализованная деятельность как средство развития детей 4-6 лет» </a:t>
            </a:r>
            <a:r>
              <a:rPr lang="ru-RU" sz="2000" b="1" dirty="0" err="1" smtClean="0">
                <a:solidFill>
                  <a:schemeClr val="accent5">
                    <a:lumMod val="75000"/>
                  </a:schemeClr>
                </a:solidFill>
              </a:rPr>
              <a:t>Т.Доронова</a:t>
            </a: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 Москва Обруч 2014г.</a:t>
            </a:r>
            <a:b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«Музыкальный сундучок». Методическое пособие для работников дошкольных образовательных учреждений.  Москва.Обруч.2012г.</a:t>
            </a:r>
            <a:endParaRPr lang="ru-RU" sz="2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0827" y="2753016"/>
            <a:ext cx="5175249" cy="3881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16132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"/>
            <a:ext cx="9274002" cy="6041362"/>
          </a:xfrm>
        </p:spPr>
        <p:txBody>
          <a:bodyPr/>
          <a:lstStyle/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sz="3600" b="1" dirty="0" smtClean="0">
                <a:solidFill>
                  <a:schemeClr val="accent5">
                    <a:lumMod val="75000"/>
                  </a:schemeClr>
                </a:solidFill>
              </a:rPr>
              <a:t>СПАСИБО ЗА ВНИМАНИЕ !</a:t>
            </a:r>
            <a:endParaRPr lang="ru-RU" sz="36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048480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237</TotalTime>
  <Words>535</Words>
  <Application>Microsoft Office PowerPoint</Application>
  <PresentationFormat>Широкоэкранный</PresentationFormat>
  <Paragraphs>27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Arial</vt:lpstr>
      <vt:lpstr>Trebuchet MS</vt:lpstr>
      <vt:lpstr>Wingdings 3</vt:lpstr>
      <vt:lpstr>Грань</vt:lpstr>
      <vt:lpstr>« ТЕАТРАЛИЗОВАННЫЕ ИГРЫ КАК ВОЗМОЖНОСТЬ ПАРТНЁРСКОГО ВЗАИМОДЕЙСТВИЯ ВЗРОСЛОГО И РЕБЁНКА»</vt:lpstr>
      <vt:lpstr>Цель моего выступления – повышение педагогической компетенции в организации театрализованных игр детей на основе многократно апробированного репертуара.</vt:lpstr>
      <vt:lpstr>Целью партнёрского взаимодействия взрослого и ребёнка в организации и проведении театрализованных игр является обеспечение эмоционального благополучия дошкольников, их общее и эстетическое развитие.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Литература: «Театрализованные игры» С.Мерзлякова. Москва. Обруч. 2012г.;  «Театрализованная деятельность как средство развития детей 4-6 лет» Т.Доронова Москва Обруч 2014г. «Музыкальный сундучок». Методическое пособие для работников дошкольных образовательных учреждений.  Москва.Обруч.2012г.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 ТЕАТРАЛИЗОВАННЫЕ ИГРЫ КАК ВОЗМОЖНОСТЬ ПАРТНЁРСКОГО ВЗАИМОДЕЙСТВИЯ ВЗРОСЛОГО И РЕБЁНКА»</dc:title>
  <dc:creator>Домашний</dc:creator>
  <cp:lastModifiedBy>Домашний</cp:lastModifiedBy>
  <cp:revision>26</cp:revision>
  <dcterms:created xsi:type="dcterms:W3CDTF">2016-02-21T17:46:39Z</dcterms:created>
  <dcterms:modified xsi:type="dcterms:W3CDTF">2016-02-25T04:28:47Z</dcterms:modified>
</cp:coreProperties>
</file>