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714" autoAdjust="0"/>
  </p:normalViewPr>
  <p:slideViewPr>
    <p:cSldViewPr>
      <p:cViewPr varScale="1">
        <p:scale>
          <a:sx n="88" d="100"/>
          <a:sy n="88" d="100"/>
        </p:scale>
        <p:origin x="-5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FCB70B-73B5-4172-8929-8F20609F6AF2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B5E6A5-BA9F-4138-88FB-2B337362E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B5E6A5-BA9F-4138-88FB-2B337362E87F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BE2D0B2-4E73-4518-855D-3E14F4F4621C}" type="datetimeFigureOut">
              <a:rPr lang="ru-RU" smtClean="0"/>
              <a:pPr/>
              <a:t>15.03.2015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newsflash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776288"/>
            <a:ext cx="7991896" cy="322877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Коллективное творчество детей с ОВЗ, как одно из направлений художественно-эстетического развития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573016"/>
            <a:ext cx="7991896" cy="158417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Представила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воспитатель  МБДОУ № 24</a:t>
            </a:r>
          </a:p>
          <a:p>
            <a:r>
              <a:rPr lang="ru-RU" dirty="0" err="1" smtClean="0">
                <a:solidFill>
                  <a:schemeClr val="bg1"/>
                </a:solidFill>
              </a:rPr>
              <a:t>Чуканова</a:t>
            </a:r>
            <a:r>
              <a:rPr lang="ru-RU" dirty="0" smtClean="0">
                <a:solidFill>
                  <a:schemeClr val="bg1"/>
                </a:solidFill>
              </a:rPr>
              <a:t> Наталия Юрьевна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Условия возникновения                опыта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3322712" cy="44265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 </a:t>
            </a:r>
            <a:r>
              <a:rPr lang="ru-RU" sz="1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Для детей с ОВЗ, коллективно-творческая деятельность имеет важное значение:</a:t>
            </a:r>
          </a:p>
          <a:p>
            <a:pPr>
              <a:buFont typeface="Wingdings" pitchFamily="2" charset="2"/>
              <a:buChar char="ü"/>
            </a:pPr>
            <a:r>
              <a:rPr lang="ru-RU" sz="1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Развиваются навыки общения;</a:t>
            </a:r>
          </a:p>
          <a:p>
            <a:pPr>
              <a:buFont typeface="Wingdings" pitchFamily="2" charset="2"/>
              <a:buChar char="ü"/>
            </a:pPr>
            <a:r>
              <a:rPr lang="ru-RU" sz="1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Дети учатся работать вместе;</a:t>
            </a:r>
          </a:p>
          <a:p>
            <a:pPr>
              <a:buFont typeface="Wingdings" pitchFamily="2" charset="2"/>
              <a:buChar char="ü"/>
            </a:pPr>
            <a:r>
              <a:rPr lang="ru-RU" sz="1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Идет сплочение детского коллектива;</a:t>
            </a:r>
          </a:p>
          <a:p>
            <a:pPr>
              <a:buFont typeface="Wingdings" pitchFamily="2" charset="2"/>
              <a:buChar char="ü"/>
            </a:pPr>
            <a:r>
              <a:rPr lang="ru-RU" sz="1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Формируется умение слушать и слышать.</a:t>
            </a:r>
            <a:endParaRPr lang="ru-RU" sz="1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 descr="IMG_20141216_1117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853130"/>
            <a:ext cx="4392487" cy="3414658"/>
          </a:xfrm>
          <a:prstGeom prst="round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979712" y="260648"/>
            <a:ext cx="4608512" cy="139903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Актуальность и                         перспективность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endParaRPr lang="ru-RU" sz="6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6400" dirty="0" smtClean="0">
                <a:solidFill>
                  <a:schemeClr val="bg1"/>
                </a:solidFill>
              </a:rPr>
              <a:t>        </a:t>
            </a:r>
            <a:r>
              <a:rPr lang="ru-RU" sz="64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Цель: Через коллективную творческую деятельность сформировать и подготовить детей с ограниченными возможностями здоровья к </a:t>
            </a:r>
            <a:r>
              <a:rPr lang="ru-RU" sz="64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социализациии</a:t>
            </a:r>
            <a:r>
              <a:rPr lang="ru-RU" sz="64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.</a:t>
            </a:r>
            <a:endParaRPr lang="ru-RU" sz="6400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r>
              <a:rPr lang="ru-RU" sz="64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 </a:t>
            </a:r>
            <a:endParaRPr lang="ru-RU" sz="6400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endParaRPr lang="ru-RU" sz="6400" dirty="0"/>
          </a:p>
        </p:txBody>
      </p:sp>
      <p:pic>
        <p:nvPicPr>
          <p:cNvPr id="13" name="Содержимое 12" descr="IMG_20141226_09554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1148" y="1719702"/>
            <a:ext cx="3456384" cy="4481243"/>
          </a:xfrm>
          <a:prstGeom prst="snip2DiagRect">
            <a:avLst/>
          </a:prstGeom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120680" cy="139903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Ведущая педагогическая идея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882808"/>
            <a:ext cx="4546848" cy="45720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1. Привлекать интерес детей нетрадиционными техниками.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2. Помочь детям при совместной работе создать «ситуацию успеха» для каждого ребенка;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3. Сформировать у ребенка чувство значимости в коллективе.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" name="Рисунок 6" descr="IMG_20140911_1816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844824"/>
            <a:ext cx="4392488" cy="3960440"/>
          </a:xfrm>
          <a:prstGeom prst="roundRect">
            <a:avLst/>
          </a:prstGeom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Теоретическая база опыта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     </a:t>
            </a: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Идет развитие: 1.познавательной сферы; 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2.мышления; 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3.внимания;        4.воображения. </a:t>
            </a:r>
          </a:p>
          <a:p>
            <a:endParaRPr lang="ru-RU" dirty="0"/>
          </a:p>
        </p:txBody>
      </p:sp>
      <p:pic>
        <p:nvPicPr>
          <p:cNvPr id="5" name="Содержимое 4" descr="IMG_20150122_090401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067944" y="980728"/>
            <a:ext cx="4659265" cy="2726355"/>
          </a:xfrm>
          <a:prstGeom prst="snip2DiagRect">
            <a:avLst/>
          </a:prstGeom>
        </p:spPr>
      </p:pic>
      <p:pic>
        <p:nvPicPr>
          <p:cNvPr id="6" name="Рисунок 5" descr="IMG_20150122_0903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1920" y="3789040"/>
            <a:ext cx="5040560" cy="2880320"/>
          </a:xfrm>
          <a:prstGeom prst="round2DiagRect">
            <a:avLst/>
          </a:prstGeom>
        </p:spPr>
      </p:pic>
    </p:spTree>
  </p:cSld>
  <p:clrMapOvr>
    <a:masterClrMapping/>
  </p:clrMapOvr>
  <p:transition spd="med">
    <p:newsflash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Новизна опыта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 1. </a:t>
            </a:r>
            <a:r>
              <a:rPr lang="ru-RU" sz="2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В сочетании разных видов деятельности в одном занятии; 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 2. В работе с  нетрадиционными  техниками.</a:t>
            </a:r>
            <a:endParaRPr lang="ru-RU" sz="2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9" name="Содержимое 8" descr="IMG_20150220_17330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39952" y="1628800"/>
            <a:ext cx="4824536" cy="3672408"/>
          </a:xfrm>
          <a:prstGeom prst="hexagon">
            <a:avLst/>
          </a:prstGeom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 Технология опыта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882808"/>
            <a:ext cx="3538736" cy="4572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i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 В своей работе я  использую  в преломлении к детям с проблемами зрения  технологию коллективно-творческой деятельности И.П. Иванова </a:t>
            </a:r>
            <a:endParaRPr lang="ru-RU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 descr="IMG_20150302_1632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1340768"/>
            <a:ext cx="4680520" cy="2448272"/>
          </a:xfrm>
          <a:prstGeom prst="rect">
            <a:avLst/>
          </a:prstGeom>
        </p:spPr>
      </p:pic>
      <p:pic>
        <p:nvPicPr>
          <p:cNvPr id="7" name="Рисунок 6" descr="IMG_20150302_1633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4077072"/>
            <a:ext cx="4644008" cy="2499742"/>
          </a:xfrm>
          <a:prstGeom prst="rect">
            <a:avLst/>
          </a:prstGeom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   Результативность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20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03648" y="-1257043"/>
            <a:ext cx="6192687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110337" y="43934"/>
            <a:ext cx="49233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ДИНАМИКА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ЗРИТЕЛЬНОГО ВОСПРИЯТИЯ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524003" y="2362336"/>
          <a:ext cx="6095993" cy="2133328"/>
        </p:xfrm>
        <a:graphic>
          <a:graphicData uri="http://schemas.openxmlformats.org/drawingml/2006/table">
            <a:tbl>
              <a:tblPr/>
              <a:tblGrid>
                <a:gridCol w="573087"/>
                <a:gridCol w="340625"/>
                <a:gridCol w="340625"/>
                <a:gridCol w="340625"/>
                <a:gridCol w="340625"/>
                <a:gridCol w="340625"/>
                <a:gridCol w="340625"/>
                <a:gridCol w="340625"/>
                <a:gridCol w="340625"/>
                <a:gridCol w="340625"/>
                <a:gridCol w="340625"/>
                <a:gridCol w="340625"/>
                <a:gridCol w="384219"/>
                <a:gridCol w="297031"/>
                <a:gridCol w="377078"/>
                <a:gridCol w="377078"/>
                <a:gridCol w="340625"/>
              </a:tblGrid>
              <a:tr h="2666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Дети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цвет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форма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величина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пространство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999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Monotype Corsiva"/>
                          <a:ea typeface="Calibri"/>
                          <a:cs typeface="Times New Roman"/>
                        </a:rPr>
                        <a:t>15 человек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Monotype Corsiva"/>
                          <a:ea typeface="Calibri"/>
                          <a:cs typeface="Times New Roman"/>
                        </a:rPr>
                        <a:t>Начало года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Monotype Corsiva"/>
                          <a:ea typeface="Calibri"/>
                          <a:cs typeface="Times New Roman"/>
                        </a:rPr>
                        <a:t>Конец года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Monotype Corsiva"/>
                          <a:ea typeface="Calibri"/>
                          <a:cs typeface="Times New Roman"/>
                        </a:rPr>
                        <a:t>Начало года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Monotype Corsiva"/>
                          <a:ea typeface="Calibri"/>
                          <a:cs typeface="Times New Roman"/>
                        </a:rPr>
                        <a:t>Конец года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Monotype Corsiva"/>
                          <a:ea typeface="Calibri"/>
                          <a:cs typeface="Times New Roman"/>
                        </a:rPr>
                        <a:t>Начало года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1212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0000"/>
                          </a:solidFill>
                          <a:latin typeface="Monotype Corsiva"/>
                          <a:ea typeface="Calibri"/>
                          <a:cs typeface="Times New Roman"/>
                        </a:rPr>
                        <a:t>Конец  года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Monotype Corsiva"/>
                          <a:ea typeface="Calibri"/>
                          <a:cs typeface="Times New Roman"/>
                        </a:rPr>
                        <a:t>Начало года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Monotype Corsiva"/>
                          <a:ea typeface="Calibri"/>
                          <a:cs typeface="Times New Roman"/>
                        </a:rPr>
                        <a:t>Конец года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666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2014-2015г.%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99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85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285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217" marR="6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85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Адресная направленность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3538736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/>
              <a:t> </a:t>
            </a: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Воспитателям детских садов;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учителям начальных классов;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руководителям кружков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родителям.</a:t>
            </a:r>
            <a:endParaRPr lang="ru-RU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 descr="IMG_20140828_1755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865515"/>
            <a:ext cx="4752528" cy="3139549"/>
          </a:xfrm>
          <a:prstGeom prst="diamond">
            <a:avLst/>
          </a:prstGeom>
        </p:spPr>
      </p:pic>
      <p:pic>
        <p:nvPicPr>
          <p:cNvPr id="5" name="Рисунок 4" descr="IMG_20140828_1756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149080"/>
            <a:ext cx="4032448" cy="2592288"/>
          </a:xfrm>
          <a:prstGeom prst="hexagon">
            <a:avLst>
              <a:gd name="adj" fmla="val 0"/>
              <a:gd name="vf" fmla="val 115470"/>
            </a:avLst>
          </a:prstGeom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Наши работы</a:t>
            </a:r>
            <a:br>
              <a:rPr lang="ru-RU" dirty="0" smtClean="0"/>
            </a:br>
            <a:r>
              <a:rPr lang="ru-RU" dirty="0" smtClean="0">
                <a:solidFill>
                  <a:schemeClr val="accent5"/>
                </a:solidFill>
              </a:rPr>
              <a:t>Снеговик   Сказочная птица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4" name="Содержимое 3" descr="IMG_20141219_11051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83568" y="1772816"/>
            <a:ext cx="2571750" cy="4283968"/>
          </a:xfrm>
          <a:ln>
            <a:solidFill>
              <a:srgbClr val="00B0F0"/>
            </a:solidFill>
          </a:ln>
        </p:spPr>
      </p:pic>
      <p:pic>
        <p:nvPicPr>
          <p:cNvPr id="5" name="Рисунок 4" descr="IMG_20150302_1133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1844824"/>
            <a:ext cx="5112568" cy="4320480"/>
          </a:xfrm>
          <a:prstGeom prst="rect">
            <a:avLst/>
          </a:prstGeom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 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</a:t>
            </a:r>
            <a:r>
              <a:rPr lang="ru-RU" dirty="0" smtClean="0"/>
              <a:t>Наши работы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Солнышко               </a:t>
            </a:r>
            <a:b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     Глобус</a:t>
            </a: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Содержимое 3" descr="IMG_20150122_09105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2204864"/>
            <a:ext cx="3168352" cy="4320480"/>
          </a:xfr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5" name="Рисунок 4" descr="IMG_20150302_1132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2708920"/>
            <a:ext cx="4968552" cy="3507854"/>
          </a:xfrm>
          <a:prstGeom prst="rect">
            <a:avLst/>
          </a:prstGeom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Наши </a:t>
            </a:r>
            <a:r>
              <a:rPr lang="ru-RU" dirty="0" smtClean="0"/>
              <a:t>работы</a:t>
            </a:r>
            <a:br>
              <a:rPr lang="ru-RU" dirty="0" smtClean="0"/>
            </a:br>
            <a:r>
              <a:rPr lang="ru-RU" dirty="0" smtClean="0"/>
              <a:t>           </a:t>
            </a:r>
            <a:r>
              <a:rPr lang="ru-RU" dirty="0" smtClean="0">
                <a:solidFill>
                  <a:schemeClr val="accent2"/>
                </a:solidFill>
              </a:rPr>
              <a:t>Ветка рябины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4" name="Содержимое 3" descr="IMG_20150122_09074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1556792"/>
            <a:ext cx="7664400" cy="4572000"/>
          </a:xfrm>
          <a:prstGeom prst="roundRect">
            <a:avLst/>
          </a:prstGeom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</a:t>
            </a:r>
            <a:r>
              <a:rPr lang="ru-RU" dirty="0" smtClean="0"/>
              <a:t> </a:t>
            </a:r>
            <a:r>
              <a:rPr lang="ru-RU" dirty="0" smtClean="0"/>
              <a:t>Наши </a:t>
            </a:r>
            <a:r>
              <a:rPr lang="ru-RU" dirty="0" smtClean="0"/>
              <a:t>работы</a:t>
            </a:r>
            <a:br>
              <a:rPr lang="ru-RU" dirty="0" smtClean="0"/>
            </a:br>
            <a:r>
              <a:rPr lang="ru-RU" dirty="0" smtClean="0">
                <a:solidFill>
                  <a:schemeClr val="accent2"/>
                </a:solidFill>
              </a:rPr>
              <a:t>Поваренок                Память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4" name="Содержимое 3" descr="IMG_20150122_09113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1412776"/>
            <a:ext cx="3816424" cy="4968552"/>
          </a:xfrm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pic>
        <p:nvPicPr>
          <p:cNvPr id="5" name="Рисунок 4" descr="IMG_20150302_1138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1412776"/>
            <a:ext cx="3857625" cy="5040560"/>
          </a:xfrm>
          <a:prstGeom prst="rect">
            <a:avLst/>
          </a:prstGeom>
        </p:spPr>
      </p:pic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53" y="2060849"/>
            <a:ext cx="8961107" cy="2554545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</a:t>
            </a:r>
          </a:p>
          <a:p>
            <a:pPr algn="ctr"/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ВНИМАНИЕ</a:t>
            </a:r>
            <a:endParaRPr lang="ru-RU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newsflash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224</TotalTime>
  <Words>266</Words>
  <Application>Microsoft Office PowerPoint</Application>
  <PresentationFormat>Экран (4:3)</PresentationFormat>
  <Paragraphs>120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Яркая</vt:lpstr>
      <vt:lpstr>Коллективное творчество детей с ОВЗ, как одно из направлений художественно-эстетического развития </vt:lpstr>
      <vt:lpstr> Условия возникновения                опыта</vt:lpstr>
      <vt:lpstr>  Актуальность и                         перспективность </vt:lpstr>
      <vt:lpstr> Ведущая педагогическая идея </vt:lpstr>
      <vt:lpstr>Теоретическая база опыта </vt:lpstr>
      <vt:lpstr>               Новизна опыта</vt:lpstr>
      <vt:lpstr>      Технология опыта </vt:lpstr>
      <vt:lpstr>        Результативность</vt:lpstr>
      <vt:lpstr>Адресная направленность </vt:lpstr>
      <vt:lpstr>           Наши работы Снеговик   Сказочная птица</vt:lpstr>
      <vt:lpstr>                           Наши работы  Солнышко                                                      Глобус</vt:lpstr>
      <vt:lpstr>           Наши работы            Ветка рябины</vt:lpstr>
      <vt:lpstr>            Наши работы Поваренок                Память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Коллективное творчество детей с ОВЗ, как одно из направлений художественно-эстетического развития </dc:title>
  <dc:creator>чуканов</dc:creator>
  <cp:lastModifiedBy>чуканов</cp:lastModifiedBy>
  <cp:revision>62</cp:revision>
  <dcterms:created xsi:type="dcterms:W3CDTF">2015-03-01T12:21:25Z</dcterms:created>
  <dcterms:modified xsi:type="dcterms:W3CDTF">2015-03-15T16:32:16Z</dcterms:modified>
</cp:coreProperties>
</file>