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63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Shape 34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Shape 34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Shape 34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Shape 3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Shape 3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9" name="Shape 3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Shape 3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Shape 3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Shape 3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hape 37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Shape 3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Shape 3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hape 3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Shape 3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Shape 38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Shape 3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Shape 3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Shape 4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Shape 4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Shape 4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4" name="Shape 4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Shape 41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Shape 4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Shape 42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Shape 42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9" name="Shape 4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Shape 4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4" name="Shape 4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Shape 43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Shape 43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Shape 4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Shape 44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9" name="Shape 44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Shape 4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Shape 4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Shape 4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Shape 4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Shape 4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Shape 4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hape 4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Shape 4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Shape 47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Shape 4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Shape 47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Shape 4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Shape 4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Shape 4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Shape 4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9" name="Shape 48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Shape 4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Shape 4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Shape 4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Shape 4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Shape 5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4" name="Shape 5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Shape 5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9" name="Shape 5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Shape 5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Shape 5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7" name="Shape 3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38" name="Shape 3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Пользовательский макет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148" y="-26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3" name="Shape 53"/>
          <p:cNvSpPr/>
          <p:nvPr/>
        </p:nvSpPr>
        <p:spPr>
          <a:xfrm>
            <a:off x="521314" y="-26"/>
            <a:ext cx="521399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192078" y="226163"/>
            <a:ext cx="662100" cy="662099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5" name="Shape 55"/>
          <p:cNvSpPr/>
          <p:nvPr/>
        </p:nvSpPr>
        <p:spPr>
          <a:xfrm rot="10800000">
            <a:off x="191890" y="2259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6" name="Shape 56"/>
          <p:cNvSpPr/>
          <p:nvPr/>
        </p:nvSpPr>
        <p:spPr>
          <a:xfrm>
            <a:off x="1042802" y="-26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7" name="Shape 57"/>
          <p:cNvSpPr/>
          <p:nvPr/>
        </p:nvSpPr>
        <p:spPr>
          <a:xfrm>
            <a:off x="1564118" y="-26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1234882" y="226163"/>
            <a:ext cx="662099" cy="662099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9" name="Shape 59"/>
          <p:cNvSpPr/>
          <p:nvPr/>
        </p:nvSpPr>
        <p:spPr>
          <a:xfrm rot="10800000">
            <a:off x="1234694" y="2259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0" name="Shape 60"/>
          <p:cNvSpPr/>
          <p:nvPr/>
        </p:nvSpPr>
        <p:spPr>
          <a:xfrm>
            <a:off x="148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1" name="Shape 61"/>
          <p:cNvSpPr/>
          <p:nvPr/>
        </p:nvSpPr>
        <p:spPr>
          <a:xfrm>
            <a:off x="521376" y="1028673"/>
            <a:ext cx="521399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2" name="Shape 62"/>
          <p:cNvSpPr/>
          <p:nvPr/>
        </p:nvSpPr>
        <p:spPr>
          <a:xfrm>
            <a:off x="192078" y="1254863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3" name="Shape 63"/>
          <p:cNvSpPr/>
          <p:nvPr/>
        </p:nvSpPr>
        <p:spPr>
          <a:xfrm rot="10800000">
            <a:off x="191890" y="12546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4" name="Shape 64"/>
          <p:cNvSpPr/>
          <p:nvPr/>
        </p:nvSpPr>
        <p:spPr>
          <a:xfrm>
            <a:off x="1042802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5" name="Shape 65"/>
          <p:cNvSpPr/>
          <p:nvPr/>
        </p:nvSpPr>
        <p:spPr>
          <a:xfrm>
            <a:off x="1564180" y="10286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6" name="Shape 66"/>
          <p:cNvSpPr/>
          <p:nvPr/>
        </p:nvSpPr>
        <p:spPr>
          <a:xfrm>
            <a:off x="1234882" y="1254863"/>
            <a:ext cx="662099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7" name="Shape 67"/>
          <p:cNvSpPr/>
          <p:nvPr/>
        </p:nvSpPr>
        <p:spPr>
          <a:xfrm rot="10800000">
            <a:off x="1234694" y="12546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148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9" name="Shape 69"/>
          <p:cNvSpPr/>
          <p:nvPr/>
        </p:nvSpPr>
        <p:spPr>
          <a:xfrm>
            <a:off x="521314" y="2057373"/>
            <a:ext cx="521399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192078" y="2283563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1" name="Shape 71"/>
          <p:cNvSpPr/>
          <p:nvPr/>
        </p:nvSpPr>
        <p:spPr>
          <a:xfrm rot="10800000">
            <a:off x="191890" y="22833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042802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1564118" y="20573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4" name="Shape 74"/>
          <p:cNvSpPr/>
          <p:nvPr/>
        </p:nvSpPr>
        <p:spPr>
          <a:xfrm>
            <a:off x="1234882" y="2283563"/>
            <a:ext cx="662099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5" name="Shape 75"/>
          <p:cNvSpPr/>
          <p:nvPr/>
        </p:nvSpPr>
        <p:spPr>
          <a:xfrm rot="10800000">
            <a:off x="1234694" y="22833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148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521314" y="3086073"/>
            <a:ext cx="521399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8" name="Shape 78"/>
          <p:cNvSpPr/>
          <p:nvPr/>
        </p:nvSpPr>
        <p:spPr>
          <a:xfrm>
            <a:off x="192078" y="3312263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9" name="Shape 79"/>
          <p:cNvSpPr/>
          <p:nvPr/>
        </p:nvSpPr>
        <p:spPr>
          <a:xfrm rot="10800000">
            <a:off x="191890" y="33120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0" name="Shape 80"/>
          <p:cNvSpPr/>
          <p:nvPr/>
        </p:nvSpPr>
        <p:spPr>
          <a:xfrm>
            <a:off x="1042802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1" name="Shape 81"/>
          <p:cNvSpPr/>
          <p:nvPr/>
        </p:nvSpPr>
        <p:spPr>
          <a:xfrm>
            <a:off x="1564118" y="30860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2" name="Shape 82"/>
          <p:cNvSpPr/>
          <p:nvPr/>
        </p:nvSpPr>
        <p:spPr>
          <a:xfrm>
            <a:off x="1234882" y="3312263"/>
            <a:ext cx="662099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3" name="Shape 83"/>
          <p:cNvSpPr/>
          <p:nvPr/>
        </p:nvSpPr>
        <p:spPr>
          <a:xfrm rot="10800000">
            <a:off x="1234694" y="33120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4" name="Shape 84"/>
          <p:cNvSpPr/>
          <p:nvPr/>
        </p:nvSpPr>
        <p:spPr>
          <a:xfrm>
            <a:off x="148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5" name="Shape 85"/>
          <p:cNvSpPr/>
          <p:nvPr/>
        </p:nvSpPr>
        <p:spPr>
          <a:xfrm>
            <a:off x="521314" y="4114773"/>
            <a:ext cx="521399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6" name="Shape 86"/>
          <p:cNvSpPr/>
          <p:nvPr/>
        </p:nvSpPr>
        <p:spPr>
          <a:xfrm>
            <a:off x="192078" y="4340963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7" name="Shape 87"/>
          <p:cNvSpPr/>
          <p:nvPr/>
        </p:nvSpPr>
        <p:spPr>
          <a:xfrm rot="10800000">
            <a:off x="191890" y="43407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8" name="Shape 88"/>
          <p:cNvSpPr/>
          <p:nvPr/>
        </p:nvSpPr>
        <p:spPr>
          <a:xfrm>
            <a:off x="1042802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9" name="Shape 89"/>
          <p:cNvSpPr/>
          <p:nvPr/>
        </p:nvSpPr>
        <p:spPr>
          <a:xfrm>
            <a:off x="1564118" y="41147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0" name="Shape 90"/>
          <p:cNvSpPr/>
          <p:nvPr/>
        </p:nvSpPr>
        <p:spPr>
          <a:xfrm>
            <a:off x="1234882" y="4340963"/>
            <a:ext cx="662099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1" name="Shape 91"/>
          <p:cNvSpPr/>
          <p:nvPr/>
        </p:nvSpPr>
        <p:spPr>
          <a:xfrm rot="10800000">
            <a:off x="1234694" y="434078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  <a:noFill/>
        </p:spPr>
        <p:txBody>
          <a:bodyPr anchorCtr="0" anchor="t" bIns="91425" lIns="91425" rIns="91425" tIns="91425"/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Shape 9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Пользовательский макет 1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6" name="Shape 96"/>
          <p:cNvSpPr/>
          <p:nvPr/>
        </p:nvSpPr>
        <p:spPr>
          <a:xfrm>
            <a:off x="18645" y="2571747"/>
            <a:ext cx="1299300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7" name="Shape 97"/>
          <p:cNvSpPr/>
          <p:nvPr/>
        </p:nvSpPr>
        <p:spPr>
          <a:xfrm flipH="1" rot="10800000">
            <a:off x="1320190" y="2571618"/>
            <a:ext cx="1299299" cy="25635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2583951" y="2571747"/>
            <a:ext cx="1299299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9" name="Shape 99"/>
          <p:cNvSpPr/>
          <p:nvPr/>
        </p:nvSpPr>
        <p:spPr>
          <a:xfrm flipH="1" rot="10800000">
            <a:off x="3885520" y="2571618"/>
            <a:ext cx="1299300" cy="25635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/>
          <p:nvPr/>
        </p:nvSpPr>
        <p:spPr>
          <a:xfrm>
            <a:off x="7826088" y="2571747"/>
            <a:ext cx="1299300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18645" y="8376"/>
            <a:ext cx="1299300" cy="25635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2" name="Shape 102"/>
          <p:cNvSpPr/>
          <p:nvPr/>
        </p:nvSpPr>
        <p:spPr>
          <a:xfrm flipH="1" rot="10800000">
            <a:off x="1320190" y="8247"/>
            <a:ext cx="1299299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2583951" y="8376"/>
            <a:ext cx="1299299" cy="25635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4" name="Shape 104"/>
          <p:cNvSpPr/>
          <p:nvPr/>
        </p:nvSpPr>
        <p:spPr>
          <a:xfrm flipH="1" rot="10800000">
            <a:off x="3885520" y="8247"/>
            <a:ext cx="1299300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7826102" y="8376"/>
            <a:ext cx="1299300" cy="256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6" name="Shape 106"/>
          <p:cNvSpPr/>
          <p:nvPr/>
        </p:nvSpPr>
        <p:spPr>
          <a:xfrm rot="-5400000">
            <a:off x="-396554" y="3419800"/>
            <a:ext cx="1661100" cy="8307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cubicBezTo>
                  <a:pt x="120000" y="66274"/>
                  <a:pt x="93137" y="120000"/>
                  <a:pt x="60000" y="120000"/>
                </a:cubicBezTo>
                <a:cubicBezTo>
                  <a:pt x="26862" y="120000"/>
                  <a:pt x="0" y="66274"/>
                  <a:pt x="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7" name="Shape 107"/>
          <p:cNvSpPr/>
          <p:nvPr/>
        </p:nvSpPr>
        <p:spPr>
          <a:xfrm rot="5400000">
            <a:off x="7879439" y="903800"/>
            <a:ext cx="1661100" cy="8307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cubicBezTo>
                  <a:pt x="120000" y="66274"/>
                  <a:pt x="93137" y="120000"/>
                  <a:pt x="60000" y="120000"/>
                </a:cubicBezTo>
                <a:cubicBezTo>
                  <a:pt x="26862" y="120000"/>
                  <a:pt x="0" y="66274"/>
                  <a:pt x="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479346" y="487966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9" name="Shape 109"/>
          <p:cNvSpPr/>
          <p:nvPr/>
        </p:nvSpPr>
        <p:spPr>
          <a:xfrm rot="10800000">
            <a:off x="479006" y="487439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/>
          <p:nvPr/>
        </p:nvSpPr>
        <p:spPr>
          <a:xfrm>
            <a:off x="3059221" y="487703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1" name="Shape 111"/>
          <p:cNvSpPr/>
          <p:nvPr/>
        </p:nvSpPr>
        <p:spPr>
          <a:xfrm rot="10800000">
            <a:off x="3058881" y="487176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2" name="Shape 112"/>
          <p:cNvSpPr/>
          <p:nvPr/>
        </p:nvSpPr>
        <p:spPr>
          <a:xfrm>
            <a:off x="1744271" y="3012066"/>
            <a:ext cx="1654500" cy="1654799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3" name="Shape 113"/>
          <p:cNvSpPr/>
          <p:nvPr/>
        </p:nvSpPr>
        <p:spPr>
          <a:xfrm rot="10800000">
            <a:off x="1743931" y="3011539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4" name="Shape 114"/>
          <p:cNvSpPr/>
          <p:nvPr/>
        </p:nvSpPr>
        <p:spPr>
          <a:xfrm rot="10800000">
            <a:off x="7021356" y="3012076"/>
            <a:ext cx="1654500" cy="16548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5" name="Shape 115"/>
          <p:cNvSpPr/>
          <p:nvPr/>
        </p:nvSpPr>
        <p:spPr>
          <a:xfrm>
            <a:off x="4359621" y="3012078"/>
            <a:ext cx="1654500" cy="1654799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5516050" y="378125"/>
            <a:ext cx="1954200" cy="3216900"/>
          </a:xfrm>
          <a:prstGeom prst="rect">
            <a:avLst/>
          </a:prstGeom>
          <a:noFill/>
        </p:spPr>
        <p:txBody>
          <a:bodyPr anchorCtr="0" anchor="t" bIns="91425" lIns="91425" rIns="91425" tIns="91425"/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400">
                <a:solidFill>
                  <a:srgbClr val="616161"/>
                </a:solidFill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defRPr sz="1200">
                <a:solidFill>
                  <a:srgbClr val="616161"/>
                </a:solidFill>
              </a:defRPr>
            </a:lvl9pPr>
          </a:lstStyle>
          <a:p/>
        </p:txBody>
      </p:sp>
      <p:sp>
        <p:nvSpPr>
          <p:cNvPr id="117" name="Shape 117"/>
          <p:cNvSpPr txBox="1"/>
          <p:nvPr>
            <p:ph idx="12" type="sldNum"/>
          </p:nvPr>
        </p:nvSpPr>
        <p:spPr>
          <a:xfrm>
            <a:off x="8497999" y="4688758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000">
                <a:solidFill>
                  <a:schemeClr val="dk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Пользовательский макет 2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0" name="Shape 120"/>
          <p:cNvSpPr/>
          <p:nvPr/>
        </p:nvSpPr>
        <p:spPr>
          <a:xfrm rot="5400000">
            <a:off x="-48494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1" name="Shape 121"/>
          <p:cNvSpPr/>
          <p:nvPr/>
        </p:nvSpPr>
        <p:spPr>
          <a:xfrm rot="5400000">
            <a:off x="-48494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2" name="Shape 122"/>
          <p:cNvSpPr/>
          <p:nvPr/>
        </p:nvSpPr>
        <p:spPr>
          <a:xfrm rot="-5400000">
            <a:off x="-48361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/>
          <p:nvPr/>
        </p:nvSpPr>
        <p:spPr>
          <a:xfrm flipH="1" rot="-5400000">
            <a:off x="3761646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4" name="Shape 124"/>
          <p:cNvSpPr/>
          <p:nvPr/>
        </p:nvSpPr>
        <p:spPr>
          <a:xfrm flipH="1" rot="5400000">
            <a:off x="3976138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5" name="Shape 125"/>
          <p:cNvSpPr/>
          <p:nvPr/>
        </p:nvSpPr>
        <p:spPr>
          <a:xfrm flipH="1" rot="5400000">
            <a:off x="3761514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6" name="Shape 126"/>
          <p:cNvSpPr/>
          <p:nvPr/>
        </p:nvSpPr>
        <p:spPr>
          <a:xfrm flipH="1" rot="5400000">
            <a:off x="3761488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7" name="Shape 127"/>
          <p:cNvSpPr/>
          <p:nvPr/>
        </p:nvSpPr>
        <p:spPr>
          <a:xfrm rot="5400000">
            <a:off x="1475437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8" name="Shape 128"/>
          <p:cNvSpPr/>
          <p:nvPr/>
        </p:nvSpPr>
        <p:spPr>
          <a:xfrm rot="-5400000">
            <a:off x="1690219" y="1980898"/>
            <a:ext cx="429600" cy="762000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9" name="Shape 129"/>
          <p:cNvSpPr/>
          <p:nvPr/>
        </p:nvSpPr>
        <p:spPr>
          <a:xfrm rot="-5400000">
            <a:off x="1475569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/>
          <p:nvPr/>
        </p:nvSpPr>
        <p:spPr>
          <a:xfrm flipH="1" rot="-5400000">
            <a:off x="2237689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1" name="Shape 131"/>
          <p:cNvSpPr/>
          <p:nvPr/>
        </p:nvSpPr>
        <p:spPr>
          <a:xfrm flipH="1" rot="5400000">
            <a:off x="2237556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2" name="Shape 132"/>
          <p:cNvSpPr/>
          <p:nvPr/>
        </p:nvSpPr>
        <p:spPr>
          <a:xfrm rot="5400000">
            <a:off x="2452232" y="-165969"/>
            <a:ext cx="429600" cy="762000"/>
          </a:xfrm>
          <a:prstGeom prst="rtTriangle">
            <a:avLst/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3" name="Shape 133"/>
          <p:cNvSpPr/>
          <p:nvPr/>
        </p:nvSpPr>
        <p:spPr>
          <a:xfrm rot="5400000">
            <a:off x="2999419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4" name="Shape 134"/>
          <p:cNvSpPr/>
          <p:nvPr/>
        </p:nvSpPr>
        <p:spPr>
          <a:xfrm rot="5400000">
            <a:off x="2999419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5" name="Shape 135"/>
          <p:cNvSpPr/>
          <p:nvPr/>
        </p:nvSpPr>
        <p:spPr>
          <a:xfrm flipH="1" rot="-5400000">
            <a:off x="3214228" y="-165969"/>
            <a:ext cx="429600" cy="762000"/>
          </a:xfrm>
          <a:prstGeom prst="rtTriangle">
            <a:avLst/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6" name="Shape 136"/>
          <p:cNvSpPr/>
          <p:nvPr/>
        </p:nvSpPr>
        <p:spPr>
          <a:xfrm flipH="1" rot="-5400000">
            <a:off x="713603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7" name="Shape 137"/>
          <p:cNvSpPr/>
          <p:nvPr/>
        </p:nvSpPr>
        <p:spPr>
          <a:xfrm rot="5400000">
            <a:off x="-48494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8" name="Shape 138"/>
          <p:cNvSpPr/>
          <p:nvPr/>
        </p:nvSpPr>
        <p:spPr>
          <a:xfrm flipH="1" rot="-5400000">
            <a:off x="3761621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9" name="Shape 139"/>
          <p:cNvSpPr/>
          <p:nvPr/>
        </p:nvSpPr>
        <p:spPr>
          <a:xfrm rot="-5400000">
            <a:off x="1475569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0" name="Shape 140"/>
          <p:cNvSpPr/>
          <p:nvPr/>
        </p:nvSpPr>
        <p:spPr>
          <a:xfrm rot="-5400000">
            <a:off x="2999552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1" name="Shape 141"/>
          <p:cNvSpPr/>
          <p:nvPr/>
        </p:nvSpPr>
        <p:spPr>
          <a:xfrm flipH="1" rot="-5400000">
            <a:off x="713603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2" name="Shape 142"/>
          <p:cNvSpPr/>
          <p:nvPr/>
        </p:nvSpPr>
        <p:spPr>
          <a:xfrm flipH="1" rot="-5400000">
            <a:off x="713603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3" name="Shape 143"/>
          <p:cNvSpPr/>
          <p:nvPr/>
        </p:nvSpPr>
        <p:spPr>
          <a:xfrm rot="5400000">
            <a:off x="3976138" y="-165969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4" name="Shape 144"/>
          <p:cNvSpPr/>
          <p:nvPr/>
        </p:nvSpPr>
        <p:spPr>
          <a:xfrm rot="-5400000">
            <a:off x="166288" y="1980898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5" name="Shape 145"/>
          <p:cNvSpPr/>
          <p:nvPr/>
        </p:nvSpPr>
        <p:spPr>
          <a:xfrm flipH="1" rot="-5400000">
            <a:off x="166211" y="-165969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6" name="Shape 146"/>
          <p:cNvSpPr/>
          <p:nvPr/>
        </p:nvSpPr>
        <p:spPr>
          <a:xfrm flipH="1" rot="-5400000">
            <a:off x="1690142" y="-165969"/>
            <a:ext cx="429600" cy="761999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7" name="Shape 147"/>
          <p:cNvSpPr/>
          <p:nvPr/>
        </p:nvSpPr>
        <p:spPr>
          <a:xfrm flipH="1" rot="-5400000">
            <a:off x="2237612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8" name="Shape 148"/>
          <p:cNvSpPr/>
          <p:nvPr/>
        </p:nvSpPr>
        <p:spPr>
          <a:xfrm flipH="1" rot="-5400000">
            <a:off x="2237612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9" name="Shape 149"/>
          <p:cNvSpPr/>
          <p:nvPr/>
        </p:nvSpPr>
        <p:spPr>
          <a:xfrm rot="-5400000">
            <a:off x="3214202" y="1980898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0" name="Shape 150"/>
          <p:cNvSpPr/>
          <p:nvPr/>
        </p:nvSpPr>
        <p:spPr>
          <a:xfrm rot="-5400000">
            <a:off x="2999475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1" name="Shape 151"/>
          <p:cNvSpPr/>
          <p:nvPr/>
        </p:nvSpPr>
        <p:spPr>
          <a:xfrm flipH="1" rot="5400000">
            <a:off x="713394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2" name="Shape 152"/>
          <p:cNvSpPr/>
          <p:nvPr/>
        </p:nvSpPr>
        <p:spPr>
          <a:xfrm flipH="1" rot="5400000">
            <a:off x="713394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3" name="Shape 153"/>
          <p:cNvSpPr/>
          <p:nvPr/>
        </p:nvSpPr>
        <p:spPr>
          <a:xfrm rot="-5400000">
            <a:off x="-48361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4" name="Shape 154"/>
          <p:cNvSpPr/>
          <p:nvPr/>
        </p:nvSpPr>
        <p:spPr>
          <a:xfrm flipH="1" rot="-5400000">
            <a:off x="3761621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5" name="Shape 155"/>
          <p:cNvSpPr/>
          <p:nvPr/>
        </p:nvSpPr>
        <p:spPr>
          <a:xfrm rot="5400000">
            <a:off x="1475437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6" name="Shape 156"/>
          <p:cNvSpPr/>
          <p:nvPr/>
        </p:nvSpPr>
        <p:spPr>
          <a:xfrm rot="5400000">
            <a:off x="1475437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7" name="Shape 157"/>
          <p:cNvSpPr/>
          <p:nvPr/>
        </p:nvSpPr>
        <p:spPr>
          <a:xfrm flipH="1" rot="5400000">
            <a:off x="2452206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8" name="Shape 158"/>
          <p:cNvSpPr/>
          <p:nvPr/>
        </p:nvSpPr>
        <p:spPr>
          <a:xfrm flipH="1" rot="5400000">
            <a:off x="2237556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9" name="Shape 159"/>
          <p:cNvSpPr/>
          <p:nvPr/>
        </p:nvSpPr>
        <p:spPr>
          <a:xfrm rot="5400000">
            <a:off x="2999419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0" name="Shape 160"/>
          <p:cNvSpPr/>
          <p:nvPr/>
        </p:nvSpPr>
        <p:spPr>
          <a:xfrm flipH="1" rot="5400000">
            <a:off x="928121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1" name="Shape 161"/>
          <p:cNvSpPr/>
          <p:nvPr/>
        </p:nvSpPr>
        <p:spPr>
          <a:xfrm rot="5400000">
            <a:off x="928121" y="-165969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2" name="Shape 162"/>
          <p:cNvSpPr/>
          <p:nvPr/>
        </p:nvSpPr>
        <p:spPr>
          <a:xfrm rot="5400000">
            <a:off x="4523505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3" name="Shape 163"/>
          <p:cNvSpPr/>
          <p:nvPr/>
        </p:nvSpPr>
        <p:spPr>
          <a:xfrm rot="5400000">
            <a:off x="4523505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4" name="Shape 164"/>
          <p:cNvSpPr/>
          <p:nvPr/>
        </p:nvSpPr>
        <p:spPr>
          <a:xfrm rot="-5400000">
            <a:off x="4523638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5" name="Shape 165"/>
          <p:cNvSpPr/>
          <p:nvPr/>
        </p:nvSpPr>
        <p:spPr>
          <a:xfrm flipH="1" rot="-5400000">
            <a:off x="8333646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6" name="Shape 166"/>
          <p:cNvSpPr/>
          <p:nvPr/>
        </p:nvSpPr>
        <p:spPr>
          <a:xfrm flipH="1" rot="5400000">
            <a:off x="8548138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7" name="Shape 167"/>
          <p:cNvSpPr/>
          <p:nvPr/>
        </p:nvSpPr>
        <p:spPr>
          <a:xfrm flipH="1" rot="5400000">
            <a:off x="8333514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8" name="Shape 168"/>
          <p:cNvSpPr/>
          <p:nvPr/>
        </p:nvSpPr>
        <p:spPr>
          <a:xfrm flipH="1" rot="5400000">
            <a:off x="8333488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9" name="Shape 169"/>
          <p:cNvSpPr/>
          <p:nvPr/>
        </p:nvSpPr>
        <p:spPr>
          <a:xfrm rot="5400000">
            <a:off x="6047437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0" name="Shape 170"/>
          <p:cNvSpPr/>
          <p:nvPr/>
        </p:nvSpPr>
        <p:spPr>
          <a:xfrm rot="-5400000">
            <a:off x="6262219" y="1980898"/>
            <a:ext cx="429600" cy="762000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1" name="Shape 171"/>
          <p:cNvSpPr/>
          <p:nvPr/>
        </p:nvSpPr>
        <p:spPr>
          <a:xfrm rot="-5400000">
            <a:off x="6047569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2" name="Shape 172"/>
          <p:cNvSpPr/>
          <p:nvPr/>
        </p:nvSpPr>
        <p:spPr>
          <a:xfrm flipH="1" rot="-5400000">
            <a:off x="6809689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3" name="Shape 173"/>
          <p:cNvSpPr/>
          <p:nvPr/>
        </p:nvSpPr>
        <p:spPr>
          <a:xfrm flipH="1" rot="5400000">
            <a:off x="6809556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4" name="Shape 174"/>
          <p:cNvSpPr/>
          <p:nvPr/>
        </p:nvSpPr>
        <p:spPr>
          <a:xfrm rot="5400000">
            <a:off x="7024232" y="-165969"/>
            <a:ext cx="429600" cy="762000"/>
          </a:xfrm>
          <a:prstGeom prst="rtTriangle">
            <a:avLst/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5" name="Shape 175"/>
          <p:cNvSpPr/>
          <p:nvPr/>
        </p:nvSpPr>
        <p:spPr>
          <a:xfrm rot="5400000">
            <a:off x="7571419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6" name="Shape 176"/>
          <p:cNvSpPr/>
          <p:nvPr/>
        </p:nvSpPr>
        <p:spPr>
          <a:xfrm rot="5400000">
            <a:off x="7571419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7" name="Shape 177"/>
          <p:cNvSpPr/>
          <p:nvPr/>
        </p:nvSpPr>
        <p:spPr>
          <a:xfrm flipH="1" rot="-5400000">
            <a:off x="7786228" y="-165969"/>
            <a:ext cx="429600" cy="762000"/>
          </a:xfrm>
          <a:prstGeom prst="rtTriangle">
            <a:avLst/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8" name="Shape 178"/>
          <p:cNvSpPr/>
          <p:nvPr/>
        </p:nvSpPr>
        <p:spPr>
          <a:xfrm flipH="1" rot="-5400000">
            <a:off x="5285603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9" name="Shape 179"/>
          <p:cNvSpPr/>
          <p:nvPr/>
        </p:nvSpPr>
        <p:spPr>
          <a:xfrm rot="5400000">
            <a:off x="4523505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0" name="Shape 180"/>
          <p:cNvSpPr/>
          <p:nvPr/>
        </p:nvSpPr>
        <p:spPr>
          <a:xfrm flipH="1" rot="-5400000">
            <a:off x="8333621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1" name="Shape 181"/>
          <p:cNvSpPr/>
          <p:nvPr/>
        </p:nvSpPr>
        <p:spPr>
          <a:xfrm rot="-5400000">
            <a:off x="6047569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2" name="Shape 182"/>
          <p:cNvSpPr/>
          <p:nvPr/>
        </p:nvSpPr>
        <p:spPr>
          <a:xfrm rot="-5400000">
            <a:off x="7571552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3" name="Shape 183"/>
          <p:cNvSpPr/>
          <p:nvPr/>
        </p:nvSpPr>
        <p:spPr>
          <a:xfrm flipH="1" rot="-5400000">
            <a:off x="5285603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4" name="Shape 184"/>
          <p:cNvSpPr/>
          <p:nvPr/>
        </p:nvSpPr>
        <p:spPr>
          <a:xfrm flipH="1" rot="-5400000">
            <a:off x="5285603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5" name="Shape 185"/>
          <p:cNvSpPr/>
          <p:nvPr/>
        </p:nvSpPr>
        <p:spPr>
          <a:xfrm rot="5400000">
            <a:off x="8548138" y="-165969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6" name="Shape 186"/>
          <p:cNvSpPr/>
          <p:nvPr/>
        </p:nvSpPr>
        <p:spPr>
          <a:xfrm rot="-5400000">
            <a:off x="4738288" y="1980898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7" name="Shape 187"/>
          <p:cNvSpPr/>
          <p:nvPr/>
        </p:nvSpPr>
        <p:spPr>
          <a:xfrm flipH="1" rot="-5400000">
            <a:off x="4738211" y="-165969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8" name="Shape 188"/>
          <p:cNvSpPr/>
          <p:nvPr/>
        </p:nvSpPr>
        <p:spPr>
          <a:xfrm flipH="1" rot="-5400000">
            <a:off x="6262142" y="-165969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9" name="Shape 189"/>
          <p:cNvSpPr/>
          <p:nvPr/>
        </p:nvSpPr>
        <p:spPr>
          <a:xfrm flipH="1" rot="-5400000">
            <a:off x="6809612" y="1766180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0" name="Shape 190"/>
          <p:cNvSpPr/>
          <p:nvPr/>
        </p:nvSpPr>
        <p:spPr>
          <a:xfrm flipH="1" rot="-5400000">
            <a:off x="6809612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1" name="Shape 191"/>
          <p:cNvSpPr/>
          <p:nvPr/>
        </p:nvSpPr>
        <p:spPr>
          <a:xfrm rot="-5400000">
            <a:off x="7786202" y="1980898"/>
            <a:ext cx="429600" cy="76200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2" name="Shape 192"/>
          <p:cNvSpPr/>
          <p:nvPr/>
        </p:nvSpPr>
        <p:spPr>
          <a:xfrm rot="-5400000">
            <a:off x="7571475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3" name="Shape 193"/>
          <p:cNvSpPr/>
          <p:nvPr/>
        </p:nvSpPr>
        <p:spPr>
          <a:xfrm flipH="1" rot="5400000">
            <a:off x="5285394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4" name="Shape 194"/>
          <p:cNvSpPr/>
          <p:nvPr/>
        </p:nvSpPr>
        <p:spPr>
          <a:xfrm flipH="1" rot="5400000">
            <a:off x="5285394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D9D9D9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5" name="Shape 195"/>
          <p:cNvSpPr/>
          <p:nvPr/>
        </p:nvSpPr>
        <p:spPr>
          <a:xfrm rot="-5400000">
            <a:off x="4523638" y="1336794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6" name="Shape 196"/>
          <p:cNvSpPr/>
          <p:nvPr/>
        </p:nvSpPr>
        <p:spPr>
          <a:xfrm flipH="1" rot="-5400000">
            <a:off x="8333621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7" name="Shape 197"/>
          <p:cNvSpPr/>
          <p:nvPr/>
        </p:nvSpPr>
        <p:spPr>
          <a:xfrm rot="5400000">
            <a:off x="6047437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8" name="Shape 198"/>
          <p:cNvSpPr/>
          <p:nvPr/>
        </p:nvSpPr>
        <p:spPr>
          <a:xfrm rot="5400000">
            <a:off x="6047437" y="907377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9" name="Shape 199"/>
          <p:cNvSpPr/>
          <p:nvPr/>
        </p:nvSpPr>
        <p:spPr>
          <a:xfrm flipH="1" rot="5400000">
            <a:off x="7024206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0" name="Shape 200"/>
          <p:cNvSpPr/>
          <p:nvPr/>
        </p:nvSpPr>
        <p:spPr>
          <a:xfrm flipH="1" rot="5400000">
            <a:off x="6809556" y="477891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1" name="Shape 201"/>
          <p:cNvSpPr/>
          <p:nvPr/>
        </p:nvSpPr>
        <p:spPr>
          <a:xfrm rot="5400000">
            <a:off x="7571419" y="48475"/>
            <a:ext cx="858900" cy="762000"/>
          </a:xfrm>
          <a:prstGeom prst="triangle">
            <a:avLst>
              <a:gd fmla="val 50000" name="adj"/>
            </a:avLst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2" name="Shape 202"/>
          <p:cNvSpPr/>
          <p:nvPr/>
        </p:nvSpPr>
        <p:spPr>
          <a:xfrm flipH="1" rot="5400000">
            <a:off x="5500121" y="1980898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3" name="Shape 203"/>
          <p:cNvSpPr/>
          <p:nvPr/>
        </p:nvSpPr>
        <p:spPr>
          <a:xfrm rot="5400000">
            <a:off x="5500121" y="-165969"/>
            <a:ext cx="429600" cy="762000"/>
          </a:xfrm>
          <a:prstGeom prst="rtTriangle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4" name="Shape 204"/>
          <p:cNvSpPr txBox="1"/>
          <p:nvPr>
            <p:ph type="title"/>
          </p:nvPr>
        </p:nvSpPr>
        <p:spPr>
          <a:xfrm>
            <a:off x="311700" y="2795399"/>
            <a:ext cx="8520600" cy="1265100"/>
          </a:xfrm>
          <a:prstGeom prst="rect">
            <a:avLst/>
          </a:prstGeom>
          <a:noFill/>
        </p:spPr>
        <p:txBody>
          <a:bodyPr anchorCtr="0" anchor="b" bIns="91425" lIns="91425" rIns="91425" tIns="91425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600">
                <a:solidFill>
                  <a:srgbClr val="212121"/>
                </a:solidFill>
              </a:defRPr>
            </a:lvl9pPr>
          </a:lstStyle>
          <a:p/>
        </p:txBody>
      </p:sp>
      <p:sp>
        <p:nvSpPr>
          <p:cNvPr id="205" name="Shape 20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000">
                <a:solidFill>
                  <a:srgbClr val="61616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Пользовательский макет 3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/>
          <p:nvPr/>
        </p:nvSpPr>
        <p:spPr>
          <a:xfrm>
            <a:off x="7176" y="100"/>
            <a:ext cx="9129300" cy="5135400"/>
          </a:xfrm>
          <a:prstGeom prst="rect">
            <a:avLst/>
          </a:prstGeom>
          <a:solidFill>
            <a:srgbClr val="F7F5F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8" name="Shape 208"/>
          <p:cNvSpPr/>
          <p:nvPr/>
        </p:nvSpPr>
        <p:spPr>
          <a:xfrm rot="-5400000">
            <a:off x="766416" y="779886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9" name="Shape 209"/>
          <p:cNvSpPr/>
          <p:nvPr/>
        </p:nvSpPr>
        <p:spPr>
          <a:xfrm rot="10800000">
            <a:off x="768097" y="1034930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0" name="Shape 210"/>
          <p:cNvSpPr/>
          <p:nvPr/>
        </p:nvSpPr>
        <p:spPr>
          <a:xfrm rot="10800000">
            <a:off x="260887" y="4116242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1" name="Shape 211"/>
          <p:cNvSpPr/>
          <p:nvPr/>
        </p:nvSpPr>
        <p:spPr>
          <a:xfrm rot="-5400000">
            <a:off x="259205" y="4888252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2" name="Shape 212"/>
          <p:cNvSpPr/>
          <p:nvPr/>
        </p:nvSpPr>
        <p:spPr>
          <a:xfrm rot="-5400000">
            <a:off x="1780788" y="266364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3" name="Shape 213"/>
          <p:cNvSpPr/>
          <p:nvPr/>
        </p:nvSpPr>
        <p:spPr>
          <a:xfrm rot="-5400000">
            <a:off x="1273577" y="4374730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4" name="Shape 214"/>
          <p:cNvSpPr/>
          <p:nvPr/>
        </p:nvSpPr>
        <p:spPr>
          <a:xfrm>
            <a:off x="1528758" y="4886714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5" name="Shape 215"/>
          <p:cNvSpPr/>
          <p:nvPr/>
        </p:nvSpPr>
        <p:spPr>
          <a:xfrm rot="-5400000">
            <a:off x="2287949" y="1293418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6" name="Shape 216"/>
          <p:cNvSpPr/>
          <p:nvPr/>
        </p:nvSpPr>
        <p:spPr>
          <a:xfrm rot="10800000">
            <a:off x="2289630" y="4116242"/>
            <a:ext cx="253500" cy="2568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7" name="Shape 217"/>
          <p:cNvSpPr/>
          <p:nvPr/>
        </p:nvSpPr>
        <p:spPr>
          <a:xfrm rot="10800000">
            <a:off x="3304002" y="521398"/>
            <a:ext cx="253500" cy="2568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8" name="Shape 218"/>
          <p:cNvSpPr/>
          <p:nvPr/>
        </p:nvSpPr>
        <p:spPr>
          <a:xfrm rot="-5400000">
            <a:off x="3302320" y="779886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9" name="Shape 219"/>
          <p:cNvSpPr/>
          <p:nvPr/>
        </p:nvSpPr>
        <p:spPr>
          <a:xfrm>
            <a:off x="3557502" y="264826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0" name="Shape 220"/>
          <p:cNvSpPr/>
          <p:nvPr/>
        </p:nvSpPr>
        <p:spPr>
          <a:xfrm>
            <a:off x="3557502" y="778347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1" name="Shape 221"/>
          <p:cNvSpPr/>
          <p:nvPr/>
        </p:nvSpPr>
        <p:spPr>
          <a:xfrm>
            <a:off x="3050291" y="1291880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2" name="Shape 222"/>
          <p:cNvSpPr/>
          <p:nvPr/>
        </p:nvSpPr>
        <p:spPr>
          <a:xfrm rot="-5400000">
            <a:off x="3809531" y="1293418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3" name="Shape 223"/>
          <p:cNvSpPr/>
          <p:nvPr/>
        </p:nvSpPr>
        <p:spPr>
          <a:xfrm rot="5400000">
            <a:off x="3555883" y="4631525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4" name="Shape 224"/>
          <p:cNvSpPr/>
          <p:nvPr/>
        </p:nvSpPr>
        <p:spPr>
          <a:xfrm rot="-5400000">
            <a:off x="4316692" y="4888252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5" name="Shape 225"/>
          <p:cNvSpPr/>
          <p:nvPr/>
        </p:nvSpPr>
        <p:spPr>
          <a:xfrm rot="-5400000">
            <a:off x="5331126" y="779886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6" name="Shape 226"/>
          <p:cNvSpPr/>
          <p:nvPr/>
        </p:nvSpPr>
        <p:spPr>
          <a:xfrm rot="10800000">
            <a:off x="5332807" y="1034930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7" name="Shape 227"/>
          <p:cNvSpPr/>
          <p:nvPr/>
        </p:nvSpPr>
        <p:spPr>
          <a:xfrm rot="10800000">
            <a:off x="4825597" y="4116242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8" name="Shape 228"/>
          <p:cNvSpPr/>
          <p:nvPr/>
        </p:nvSpPr>
        <p:spPr>
          <a:xfrm rot="-5400000">
            <a:off x="4823915" y="4888252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9" name="Shape 229"/>
          <p:cNvSpPr/>
          <p:nvPr/>
        </p:nvSpPr>
        <p:spPr>
          <a:xfrm rot="-5400000">
            <a:off x="6345498" y="266364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0" name="Shape 230"/>
          <p:cNvSpPr/>
          <p:nvPr/>
        </p:nvSpPr>
        <p:spPr>
          <a:xfrm rot="10800000">
            <a:off x="5839968" y="4116242"/>
            <a:ext cx="253500" cy="2568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1" name="Shape 231"/>
          <p:cNvSpPr/>
          <p:nvPr/>
        </p:nvSpPr>
        <p:spPr>
          <a:xfrm rot="-5400000">
            <a:off x="5838287" y="4374730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2" name="Shape 232"/>
          <p:cNvSpPr/>
          <p:nvPr/>
        </p:nvSpPr>
        <p:spPr>
          <a:xfrm>
            <a:off x="6093468" y="4886714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3" name="Shape 233"/>
          <p:cNvSpPr/>
          <p:nvPr/>
        </p:nvSpPr>
        <p:spPr>
          <a:xfrm rot="-5400000">
            <a:off x="6852659" y="1293418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4" name="Shape 234"/>
          <p:cNvSpPr/>
          <p:nvPr/>
        </p:nvSpPr>
        <p:spPr>
          <a:xfrm rot="10800000">
            <a:off x="7868712" y="521398"/>
            <a:ext cx="253500" cy="2568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5" name="Shape 235"/>
          <p:cNvSpPr/>
          <p:nvPr/>
        </p:nvSpPr>
        <p:spPr>
          <a:xfrm rot="-5400000">
            <a:off x="7867030" y="779886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6" name="Shape 236"/>
          <p:cNvSpPr/>
          <p:nvPr/>
        </p:nvSpPr>
        <p:spPr>
          <a:xfrm>
            <a:off x="8122212" y="264826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7" name="Shape 237"/>
          <p:cNvSpPr/>
          <p:nvPr/>
        </p:nvSpPr>
        <p:spPr>
          <a:xfrm>
            <a:off x="8122212" y="778347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8" name="Shape 238"/>
          <p:cNvSpPr/>
          <p:nvPr/>
        </p:nvSpPr>
        <p:spPr>
          <a:xfrm>
            <a:off x="7615001" y="1291880"/>
            <a:ext cx="253500" cy="256800"/>
          </a:xfrm>
          <a:prstGeom prst="rtTriangle">
            <a:avLst/>
          </a:prstGeom>
          <a:solidFill>
            <a:srgbClr val="0B539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9" name="Shape 239"/>
          <p:cNvSpPr/>
          <p:nvPr/>
        </p:nvSpPr>
        <p:spPr>
          <a:xfrm rot="-5400000">
            <a:off x="8374241" y="1293418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40" name="Shape 240"/>
          <p:cNvSpPr/>
          <p:nvPr/>
        </p:nvSpPr>
        <p:spPr>
          <a:xfrm rot="5400000">
            <a:off x="8120593" y="4631525"/>
            <a:ext cx="256800" cy="253500"/>
          </a:xfrm>
          <a:prstGeom prst="rtTriangle">
            <a:avLst/>
          </a:prstGeom>
          <a:solidFill>
            <a:srgbClr val="00CECE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41" name="Shape 241"/>
          <p:cNvSpPr/>
          <p:nvPr/>
        </p:nvSpPr>
        <p:spPr>
          <a:xfrm rot="-5400000">
            <a:off x="8881402" y="4888252"/>
            <a:ext cx="256800" cy="2535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42" name="Shape 242"/>
          <p:cNvSpPr/>
          <p:nvPr/>
        </p:nvSpPr>
        <p:spPr>
          <a:xfrm>
            <a:off x="7176" y="1291880"/>
            <a:ext cx="253500" cy="256800"/>
          </a:xfrm>
          <a:prstGeom prst="rtTriangle">
            <a:avLst/>
          </a:prstGeom>
          <a:solidFill>
            <a:srgbClr val="D434B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243" name="Shape 243"/>
          <p:cNvGrpSpPr/>
          <p:nvPr/>
        </p:nvGrpSpPr>
        <p:grpSpPr>
          <a:xfrm>
            <a:off x="7176" y="264826"/>
            <a:ext cx="8875696" cy="4878687"/>
            <a:chOff x="7176" y="264826"/>
            <a:chExt cx="8875696" cy="4878687"/>
          </a:xfrm>
        </p:grpSpPr>
        <p:sp>
          <p:nvSpPr>
            <p:cNvPr id="244" name="Shape 244"/>
            <p:cNvSpPr/>
            <p:nvPr/>
          </p:nvSpPr>
          <p:spPr>
            <a:xfrm>
              <a:off x="7176" y="264826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5" name="Shape 245"/>
            <p:cNvSpPr/>
            <p:nvPr/>
          </p:nvSpPr>
          <p:spPr>
            <a:xfrm>
              <a:off x="7176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6" name="Shape 246"/>
            <p:cNvSpPr/>
            <p:nvPr/>
          </p:nvSpPr>
          <p:spPr>
            <a:xfrm rot="10800000">
              <a:off x="768097" y="462976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7" name="Shape 247"/>
            <p:cNvSpPr/>
            <p:nvPr/>
          </p:nvSpPr>
          <p:spPr>
            <a:xfrm>
              <a:off x="1528758" y="1291880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8" name="Shape 248"/>
            <p:cNvSpPr/>
            <p:nvPr/>
          </p:nvSpPr>
          <p:spPr>
            <a:xfrm>
              <a:off x="2543130" y="778347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9" name="Shape 249"/>
            <p:cNvSpPr/>
            <p:nvPr/>
          </p:nvSpPr>
          <p:spPr>
            <a:xfrm>
              <a:off x="2035920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0" name="Shape 250"/>
            <p:cNvSpPr/>
            <p:nvPr/>
          </p:nvSpPr>
          <p:spPr>
            <a:xfrm>
              <a:off x="3050291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1" name="Shape 251"/>
            <p:cNvSpPr/>
            <p:nvPr/>
          </p:nvSpPr>
          <p:spPr>
            <a:xfrm>
              <a:off x="3557502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2" name="Shape 252"/>
            <p:cNvSpPr/>
            <p:nvPr/>
          </p:nvSpPr>
          <p:spPr>
            <a:xfrm>
              <a:off x="4064663" y="264826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3" name="Shape 253"/>
            <p:cNvSpPr/>
            <p:nvPr/>
          </p:nvSpPr>
          <p:spPr>
            <a:xfrm>
              <a:off x="4064663" y="778347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4" name="Shape 254"/>
            <p:cNvSpPr/>
            <p:nvPr/>
          </p:nvSpPr>
          <p:spPr>
            <a:xfrm>
              <a:off x="4064663" y="4373192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5" name="Shape 255"/>
            <p:cNvSpPr/>
            <p:nvPr/>
          </p:nvSpPr>
          <p:spPr>
            <a:xfrm>
              <a:off x="4571886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6" name="Shape 256"/>
            <p:cNvSpPr/>
            <p:nvPr/>
          </p:nvSpPr>
          <p:spPr>
            <a:xfrm>
              <a:off x="6093468" y="1291880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7" name="Shape 257"/>
            <p:cNvSpPr/>
            <p:nvPr/>
          </p:nvSpPr>
          <p:spPr>
            <a:xfrm>
              <a:off x="7107840" y="778347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8" name="Shape 258"/>
            <p:cNvSpPr/>
            <p:nvPr/>
          </p:nvSpPr>
          <p:spPr>
            <a:xfrm>
              <a:off x="7107840" y="1291880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9" name="Shape 259"/>
            <p:cNvSpPr/>
            <p:nvPr/>
          </p:nvSpPr>
          <p:spPr>
            <a:xfrm>
              <a:off x="6600629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0" name="Shape 260"/>
            <p:cNvSpPr/>
            <p:nvPr/>
          </p:nvSpPr>
          <p:spPr>
            <a:xfrm>
              <a:off x="7615001" y="264826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1" name="Shape 261"/>
            <p:cNvSpPr/>
            <p:nvPr/>
          </p:nvSpPr>
          <p:spPr>
            <a:xfrm>
              <a:off x="7615001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2" name="Shape 262"/>
            <p:cNvSpPr/>
            <p:nvPr/>
          </p:nvSpPr>
          <p:spPr>
            <a:xfrm>
              <a:off x="8122212" y="4373192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3" name="Shape 263"/>
            <p:cNvSpPr/>
            <p:nvPr/>
          </p:nvSpPr>
          <p:spPr>
            <a:xfrm>
              <a:off x="8122212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4" name="Shape 264"/>
            <p:cNvSpPr/>
            <p:nvPr/>
          </p:nvSpPr>
          <p:spPr>
            <a:xfrm>
              <a:off x="8629373" y="264826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5" name="Shape 265"/>
            <p:cNvSpPr/>
            <p:nvPr/>
          </p:nvSpPr>
          <p:spPr>
            <a:xfrm>
              <a:off x="8629373" y="778347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6" name="Shape 266"/>
            <p:cNvSpPr/>
            <p:nvPr/>
          </p:nvSpPr>
          <p:spPr>
            <a:xfrm>
              <a:off x="8629373" y="4373192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7" name="Shape 267"/>
            <p:cNvSpPr/>
            <p:nvPr/>
          </p:nvSpPr>
          <p:spPr>
            <a:xfrm>
              <a:off x="8629373" y="4886714"/>
              <a:ext cx="253500" cy="2568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8" name="Shape 268"/>
          <p:cNvGrpSpPr/>
          <p:nvPr/>
        </p:nvGrpSpPr>
        <p:grpSpPr>
          <a:xfrm>
            <a:off x="1275258" y="7876"/>
            <a:ext cx="7861324" cy="4878687"/>
            <a:chOff x="1275258" y="7876"/>
            <a:chExt cx="7861324" cy="4878687"/>
          </a:xfrm>
        </p:grpSpPr>
        <p:sp>
          <p:nvSpPr>
            <p:cNvPr id="269" name="Shape 269"/>
            <p:cNvSpPr/>
            <p:nvPr/>
          </p:nvSpPr>
          <p:spPr>
            <a:xfrm rot="10800000">
              <a:off x="1275258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0" name="Shape 270"/>
            <p:cNvSpPr/>
            <p:nvPr/>
          </p:nvSpPr>
          <p:spPr>
            <a:xfrm rot="10800000">
              <a:off x="1275258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1" name="Shape 271"/>
            <p:cNvSpPr/>
            <p:nvPr/>
          </p:nvSpPr>
          <p:spPr>
            <a:xfrm rot="10800000">
              <a:off x="1275258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2" name="Shape 272"/>
            <p:cNvSpPr/>
            <p:nvPr/>
          </p:nvSpPr>
          <p:spPr>
            <a:xfrm rot="10800000">
              <a:off x="2289630" y="521398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3" name="Shape 273"/>
            <p:cNvSpPr/>
            <p:nvPr/>
          </p:nvSpPr>
          <p:spPr>
            <a:xfrm rot="10800000">
              <a:off x="2796841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4" name="Shape 274"/>
            <p:cNvSpPr/>
            <p:nvPr/>
          </p:nvSpPr>
          <p:spPr>
            <a:xfrm rot="10800000">
              <a:off x="2796841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5" name="Shape 275"/>
            <p:cNvSpPr/>
            <p:nvPr/>
          </p:nvSpPr>
          <p:spPr>
            <a:xfrm rot="10800000">
              <a:off x="3811212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6" name="Shape 276"/>
            <p:cNvSpPr/>
            <p:nvPr/>
          </p:nvSpPr>
          <p:spPr>
            <a:xfrm rot="10800000">
              <a:off x="3304002" y="1034930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7" name="Shape 277"/>
            <p:cNvSpPr/>
            <p:nvPr/>
          </p:nvSpPr>
          <p:spPr>
            <a:xfrm rot="10800000">
              <a:off x="3304002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8" name="Shape 278"/>
            <p:cNvSpPr/>
            <p:nvPr/>
          </p:nvSpPr>
          <p:spPr>
            <a:xfrm rot="10800000">
              <a:off x="3811212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79" name="Shape 279"/>
            <p:cNvSpPr/>
            <p:nvPr/>
          </p:nvSpPr>
          <p:spPr>
            <a:xfrm rot="10800000">
              <a:off x="4318373" y="521398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0" name="Shape 280"/>
            <p:cNvSpPr/>
            <p:nvPr/>
          </p:nvSpPr>
          <p:spPr>
            <a:xfrm rot="10800000">
              <a:off x="4318373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1" name="Shape 281"/>
            <p:cNvSpPr/>
            <p:nvPr/>
          </p:nvSpPr>
          <p:spPr>
            <a:xfrm rot="10800000">
              <a:off x="5332807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2" name="Shape 282"/>
            <p:cNvSpPr/>
            <p:nvPr/>
          </p:nvSpPr>
          <p:spPr>
            <a:xfrm rot="10800000">
              <a:off x="5839968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3" name="Shape 283"/>
            <p:cNvSpPr/>
            <p:nvPr/>
          </p:nvSpPr>
          <p:spPr>
            <a:xfrm rot="10800000">
              <a:off x="6854340" y="521398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4" name="Shape 284"/>
            <p:cNvSpPr/>
            <p:nvPr/>
          </p:nvSpPr>
          <p:spPr>
            <a:xfrm rot="10800000">
              <a:off x="7361551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5" name="Shape 285"/>
            <p:cNvSpPr/>
            <p:nvPr/>
          </p:nvSpPr>
          <p:spPr>
            <a:xfrm rot="10800000">
              <a:off x="6854340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6" name="Shape 286"/>
            <p:cNvSpPr/>
            <p:nvPr/>
          </p:nvSpPr>
          <p:spPr>
            <a:xfrm rot="10800000">
              <a:off x="7361551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7" name="Shape 287"/>
            <p:cNvSpPr/>
            <p:nvPr/>
          </p:nvSpPr>
          <p:spPr>
            <a:xfrm rot="10800000">
              <a:off x="8375922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8" name="Shape 288"/>
            <p:cNvSpPr/>
            <p:nvPr/>
          </p:nvSpPr>
          <p:spPr>
            <a:xfrm rot="10800000">
              <a:off x="7868712" y="1034930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9" name="Shape 289"/>
            <p:cNvSpPr/>
            <p:nvPr/>
          </p:nvSpPr>
          <p:spPr>
            <a:xfrm rot="10800000">
              <a:off x="7868712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0" name="Shape 290"/>
            <p:cNvSpPr/>
            <p:nvPr/>
          </p:nvSpPr>
          <p:spPr>
            <a:xfrm rot="10800000">
              <a:off x="7868712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1" name="Shape 291"/>
            <p:cNvSpPr/>
            <p:nvPr/>
          </p:nvSpPr>
          <p:spPr>
            <a:xfrm rot="10800000">
              <a:off x="8375922" y="4629764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2" name="Shape 292"/>
            <p:cNvSpPr/>
            <p:nvPr/>
          </p:nvSpPr>
          <p:spPr>
            <a:xfrm rot="10800000">
              <a:off x="8883083" y="7876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3" name="Shape 293"/>
            <p:cNvSpPr/>
            <p:nvPr/>
          </p:nvSpPr>
          <p:spPr>
            <a:xfrm rot="10800000">
              <a:off x="8883083" y="521398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4" name="Shape 294"/>
            <p:cNvSpPr/>
            <p:nvPr/>
          </p:nvSpPr>
          <p:spPr>
            <a:xfrm rot="10800000">
              <a:off x="8883083" y="4116242"/>
              <a:ext cx="253500" cy="2568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5" name="Shape 295"/>
          <p:cNvGrpSpPr/>
          <p:nvPr/>
        </p:nvGrpSpPr>
        <p:grpSpPr>
          <a:xfrm>
            <a:off x="260855" y="264714"/>
            <a:ext cx="8875696" cy="4878687"/>
            <a:chOff x="260855" y="264714"/>
            <a:chExt cx="8875696" cy="4878687"/>
          </a:xfrm>
        </p:grpSpPr>
        <p:sp>
          <p:nvSpPr>
            <p:cNvPr id="296" name="Shape 296"/>
            <p:cNvSpPr/>
            <p:nvPr/>
          </p:nvSpPr>
          <p:spPr>
            <a:xfrm rot="-5400000">
              <a:off x="259205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7" name="Shape 297"/>
            <p:cNvSpPr/>
            <p:nvPr/>
          </p:nvSpPr>
          <p:spPr>
            <a:xfrm rot="-5400000">
              <a:off x="766416" y="4888252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8" name="Shape 298"/>
            <p:cNvSpPr/>
            <p:nvPr/>
          </p:nvSpPr>
          <p:spPr>
            <a:xfrm rot="-5400000">
              <a:off x="1780788" y="779886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9" name="Shape 299"/>
            <p:cNvSpPr/>
            <p:nvPr/>
          </p:nvSpPr>
          <p:spPr>
            <a:xfrm rot="-5400000">
              <a:off x="1780788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0" name="Shape 300"/>
            <p:cNvSpPr/>
            <p:nvPr/>
          </p:nvSpPr>
          <p:spPr>
            <a:xfrm rot="-5400000">
              <a:off x="2287949" y="266364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1" name="Shape 301"/>
            <p:cNvSpPr/>
            <p:nvPr/>
          </p:nvSpPr>
          <p:spPr>
            <a:xfrm rot="-5400000">
              <a:off x="2287949" y="779886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2" name="Shape 302"/>
            <p:cNvSpPr/>
            <p:nvPr/>
          </p:nvSpPr>
          <p:spPr>
            <a:xfrm>
              <a:off x="2543130" y="1291880"/>
              <a:ext cx="253500" cy="2568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3" name="Shape 303"/>
            <p:cNvSpPr/>
            <p:nvPr/>
          </p:nvSpPr>
          <p:spPr>
            <a:xfrm rot="-5400000">
              <a:off x="2795159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4" name="Shape 304"/>
            <p:cNvSpPr/>
            <p:nvPr/>
          </p:nvSpPr>
          <p:spPr>
            <a:xfrm rot="-5400000">
              <a:off x="3302320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5" name="Shape 305"/>
            <p:cNvSpPr/>
            <p:nvPr/>
          </p:nvSpPr>
          <p:spPr>
            <a:xfrm rot="-5400000">
              <a:off x="4316692" y="266364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6" name="Shape 306"/>
            <p:cNvSpPr/>
            <p:nvPr/>
          </p:nvSpPr>
          <p:spPr>
            <a:xfrm rot="-5400000">
              <a:off x="4823915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7" name="Shape 307"/>
            <p:cNvSpPr/>
            <p:nvPr/>
          </p:nvSpPr>
          <p:spPr>
            <a:xfrm rot="-5400000">
              <a:off x="5331126" y="4888252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8" name="Shape 308"/>
            <p:cNvSpPr/>
            <p:nvPr/>
          </p:nvSpPr>
          <p:spPr>
            <a:xfrm rot="-5400000">
              <a:off x="6345498" y="779886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09" name="Shape 309"/>
            <p:cNvSpPr/>
            <p:nvPr/>
          </p:nvSpPr>
          <p:spPr>
            <a:xfrm rot="-5400000">
              <a:off x="6345498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0" name="Shape 310"/>
            <p:cNvSpPr/>
            <p:nvPr/>
          </p:nvSpPr>
          <p:spPr>
            <a:xfrm rot="-5400000">
              <a:off x="6852659" y="266364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1" name="Shape 311"/>
            <p:cNvSpPr/>
            <p:nvPr/>
          </p:nvSpPr>
          <p:spPr>
            <a:xfrm rot="-5400000">
              <a:off x="7359869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2" name="Shape 312"/>
            <p:cNvSpPr/>
            <p:nvPr/>
          </p:nvSpPr>
          <p:spPr>
            <a:xfrm rot="-5400000">
              <a:off x="7867030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3" name="Shape 313"/>
            <p:cNvSpPr/>
            <p:nvPr/>
          </p:nvSpPr>
          <p:spPr>
            <a:xfrm rot="-5400000">
              <a:off x="8881402" y="266364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4" name="Shape 314"/>
            <p:cNvSpPr/>
            <p:nvPr/>
          </p:nvSpPr>
          <p:spPr>
            <a:xfrm rot="-5400000">
              <a:off x="8881402" y="4374730"/>
              <a:ext cx="256800" cy="2535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5" name="Shape 315"/>
          <p:cNvGrpSpPr/>
          <p:nvPr/>
        </p:nvGrpSpPr>
        <p:grpSpPr>
          <a:xfrm>
            <a:off x="514418" y="7987"/>
            <a:ext cx="8368485" cy="4878687"/>
            <a:chOff x="514418" y="7987"/>
            <a:chExt cx="8368485" cy="4878687"/>
          </a:xfrm>
        </p:grpSpPr>
        <p:sp>
          <p:nvSpPr>
            <p:cNvPr id="316" name="Shape 316"/>
            <p:cNvSpPr/>
            <p:nvPr/>
          </p:nvSpPr>
          <p:spPr>
            <a:xfrm rot="5400000">
              <a:off x="2034301" y="4631525"/>
              <a:ext cx="256800" cy="2535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7" name="Shape 317"/>
            <p:cNvSpPr/>
            <p:nvPr/>
          </p:nvSpPr>
          <p:spPr>
            <a:xfrm rot="5400000">
              <a:off x="3048673" y="4118003"/>
              <a:ext cx="256800" cy="2535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8" name="Shape 318"/>
            <p:cNvSpPr/>
            <p:nvPr/>
          </p:nvSpPr>
          <p:spPr>
            <a:xfrm rot="5400000">
              <a:off x="3555883" y="4118003"/>
              <a:ext cx="256800" cy="2535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9" name="Shape 319"/>
            <p:cNvSpPr/>
            <p:nvPr/>
          </p:nvSpPr>
          <p:spPr>
            <a:xfrm rot="5400000">
              <a:off x="4063044" y="4118003"/>
              <a:ext cx="256800" cy="2535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grpSp>
          <p:nvGrpSpPr>
            <p:cNvPr id="320" name="Shape 320"/>
            <p:cNvGrpSpPr/>
            <p:nvPr/>
          </p:nvGrpSpPr>
          <p:grpSpPr>
            <a:xfrm>
              <a:off x="514418" y="7987"/>
              <a:ext cx="8368485" cy="4878687"/>
              <a:chOff x="514418" y="7987"/>
              <a:chExt cx="8368485" cy="4878687"/>
            </a:xfrm>
          </p:grpSpPr>
          <p:sp>
            <p:nvSpPr>
              <p:cNvPr id="321" name="Shape 321"/>
              <p:cNvSpPr/>
              <p:nvPr/>
            </p:nvSpPr>
            <p:spPr>
              <a:xfrm rot="5400000">
                <a:off x="512768" y="523159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2" name="Shape 322"/>
              <p:cNvSpPr/>
              <p:nvPr/>
            </p:nvSpPr>
            <p:spPr>
              <a:xfrm rot="5400000">
                <a:off x="1019929" y="9637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3" name="Shape 323"/>
              <p:cNvSpPr/>
              <p:nvPr/>
            </p:nvSpPr>
            <p:spPr>
              <a:xfrm rot="5400000">
                <a:off x="2034301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4" name="Shape 324"/>
              <p:cNvSpPr/>
              <p:nvPr/>
            </p:nvSpPr>
            <p:spPr>
              <a:xfrm rot="5400000">
                <a:off x="2541512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5" name="Shape 325"/>
              <p:cNvSpPr/>
              <p:nvPr/>
            </p:nvSpPr>
            <p:spPr>
              <a:xfrm rot="5400000">
                <a:off x="3048673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6" name="Shape 326"/>
              <p:cNvSpPr/>
              <p:nvPr/>
            </p:nvSpPr>
            <p:spPr>
              <a:xfrm rot="5400000">
                <a:off x="4063044" y="523159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7" name="Shape 327"/>
              <p:cNvSpPr/>
              <p:nvPr/>
            </p:nvSpPr>
            <p:spPr>
              <a:xfrm rot="5400000">
                <a:off x="5077478" y="523159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" name="Shape 328"/>
              <p:cNvSpPr/>
              <p:nvPr/>
            </p:nvSpPr>
            <p:spPr>
              <a:xfrm rot="5400000">
                <a:off x="5584639" y="9637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9" name="Shape 329"/>
              <p:cNvSpPr/>
              <p:nvPr/>
            </p:nvSpPr>
            <p:spPr>
              <a:xfrm rot="5400000">
                <a:off x="6599011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0" name="Shape 330"/>
              <p:cNvSpPr/>
              <p:nvPr/>
            </p:nvSpPr>
            <p:spPr>
              <a:xfrm rot="5400000">
                <a:off x="7106221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1" name="Shape 331"/>
              <p:cNvSpPr/>
              <p:nvPr/>
            </p:nvSpPr>
            <p:spPr>
              <a:xfrm rot="5400000">
                <a:off x="6599011" y="4631525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2" name="Shape 332"/>
              <p:cNvSpPr/>
              <p:nvPr/>
            </p:nvSpPr>
            <p:spPr>
              <a:xfrm rot="5400000">
                <a:off x="7613382" y="1036691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" name="Shape 333"/>
              <p:cNvSpPr/>
              <p:nvPr/>
            </p:nvSpPr>
            <p:spPr>
              <a:xfrm rot="5400000">
                <a:off x="7613382" y="4118003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4" name="Shape 334"/>
              <p:cNvSpPr/>
              <p:nvPr/>
            </p:nvSpPr>
            <p:spPr>
              <a:xfrm rot="5400000">
                <a:off x="8120593" y="4118003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5" name="Shape 335"/>
              <p:cNvSpPr/>
              <p:nvPr/>
            </p:nvSpPr>
            <p:spPr>
              <a:xfrm rot="5400000">
                <a:off x="8627754" y="9637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6" name="Shape 336"/>
              <p:cNvSpPr/>
              <p:nvPr/>
            </p:nvSpPr>
            <p:spPr>
              <a:xfrm rot="5400000">
                <a:off x="8627754" y="523159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7" name="Shape 337"/>
              <p:cNvSpPr/>
              <p:nvPr/>
            </p:nvSpPr>
            <p:spPr>
              <a:xfrm rot="5400000">
                <a:off x="8627754" y="4118003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8" name="Shape 338"/>
              <p:cNvSpPr/>
              <p:nvPr/>
            </p:nvSpPr>
            <p:spPr>
              <a:xfrm rot="5400000">
                <a:off x="8627754" y="4631525"/>
                <a:ext cx="256800" cy="253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rIns="91425" tIns="91425">
                <a:noAutofit/>
              </a:bodyPr>
              <a:lstStyle/>
              <a:p>
                <a:pPr lvl="0">
                  <a:spcBef>
                    <a:spcPts val="0"/>
                  </a:spcBef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339" name="Shape 339"/>
          <p:cNvSpPr txBox="1"/>
          <p:nvPr>
            <p:ph idx="1" type="body"/>
          </p:nvPr>
        </p:nvSpPr>
        <p:spPr>
          <a:xfrm>
            <a:off x="843275" y="1879850"/>
            <a:ext cx="7525200" cy="1902000"/>
          </a:xfrm>
          <a:prstGeom prst="rect">
            <a:avLst/>
          </a:prstGeom>
          <a:noFill/>
        </p:spPr>
        <p:txBody>
          <a:bodyPr anchorCtr="0" anchor="t" bIns="91425" lIns="91425" rIns="91425" tIns="91425"/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buSzPct val="100000"/>
              <a:defRPr sz="1800">
                <a:solidFill>
                  <a:srgbClr val="000000"/>
                </a:solidFill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defRPr sz="14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340" name="Shape 340"/>
          <p:cNvSpPr txBox="1"/>
          <p:nvPr>
            <p:ph idx="12" type="sldNum"/>
          </p:nvPr>
        </p:nvSpPr>
        <p:spPr>
          <a:xfrm>
            <a:off x="8497999" y="4688758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000">
                <a:solidFill>
                  <a:srgbClr val="000000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accent6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edu.shopping-time.ru/authors/1" TargetMode="External"/><Relationship Id="rId4" Type="http://schemas.openxmlformats.org/officeDocument/2006/relationships/hyperlink" Target="http://edu.shopping-time.ru/authors/46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Shape 34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lnSpc>
                <a:spcPct val="115000"/>
              </a:lnSpc>
              <a:spcBef>
                <a:spcPts val="240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b="1" lang="ru" sz="2400">
                <a:solidFill>
                  <a:srgbClr val="000000"/>
                </a:solidFill>
              </a:rPr>
              <a:t>«Практическая основа формирования математических знаний у детей в дошкольном возрасте как фундамент развития мышления»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46" name="Shape 34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l">
              <a:spcBef>
                <a:spcPts val="0"/>
              </a:spcBef>
              <a:buNone/>
            </a:pPr>
            <a:r>
              <a:rPr lang="ru" sz="2400"/>
              <a:t>главный специалист МКУ БУИМР Филиппова Т.С.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900">
                <a:solidFill>
                  <a:schemeClr val="dk1"/>
                </a:solidFill>
                <a:highlight>
                  <a:srgbClr val="FFFFFF"/>
                </a:highlight>
              </a:rPr>
              <a:t>7 мая 2012 года Президент Российской Федерации В.В. Путин подписал Указ № 599 «О мерах по реализации государственной политики в области образования и науки».</a:t>
            </a:r>
          </a:p>
          <a:p>
            <a:pPr lvl="0">
              <a:spcBef>
                <a:spcPts val="0"/>
              </a:spcBef>
              <a:buNone/>
            </a:pPr>
            <a:r>
              <a:rPr lang="ru" sz="900">
                <a:solidFill>
                  <a:schemeClr val="dk1"/>
                </a:solidFill>
                <a:highlight>
                  <a:srgbClr val="FFFFFF"/>
                </a:highlight>
              </a:rPr>
              <a:t>В декабре 2013 года Правительство Российской Федерации утвердило Концепцию развития математического образования в Российской Федерации (распоряжение Правительства Российской Федерации от 24 декабря 2013 г. № 2506-р).</a:t>
            </a:r>
          </a:p>
          <a:p>
            <a:pPr lvl="0">
              <a:spcBef>
                <a:spcPts val="0"/>
              </a:spcBef>
              <a:buNone/>
            </a:pPr>
            <a:r>
              <a:rPr lang="ru" sz="900">
                <a:solidFill>
                  <a:schemeClr val="dk1"/>
                </a:solidFill>
                <a:highlight>
                  <a:srgbClr val="FFFFFF"/>
                </a:highlight>
              </a:rPr>
              <a:t>3 апреля 2014 года был утвержден план мероприятий Минобрнауки России по реализации Концепции развития математического образования в Российской Федерации (приказ Министерства образования и науки Российской Федерации  от 3 апреля 2014 г. N 265 «Об утверждении плана мероприятий Министерства образования и науки Российской Федерации по реализации Концепции развития математического образования в Российской Федерации, утвержденной распоряжением Правительства Российской Федерации от 24 декабря 2013 г. N 2506-р»).</a:t>
            </a:r>
          </a:p>
          <a:p>
            <a:pPr lvl="0">
              <a:spcBef>
                <a:spcPts val="0"/>
              </a:spcBef>
              <a:buNone/>
            </a:pPr>
            <a:r>
              <a:rPr lang="ru" sz="900">
                <a:solidFill>
                  <a:schemeClr val="dk1"/>
                </a:solidFill>
                <a:highlight>
                  <a:srgbClr val="FFFFFF"/>
                </a:highlight>
              </a:rPr>
              <a:t>7 ноября 2014 года Министр образования и науки Российской Федерации Д.В. Ливанов утвердил состав Координационной группы по реализации Концепции развития образования в Российской Федерации (далее — Координационная группа, Концепция).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9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 txBox="1"/>
          <p:nvPr>
            <p:ph type="title"/>
          </p:nvPr>
        </p:nvSpPr>
        <p:spPr>
          <a:xfrm>
            <a:off x="311700" y="2795399"/>
            <a:ext cx="8520600" cy="1265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КОНЦЕПЦИЯ РАЗВИТИЯ МАТЕМАТИЧЕСКОГО ОБРАЗОВАНИЯ В РОССИЙСКОЙ ФЕДЕРАЦИИ </a:t>
            </a:r>
            <a:r>
              <a:rPr lang="ru" sz="2400">
                <a:solidFill>
                  <a:srgbClr val="351C75"/>
                </a:solidFill>
              </a:rPr>
              <a:t>(от 24 декабря 2013 г. N 2506-р)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351C75"/>
                </a:solidFill>
              </a:rPr>
              <a:t>I. Значение математики в современном мире и в России</a:t>
            </a: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Изучение математики играет системообразующую роль в образовании, развивая познавательные способности человека, в том числе к логическому мышлению, влияя на преподавание других дисциплин. Качественное математическое образование необходимо каждому для его успешной жизни в современном обществе.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Shape 366"/>
          <p:cNvSpPr txBox="1"/>
          <p:nvPr>
            <p:ph idx="1" type="body"/>
          </p:nvPr>
        </p:nvSpPr>
        <p:spPr>
          <a:xfrm>
            <a:off x="2166200" y="59350"/>
            <a:ext cx="6904200" cy="499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351C75"/>
                </a:solidFill>
              </a:rPr>
              <a:t>Проблемы развития математического образования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351C75"/>
                </a:solidFill>
              </a:rPr>
              <a:t>1. Проблемы мотивационного характера</a:t>
            </a:r>
          </a:p>
          <a:p>
            <a:pPr indent="-317500" lvl="0" marL="457200" rtl="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b="1" lang="ru" sz="1400">
                <a:solidFill>
                  <a:srgbClr val="351C75"/>
                </a:solidFill>
              </a:rPr>
              <a:t>недооценка значимости математического образования,</a:t>
            </a:r>
          </a:p>
          <a:p>
            <a:pPr indent="-317500" lvl="0" marL="457200" rtl="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b="1" lang="ru" sz="1400">
                <a:solidFill>
                  <a:srgbClr val="351C75"/>
                </a:solidFill>
              </a:rPr>
              <a:t>перегруженность образовательных программ, устаревшее содержанием.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351C75"/>
                </a:solidFill>
              </a:rPr>
              <a:t>2. Проблемы содержательного характера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351C75"/>
                </a:solidFill>
              </a:rPr>
              <a:t>Выбор содержания математического образования на всех уровнях образования продолжает устаревать и остается формальным и оторванным от жизни, нарушена его преемственность между уровнями образования.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351C75"/>
                </a:solidFill>
              </a:rPr>
              <a:t>3. Кадровые проблемы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</a:t>
            </a:r>
            <a:r>
              <a:rPr b="1" lang="ru">
                <a:solidFill>
                  <a:srgbClr val="351C75"/>
                </a:solidFill>
              </a:rPr>
              <a:t>Цели и задачи Концепции </a:t>
            </a: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Цель настоящей Концепции - вывести российское математическое образование на лидирующее положение в мире. Математика в России должна стать передовой и привлекательной областью знания и деятельности, получение математических знаний - осознанным и внутренне мотивированным процессом.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 txBox="1"/>
          <p:nvPr>
            <p:ph idx="1" type="body"/>
          </p:nvPr>
        </p:nvSpPr>
        <p:spPr>
          <a:xfrm>
            <a:off x="0" y="0"/>
            <a:ext cx="9144000" cy="5193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Задачами развития математического образования в Российской Федерации являются: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модернизация содержания учебных программ математического образования на всех уровнях (с обеспечением их преемственности) исходя из потребностей обучающихся и потребностей общества во всеобщей математической грамотности, в специалистах различного профиля и уровня математической подготовки, в высоких достижениях науки и практики;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обеспечение отсутствия пробелов в базовых знаниях для каждого обучающегося, формирование у участников образовательных отношений установки "нет неспособных к математике детей", обеспечение уверенности в честной и адекватной задачам образования государственной итоговой аттестации, предоставление учителям инструментов диагностики (в том числе автоматизированной) и преодоления индивидуальных трудностей;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обеспечение наличия общедоступных информационных ресурсов, необходимых для реализации учебных программ математического образования, в том числе в электронном формате, инструментов деятельности обучающихся и педагогов, применение современных технологий образовательного процесса;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повышение качества работы преподавателей математики (от педагогических работников общеобразовательных организаций до научно-педагогических работников образовательных организаций высшего образования), усиление механизмов их материальной и социальной поддержки, обеспечение им возможности обращаться к лучшим образцам российского и мирового математического образования, достижениям педагогической науки и современным образовательным технологиям, создание и реализация ими собственных педагогических подходов и авторских программ; поддержка лидеров математического образования (организаций и отдельных педагогов и ученых, а также структур, формирующихся вокруг лидеров), выявление новых активных лидеров;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</a:rPr>
              <a:t>обеспечение обучающимся, имеющим высокую мотивацию и проявляющим выдающиеся математические способности, всех условий для развития и применения этих способностей; популяризация математических знаний и математического образования.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Shape 381"/>
          <p:cNvSpPr txBox="1"/>
          <p:nvPr>
            <p:ph idx="1" type="body"/>
          </p:nvPr>
        </p:nvSpPr>
        <p:spPr>
          <a:xfrm>
            <a:off x="5516050" y="378125"/>
            <a:ext cx="1954200" cy="3216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</a:t>
            </a:r>
            <a:r>
              <a:rPr b="1" lang="ru" sz="1800">
                <a:solidFill>
                  <a:srgbClr val="351C75"/>
                </a:solidFill>
              </a:rPr>
              <a:t>Основные направления реализации Концепции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351C75"/>
                </a:solidFill>
              </a:rPr>
              <a:t>Система учебных программ математического образования в дошкольном и начальном образовании при участии семьи должна обеспечить: 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351C75"/>
                </a:solidFill>
              </a:rPr>
              <a:t>в дошкольном образовании </a:t>
            </a:r>
            <a:r>
              <a:rPr lang="ru">
                <a:solidFill>
                  <a:srgbClr val="351C75"/>
                </a:solidFill>
              </a:rPr>
              <a:t>- условия (прежде всего предметно-пространственную и информационную среду, образовательные ситуации, средства педагогической поддержки ребенка) для освоения воспитанниками форм деятельности, первичных математических представлений и образов, используемых в жизни;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 txBox="1"/>
          <p:nvPr>
            <p:ph idx="1" type="body"/>
          </p:nvPr>
        </p:nvSpPr>
        <p:spPr>
          <a:xfrm>
            <a:off x="5516050" y="378125"/>
            <a:ext cx="1954200" cy="3216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Математическое просвещение и популяризация математики, дополнительное образование</a:t>
            </a:r>
            <a:r>
              <a:rPr lang="ru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 txBox="1"/>
          <p:nvPr/>
        </p:nvSpPr>
        <p:spPr>
          <a:xfrm>
            <a:off x="356100" y="168150"/>
            <a:ext cx="86253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Для математического просвещения и популяризации математики предусматривается: </a:t>
            </a:r>
          </a:p>
          <a:p>
            <a:pPr indent="-228600" lvl="0" marL="457200" rtl="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обеспечение государственной поддержки доступности математики для всех возрастных групп населения; создание общественной атмосферы позитивного отношения к достижениям математической науки и работе в этой области, понимания важности математического образования для будущего страны, формирование гордости за достижения российских ученых; </a:t>
            </a:r>
          </a:p>
          <a:p>
            <a:pPr indent="-228600" lvl="0" marL="457200" rtl="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обеспечение непрерывной поддержки и повышения уровня математических знаний для удовлетворения любознательности человека, его общекультурных потребностей, приобретение знаний и навыков, применяемых в повседневной жизни и профессиональной деятельности.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Система дополнительного образования, включающая математические кружки и соревнования, является важнейшей частью российской традиции математического образования и должна быть обеспечена государственной поддержкой. Одновременно должны развиваться такие новые формы, как получение математического образования в дистанционной форме, интерактивные музеи математики, математические проекты на интернет-порталах и в социальных сетях, профессиональные математические интернет- сообщества.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hape 401"/>
          <p:cNvSpPr txBox="1"/>
          <p:nvPr/>
        </p:nvSpPr>
        <p:spPr>
          <a:xfrm>
            <a:off x="677975" y="533325"/>
            <a:ext cx="8045100" cy="37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rgbClr val="351C75"/>
                </a:solidFill>
              </a:rPr>
              <a:t>Формирование элементарных математических представлений – это целенаправленный процесс передачи и усвоения знаний, приемов и способов умственной деятельности, предусмотренных программными требованиями. Основная его цель – не только подготовка к успешному овладению математикой в школе, но и всестороннее развитие детей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Shape 406"/>
          <p:cNvSpPr txBox="1"/>
          <p:nvPr/>
        </p:nvSpPr>
        <p:spPr>
          <a:xfrm>
            <a:off x="488125" y="189825"/>
            <a:ext cx="8325300" cy="45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351C75"/>
                </a:solidFill>
              </a:rPr>
              <a:t>задачи по формированию элементарных математических знаний: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351C75"/>
              </a:solidFill>
            </a:endParaRPr>
          </a:p>
          <a:p>
            <a:pPr indent="-342900" lvl="0" marL="45720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lang="ru" sz="1800">
                <a:solidFill>
                  <a:srgbClr val="351C75"/>
                </a:solidFill>
              </a:rPr>
              <a:t>приобретение знаний о множестве, числе, величине, форме, пространстве и времени как основы математического развития;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indent="-342900" lvl="0" marL="45720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lang="ru" sz="1800">
                <a:solidFill>
                  <a:srgbClr val="351C75"/>
                </a:solidFill>
              </a:rPr>
              <a:t>формирование широкой начальной ориентации в количественных, пространственных и временных отношениях окружающей действительности;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indent="-342900" lvl="0" marL="45720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lang="ru" sz="1800">
                <a:solidFill>
                  <a:srgbClr val="351C75"/>
                </a:solidFill>
              </a:rPr>
              <a:t>формирование навыков и умений в счете, вычислениях, измерении, моделировании, общеучебных умений;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  -    овладение математической терминологией;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indent="-342900" lvl="0" marL="45720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lang="ru" sz="1800">
                <a:solidFill>
                  <a:srgbClr val="351C75"/>
                </a:solidFill>
              </a:rPr>
              <a:t>развитие познавательных интересов и способностей, логического мышления, общее интеллектуальное развитие ребенка.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Shape 411"/>
          <p:cNvSpPr txBox="1"/>
          <p:nvPr/>
        </p:nvSpPr>
        <p:spPr>
          <a:xfrm>
            <a:off x="415825" y="551400"/>
            <a:ext cx="8415900" cy="42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Познавательная деятельность – это активная деятельность ребенка по приобретению и использованию знаний.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Заключается: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351C75"/>
                </a:solidFill>
              </a:rPr>
              <a:t>-    в способности видеть и самостоятельно ставить познавательные задачи;</a:t>
            </a: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-    намечать план действий;</a:t>
            </a: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-    отбирать способы решения поставленной задачи;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-    добиваться результата и анализировать его.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Shape 416"/>
          <p:cNvSpPr txBox="1"/>
          <p:nvPr/>
        </p:nvSpPr>
        <p:spPr>
          <a:xfrm>
            <a:off x="433900" y="596600"/>
            <a:ext cx="8244000" cy="38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rgbClr val="351C75"/>
                </a:solidFill>
              </a:rPr>
              <a:t>С точки зрения Л.С. Выготского, понятие «математическое развитие дошкольников» является довольно сложным, комплексным и многоаспектным и состоит из взаимосвязанных и взаимообусловленных представлений о пространстве, форме, величине, времени, количестве, их свойствах и отношениях, которые необходимы для формирования у ребенка «житейских» и «научных» понятий.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Shape 421"/>
          <p:cNvSpPr txBox="1"/>
          <p:nvPr/>
        </p:nvSpPr>
        <p:spPr>
          <a:xfrm>
            <a:off x="461025" y="397750"/>
            <a:ext cx="8226000" cy="4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351C75"/>
                </a:solidFill>
              </a:rPr>
              <a:t>Основными задачами математического развития детей дошкольного возраста являются: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у детей логико-математических представлений и представлений о математических свойствах и отношениях предметов, конкретных величинах, числах, геометрических фигурах, зависимостях и закономерностях);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сенсорных (предметно-действенных) способов познания математических свойств и отношений: обследование, сопоставление, группировка, упорядочение, разбиение;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-освоение детьми экспериментально-исследовательских способов познания математического содержания математического содержания (воссоздание, экспериментирование, моделирование, трансформация);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у детей логических способов познания математических свойств и отношений (анализ, абстрагирование, отрицание, сравнение, обобщение, классификация, сериация);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-овладение детьми математическими способами познания действительности: счет, измерение, простейшие вычисления;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интеллектуально-творческих проявлений детей: находчивости, смекалки, догадки, сообразительности, стремления к поиску нестандартных решений задач;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точной, аргументированной и доказательной речи, обогащение словаря ребенка;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-развитие активности и инициативности детей;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-воспитание готовности к обучению в школе: развитие самостоятельности, ответственности, настойчивости в преодолении трудностей, координации движений глаз и мелкой моторики рук, умений самоконтроля и самооценки.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Shape 426"/>
          <p:cNvSpPr txBox="1"/>
          <p:nvPr/>
        </p:nvSpPr>
        <p:spPr>
          <a:xfrm>
            <a:off x="370650" y="117525"/>
            <a:ext cx="8244000" cy="45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351C75"/>
                </a:solidFill>
              </a:rPr>
              <a:t>Математические способности</a:t>
            </a:r>
            <a:r>
              <a:rPr lang="ru" sz="1800">
                <a:solidFill>
                  <a:srgbClr val="351C75"/>
                </a:solidFill>
              </a:rPr>
              <a:t> - сложное структурное психическое образование, своеобразный синтез свойств, интегральное качество ума, охватывающее разнообразные его стороны и развивающееся в процессе математической деятельности.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351C75"/>
                </a:solidFill>
              </a:rPr>
              <a:t>Способности</a:t>
            </a:r>
            <a:r>
              <a:rPr lang="ru" sz="1800">
                <a:solidFill>
                  <a:srgbClr val="351C75"/>
                </a:solidFill>
              </a:rPr>
              <a:t> – это всегда способности к определенному роду деятельности, они существуют только в соответствующей конкретной деятельности человека. Поэтому они и выявлены могут быть лишь на основе анализа конкретной деятельности. Соответственно этому и математические способности существуют только в математической деятельности и в ней должны выявляться.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351C75"/>
                </a:solidFill>
              </a:rPr>
              <a:t>Способности</a:t>
            </a:r>
            <a:r>
              <a:rPr lang="ru" sz="1800">
                <a:solidFill>
                  <a:srgbClr val="351C75"/>
                </a:solidFill>
              </a:rPr>
              <a:t> – понятие динамическое. Они не только проявляются и существуют в деятельности, они в деятельности создаются, в деятельности и развиваются. Соответственно этому и математические способности существуют только в динамике, в развитии, они формируются, развиваются в математической деятельности.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 txBox="1"/>
          <p:nvPr/>
        </p:nvSpPr>
        <p:spPr>
          <a:xfrm>
            <a:off x="388700" y="99425"/>
            <a:ext cx="8352600" cy="474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</a:rPr>
              <a:t>В.А.Крутецкий различает 9 способностей (компонентов математических способностей):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к формализации математического материала, к отделению формы от содержания, абстрагированию от определенных количественных взаимоотношений и пространственных форм и оперированию формальными структурами, структурами взаимоотношений и связей;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обобщать математический материал, вычленять важное, отвлекаясь от незначительного, видеть общее во внешне различном;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к оперированию знаковой и числовой символикой;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к “последовательному, верно расчленённому логическому рассуждению”, связанному с потребностью в доказательствах, обосновании, выводах;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сокращать процесс рассуждения, мыслить свернутыми структурами;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умение к обратимости мыслительного процесса (к переходу с прямого на обратный ход мысли);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гибкость мышления, умение к переключению от одной умственной операции к иной, свобода от сковывающего влияния шаблонов и трафаретов.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>
              <a:spcBef>
                <a:spcPts val="0"/>
              </a:spcBef>
              <a:buClr>
                <a:srgbClr val="351C75"/>
              </a:buClr>
              <a:buChar char="-"/>
            </a:pPr>
            <a:r>
              <a:rPr lang="ru">
                <a:solidFill>
                  <a:srgbClr val="351C75"/>
                </a:solidFill>
              </a:rPr>
              <a:t>математическая память, память на обобщения, формализованные структуры, логические схемы.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Shape 436"/>
          <p:cNvSpPr txBox="1"/>
          <p:nvPr>
            <p:ph idx="1" type="body"/>
          </p:nvPr>
        </p:nvSpPr>
        <p:spPr>
          <a:xfrm>
            <a:off x="2757300" y="693762"/>
            <a:ext cx="5696400" cy="39327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351C75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Под математическим образованием дошкольника следует понимать целенаправленный процесс обучения элементарным математическим представлениям и способам познания математической действительности в дошкольных учреждениях (детский сад, группы развития, группы дополнительного образования и т.п.) и семье, целью которого является воспитание культуры мышления и математическое развитие ребенка.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hape 441"/>
          <p:cNvSpPr txBox="1"/>
          <p:nvPr>
            <p:ph idx="1" type="body"/>
          </p:nvPr>
        </p:nvSpPr>
        <p:spPr>
          <a:xfrm>
            <a:off x="2739225" y="235025"/>
            <a:ext cx="6173700" cy="4310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400">
                <a:solidFill>
                  <a:srgbClr val="351C75"/>
                </a:solidFill>
              </a:rPr>
              <a:t>Современное математическое образование дошкольника немыслимо без научно обоснованных технологий.</a:t>
            </a:r>
          </a:p>
          <a:p>
            <a:pPr lvl="0">
              <a:spcBef>
                <a:spcPts val="0"/>
              </a:spcBef>
              <a:buNone/>
            </a:pPr>
            <a:r>
              <a:rPr lang="ru" sz="1400">
                <a:solidFill>
                  <a:srgbClr val="351C75"/>
                </a:solidFill>
              </a:rPr>
              <a:t>Под технологией математического образования дошкольников следует понимать последовательную систему действий педагога по планированию, применению и оцениванию всего процесса взаимодействия с ребенком посредством специально отобранной совокупности содержания, методов, средств, форм обучения математике, видов деятельности, соответствующих возрастным особенностям познания математической действительности детьми дошкольного возраста. Важно заметить, что в технологии эта последовательность действий педагога обеспечивает гарантированное достижение поставленных целей, комфортные условия педагогу и ребенку.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 txBox="1"/>
          <p:nvPr>
            <p:ph idx="1" type="body"/>
          </p:nvPr>
        </p:nvSpPr>
        <p:spPr>
          <a:xfrm>
            <a:off x="5315250" y="378125"/>
            <a:ext cx="2404500" cy="4575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 b="1" sz="1800"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800"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800"/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351C75"/>
                </a:solidFill>
              </a:rPr>
              <a:t>Содержание математического развития дошкольников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Shape 45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Содержание математического развития отражено в программе обучения детей математике, и условно его можно разделить на три таких направления: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-представления и понятия;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-зависимости и отношения;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>
                <a:solidFill>
                  <a:srgbClr val="351C75"/>
                </a:solidFill>
              </a:rPr>
              <a:t>-математические действия.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Shape 456"/>
          <p:cNvSpPr txBox="1"/>
          <p:nvPr>
            <p:ph idx="1" type="body"/>
          </p:nvPr>
        </p:nvSpPr>
        <p:spPr>
          <a:xfrm>
            <a:off x="2178525" y="135600"/>
            <a:ext cx="6861000" cy="4655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190500" lvl="0" rtl="0">
              <a:lnSpc>
                <a:spcPct val="122727"/>
              </a:lnSpc>
              <a:spcBef>
                <a:spcPts val="600"/>
              </a:spcBef>
              <a:spcAft>
                <a:spcPts val="2000"/>
              </a:spcAft>
              <a:buNone/>
            </a:pPr>
            <a:r>
              <a:rPr b="1" lang="ru" sz="10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Познавательная деятельность старшего дошкольника преимущественно проходит в процессе обучения. Немаловажное значение имеет и расширение сферы общения.</a:t>
            </a:r>
          </a:p>
          <a:p>
            <a:pPr indent="120650" lvl="0" rtl="0">
              <a:lnSpc>
                <a:spcPct val="122727"/>
              </a:lnSpc>
              <a:spcBef>
                <a:spcPts val="600"/>
              </a:spcBef>
              <a:spcAft>
                <a:spcPts val="2000"/>
              </a:spcAft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Восприятие старших дошкольников отличается неустойчивостью и неорганизованностью, но в то же время остротой и свежестью. Восприятие, будучи особой целенаправленной деятельностью, усложняется и углубляется, становится более анализирующим, дифференцирующим, принимает организованный характер.</a:t>
            </a:r>
          </a:p>
          <a:p>
            <a:pPr indent="120650" lvl="0">
              <a:lnSpc>
                <a:spcPct val="122727"/>
              </a:lnSpc>
              <a:spcBef>
                <a:spcPts val="600"/>
              </a:spcBef>
              <a:spcAft>
                <a:spcPts val="2000"/>
              </a:spcAft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Внимание старших дошкольников непроизвольно, недостаточно устойчиво, ограничено по объему. Произвольное внимание развивается вместе с другими функциями и, прежде всего, мотивацией учения, чувством ответственности за успех учебной деятельности.</a:t>
            </a:r>
          </a:p>
          <a:p>
            <a:pPr indent="120650" lvl="0">
              <a:lnSpc>
                <a:spcPct val="122727"/>
              </a:lnSpc>
              <a:spcBef>
                <a:spcPts val="600"/>
              </a:spcBef>
              <a:spcAft>
                <a:spcPts val="2000"/>
              </a:spcAft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Большое значение в познавательной деятельности старшего дошкольника имеет память, которое по преимуществу имеет наглядно-образный характер(56, 100).</a:t>
            </a:r>
          </a:p>
          <a:p>
            <a:pPr indent="120650" lvl="0" marL="0">
              <a:lnSpc>
                <a:spcPct val="0"/>
              </a:lnSpc>
              <a:spcBef>
                <a:spcPts val="1000"/>
              </a:spcBef>
              <a:spcAft>
                <a:spcPts val="2000"/>
              </a:spcAft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Особенностью детей данного возраста является потребность в осмыслении происходящего вокруг, в поиске детерминанты окружающей действительности. Познавательная активность детей в этом возрасте способствует развитию интеллекта и формированию готовности к систематическому обучению. Поэтому так важно уже с трехлетнего возраста развитие кругозора, насыщение доступными пониманию детей занятиями, что даёт пищу для ума четырехлетнего ребёнка и вызывает потребность исследовать природу того, что его окружает.</a:t>
            </a:r>
          </a:p>
          <a:p>
            <a:pPr indent="120650" lvl="0" marL="0">
              <a:lnSpc>
                <a:spcPct val="0"/>
              </a:lnSpc>
              <a:spcBef>
                <a:spcPts val="1000"/>
              </a:spcBef>
              <a:spcAft>
                <a:spcPts val="2000"/>
              </a:spcAft>
              <a:buClr>
                <a:schemeClr val="dk1"/>
              </a:buClr>
              <a:buSzPct val="110000"/>
              <a:buFont typeface="Arial"/>
              <a:buNone/>
            </a:pPr>
            <a:r>
              <a:t/>
            </a:r>
            <a:endParaRPr sz="1000">
              <a:solidFill>
                <a:srgbClr val="333333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 txBox="1"/>
          <p:nvPr>
            <p:ph idx="1" type="body"/>
          </p:nvPr>
        </p:nvSpPr>
        <p:spPr>
          <a:xfrm>
            <a:off x="843275" y="1879850"/>
            <a:ext cx="7525200" cy="1902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b="1" lang="ru" sz="2400">
                <a:solidFill>
                  <a:srgbClr val="351C75"/>
                </a:solidFill>
              </a:rPr>
              <a:t>Программы по математическому развитию детей дошкольного возраста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Shape 466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20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Программа «Математические ступеньки» (Колесникова Е.В.)</a:t>
            </a:r>
          </a:p>
          <a:p>
            <a:pPr lv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Авторская парциальная программа развития математических представлений у дошкольников «Математические ступеньки» уже более 10 лет используется в работе дошкольных образовательных учреждений, в лицеях, гимназиях, родителями и дает высокие результаты при подготовке детей к дальнейшему обучению в школе. Это целостная система математического развития ребенка, в которой решающая роль принадлежит именно его деятельности.</a:t>
            </a:r>
          </a:p>
          <a:p>
            <a:pPr lv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При разработке программы использовались теории А.В. Запорожца о самоценности дошкольного детства, Д.Б. Эльконина о ведущей роли деятельности в психическом развитии ребенка, Л.С. Выготского о развивающем обучении.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800"/>
              </a:spcBef>
              <a:spcAft>
                <a:spcPts val="800"/>
              </a:spcAft>
              <a:buNone/>
            </a:pPr>
            <a:r>
              <a:rPr b="1" lang="ru" sz="120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УМК «Предшкола нового поколения» </a:t>
            </a:r>
          </a:p>
          <a:p>
            <a:pPr lvl="0" rtl="0">
              <a:spcBef>
                <a:spcPts val="800"/>
              </a:spcBef>
              <a:spcAft>
                <a:spcPts val="800"/>
              </a:spcAft>
              <a:buNone/>
            </a:pPr>
            <a:r>
              <a:rPr b="1" lang="ru" sz="120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  <a:hlinkClick r:id="rId3"/>
              </a:rPr>
              <a:t>Чуракова Р.Г</a:t>
            </a:r>
            <a:r>
              <a:rPr b="1" lang="ru" sz="120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,</a:t>
            </a:r>
            <a:r>
              <a:rPr b="1" lang="ru" sz="120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  <a:hlinkClick r:id="rId4"/>
              </a:rPr>
              <a:t>Чуракова Н.А.</a:t>
            </a:r>
          </a:p>
          <a:p>
            <a:pPr lvl="0" rt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Задания УМК «Предшкола нового поколения» предназначены как для индивидуальной, так и для коллективной и групповой работы с детьми. Все пособия УМК «Предшкола нового поколения» снабжены подробными методическими указаниями для взрослых. Все пособия имеют модульный характер. Они рассчитаны и на два года, и на один год подготовки к школе и могут использоваться:</a:t>
            </a:r>
          </a:p>
          <a:p>
            <a:pPr lvl="0" rt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 системе детского сада;в дошкольных образовательных учреждениях (ДОУ) различного вида;</a:t>
            </a:r>
          </a:p>
          <a:p>
            <a:pPr lvl="0" rt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 образовательных учреждениях «Начальная школа – детский сад»;</a:t>
            </a:r>
          </a:p>
          <a:p>
            <a:pPr lvl="0" rt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 группах дошкольного образования при общеобразовательных школах;</a:t>
            </a:r>
          </a:p>
          <a:p>
            <a:pPr lvl="0" rtl="0">
              <a:lnSpc>
                <a:spcPct val="10909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70833"/>
              <a:buFont typeface="Verdana"/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 группах дошкольного образования в системе учреждений дополнительного образования детей.</a:t>
            </a:r>
          </a:p>
          <a:p>
            <a:pPr lvl="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t/>
            </a:r>
            <a:endParaRPr b="1" sz="1200">
              <a:solidFill>
                <a:srgbClr val="FF73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Shape 476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05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Программа «Ступеньки» («Школа 2000...»)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Основной целью программы "Ступеньки" является развитие у детей в ходе дидактической игры мышления, творческих сил и деятельностных способностей, общеучебных умений и качеств личности, обеспечивающих эффективное обучение в школе. Программа методически обеспечена курсами "Игралочка" и "Раз - ступенька, два - ступенька..." авторов Л.Г. Петерсон, Е.Е. Кочемасовой и Н.П. Холиной, прошедшими апробацию в широкой педагогической практике с положительными результатами, начиная с 1992 года.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t/>
            </a:r>
            <a:endParaRPr sz="8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Shape 48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05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Математика в детском саду (Новикова В.П.)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Главным достоинством данной методики является способ подачи материала. Все занятия проводятся в занимательной игровой форме. Много внимания уделяется самостоятельной работе детей и активизации их словарного запаса. Методика учитывает возрастные особенности дошкольников и дидактические принципы развивающего обучения. Развивающие задачи решаются с учетом индивидуальности каждого ребенка. В конце года взрослый может проверить знания детей по прилагаемой диагностической карте.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t/>
            </a:r>
            <a:endParaRPr sz="1400">
              <a:solidFill>
                <a:srgbClr val="351C75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Shape 486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05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Программа «Математика для дошкольников» (Шевелев К.В.)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Авторская образовательная программа «Математика для дошкольников» предназначена для занятий с детьми 5-6 лет, которые готовятся к поступлению в школу. Программа последовательно формирует простейшие математические представления у малышей и соответствует всем требованиям дошкольного образования. Программа адресована воспитателям, педагогам, гувернерам и родителям, занимающимся с детьми подготовкой к школе.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t/>
            </a:r>
            <a:endParaRPr sz="8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Shape 491"/>
          <p:cNvSpPr txBox="1"/>
          <p:nvPr>
            <p:ph idx="1" type="body"/>
          </p:nvPr>
        </p:nvSpPr>
        <p:spPr>
          <a:xfrm>
            <a:off x="2739225" y="612387"/>
            <a:ext cx="5696400" cy="393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05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Математика для дошкольников (Белошистая А.В.)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Авторский курс способствует формированию и развитию математических способностей дошкольников.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t/>
            </a:r>
            <a:endParaRPr sz="85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 rtl="0" algn="ctr">
              <a:spcBef>
                <a:spcPts val="800"/>
              </a:spcBef>
              <a:spcAft>
                <a:spcPts val="800"/>
              </a:spcAft>
              <a:buNone/>
            </a:pPr>
            <a:r>
              <a:rPr b="1" lang="ru" sz="1050">
                <a:solidFill>
                  <a:srgbClr val="FF73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Вместе учимся считать  </a:t>
            </a:r>
            <a:r>
              <a:rPr b="1" lang="ru" sz="850">
                <a:solidFill>
                  <a:srgbClr val="EAD1DC"/>
                </a:solidFill>
                <a:highlight>
                  <a:srgbClr val="CC0000"/>
                </a:highlight>
                <a:latin typeface="Verdana"/>
                <a:ea typeface="Verdana"/>
                <a:cs typeface="Verdana"/>
                <a:sym typeface="Verdana"/>
              </a:rPr>
              <a:t>Афанасьева И.П.</a:t>
            </a:r>
          </a:p>
          <a:p>
            <a:pPr lvl="0" algn="l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sz="1050">
              <a:solidFill>
                <a:srgbClr val="FF73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Основными целями программы являются формирование первичных математических представлений, способствующее всестороннему развитию личности, увеличение объемов внимания, памяти и формирование мыслительных процессов у дошкольников.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t/>
            </a:r>
            <a:endParaRPr sz="1400">
              <a:solidFill>
                <a:srgbClr val="351C75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Shape 496"/>
          <p:cNvSpPr txBox="1"/>
          <p:nvPr>
            <p:ph idx="1" type="body"/>
          </p:nvPr>
        </p:nvSpPr>
        <p:spPr>
          <a:xfrm>
            <a:off x="5516050" y="378125"/>
            <a:ext cx="1954200" cy="3216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Shape 501"/>
          <p:cNvSpPr txBox="1"/>
          <p:nvPr>
            <p:ph idx="1" type="body"/>
          </p:nvPr>
        </p:nvSpPr>
        <p:spPr>
          <a:xfrm>
            <a:off x="843275" y="1879850"/>
            <a:ext cx="7525200" cy="1902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b="1" lang="ru" sz="2400">
                <a:solidFill>
                  <a:srgbClr val="351C75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Содержание работы по математическому развитию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 txBox="1"/>
          <p:nvPr/>
        </p:nvSpPr>
        <p:spPr>
          <a:xfrm>
            <a:off x="276950" y="415425"/>
            <a:ext cx="8546100" cy="4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351C75"/>
                </a:solidFill>
                <a:highlight>
                  <a:srgbClr val="FFFFFF"/>
                </a:highlight>
              </a:rPr>
              <a:t>Организация работы на занятиях.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 sz="115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Вся работа опирается на развивающую среду, которую построена следующим образом: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 sz="1150"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1. Математические развлечении (игры на плоскостное моделирование Танграм и д.р ,задачи-шутки, занимательные задачки)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2. Дидактические игры.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3. Развивающие игры – это игры, способствующие решению умственных способностей и развитию интеллекта ( игры основываются на процессе поиска решений(По ТРИЗ), по развитию логического мышления 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Вот общие методические подходы к организации работы: типовая структура работы с каждым числом: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1. Рассказывание воспитателем сказки с продолжением о числовом королевстве и его новом представителе, образование числа 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2. Выявление, где встречается число в предметном мире, в природе.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3. Рисование на тему числа, выкладывание числового ряда с добавлением нового числа, заселение нового числа , т.е. его цифры в теремок.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4. Лепка соответствующей цифры, игры типа «На что похоже?», работа с трафаретами, выкладывание из счетных палочек, раскраски, штриховка.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5. Знакомство с соответствующим классом геометрических фигур, рисование, вырезание плоских фигур , лепка и конструирование объемных тел, выявление, в каких предметах окружающего мира они «живут».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6. Ритмические двигательные упражнения, пальчиковые игры.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150">
                <a:solidFill>
                  <a:srgbClr val="351C75"/>
                </a:solidFill>
                <a:highlight>
                  <a:srgbClr val="FFFFFF"/>
                </a:highlight>
              </a:rPr>
              <a:t>7.Развивающие игры.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Shape 511"/>
          <p:cNvSpPr txBox="1"/>
          <p:nvPr/>
        </p:nvSpPr>
        <p:spPr>
          <a:xfrm>
            <a:off x="642950" y="524250"/>
            <a:ext cx="8061300" cy="42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351C75"/>
                </a:solidFill>
                <a:highlight>
                  <a:srgbClr val="FFFFFF"/>
                </a:highlight>
              </a:rPr>
              <a:t>В ходе занятий используются следующие игровые приемы: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  <a:highlight>
                  <a:srgbClr val="FFFFFF"/>
                </a:highlight>
              </a:rPr>
              <a:t>1. Игровая мотивация, побуждение к действию (в том числе мыслительной деятельности);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  <a:highlight>
                  <a:srgbClr val="FFFFFF"/>
                </a:highlight>
              </a:rPr>
              <a:t>2. Пальчиковая гимнастика (стимулирующая активность мозга, кроме того - являющаяся прекрасным речевым материалом).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351C75"/>
                </a:solidFill>
                <a:highlight>
                  <a:srgbClr val="FFFFFF"/>
                </a:highlight>
              </a:rPr>
              <a:t>3. Элементы драматизации - для повышения интереса детей к подаваемому педагогом материалу, создание эмоционального фона занятия.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Shape 516"/>
          <p:cNvSpPr txBox="1"/>
          <p:nvPr/>
        </p:nvSpPr>
        <p:spPr>
          <a:xfrm>
            <a:off x="415425" y="197825"/>
            <a:ext cx="8397900" cy="45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1.Работа с арифметическим материалом (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Ознакомление с образованием нового числа, соотнесение его с цифрой , с количественным и порядковым счетом на занятиях и вне 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200"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Развитие навыков количественного и порядкового счета с помощью сказок , стихов и считалок.</a:t>
            </a:r>
          </a:p>
          <a:p>
            <a:pPr lvl="0">
              <a:spcBef>
                <a:spcPts val="0"/>
              </a:spcBef>
              <a:buNone/>
            </a:pPr>
            <a:r>
              <a:rPr b="1" i="1" lang="ru" sz="1200">
                <a:solidFill>
                  <a:srgbClr val="351C75"/>
                </a:solidFill>
                <a:highlight>
                  <a:srgbClr val="FFFFFF"/>
                </a:highlight>
              </a:rPr>
              <a:t>Математические сказки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i="1" sz="1200"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2. Работа с геометрическим материалом.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200">
              <a:solidFill>
                <a:srgbClr val="351C75"/>
              </a:solidFill>
              <a:highlight>
                <a:srgbClr val="FFFFFF"/>
              </a:highlight>
            </a:endParaRP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2.Развитие логики.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 Задания логико-конструктивного характера ( геометрический материал, цифры). 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Игры на развитие пространственного воображения (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строительный материал; счетные палочки, конструкторы)</a:t>
            </a: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: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 </a:t>
            </a:r>
          </a:p>
          <a:p>
            <a:pPr indent="-304800" lvl="0" marL="457200" rtl="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Развивающие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 (т.е. имеющие несколько уровней сложности, многообразные в применении: блоки ДЬЕНЕША, палочки Кюизера и др.</a:t>
            </a:r>
          </a:p>
          <a:p>
            <a:pPr indent="-304800" lvl="0" marL="457200" rtl="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Загадки, игры на развитие воображения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 (в том числе - по ТРИЗ – технологии на развитие системного мышления ), логические задачи в стихах, задачи- шутки.</a:t>
            </a:r>
          </a:p>
          <a:p>
            <a:pPr indent="-304800" lvl="0" marL="457200" rtl="0">
              <a:spcBef>
                <a:spcPts val="0"/>
              </a:spcBef>
              <a:buClr>
                <a:srgbClr val="351C75"/>
              </a:buClr>
              <a:buSzPct val="100000"/>
              <a:buChar char="-"/>
            </a:pPr>
            <a:r>
              <a:rPr b="1" lang="ru" sz="1200">
                <a:solidFill>
                  <a:srgbClr val="351C75"/>
                </a:solidFill>
                <a:highlight>
                  <a:srgbClr val="FFFFFF"/>
                </a:highlight>
              </a:rPr>
              <a:t>Игры на моделирование на плоскости </a:t>
            </a: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(“Танграм”).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1. Дети сами изготовляют пособие( под руководством разрезают на части), знакомятся с частями- фигурами «волшебного квадрата» , распознают их, учатся составлять квадрат.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2.Предложить свободное моделирование по желанию.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3. Моделирование по образцу , копирование 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4. Детям предлагалось изображение , где прорисованы фигуры. </a:t>
            </a:r>
          </a:p>
          <a:p>
            <a:pPr lvl="0">
              <a:spcBef>
                <a:spcPts val="0"/>
              </a:spcBef>
              <a:buNone/>
            </a:pPr>
            <a:r>
              <a:rPr lang="ru" sz="1200">
                <a:solidFill>
                  <a:srgbClr val="351C75"/>
                </a:solidFill>
                <a:highlight>
                  <a:srgbClr val="FFFFFF"/>
                </a:highlight>
              </a:rPr>
              <a:t>5.Самыми сложными заданиями были задания, где давалось задание – силуэт , где дети самостоятельно должны путем проб , догадок составить его из фигур. Такое задание дается лишь после прочного усвоения детьми способов составления фигурок.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