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Default Extension="docx" ContentType="application/vnd.openxmlformats-officedocument.wordprocessingml.document"/>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2" r:id="rId8"/>
    <p:sldId id="263" r:id="rId9"/>
    <p:sldId id="267" r:id="rId10"/>
    <p:sldId id="268" r:id="rId11"/>
    <p:sldId id="269" r:id="rId12"/>
    <p:sldId id="270" r:id="rId13"/>
    <p:sldId id="264"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51" autoAdjust="0"/>
    <p:restoredTop sz="90290" autoAdjust="0"/>
  </p:normalViewPr>
  <p:slideViewPr>
    <p:cSldViewPr>
      <p:cViewPr varScale="1">
        <p:scale>
          <a:sx n="66" d="100"/>
          <a:sy n="66" d="100"/>
        </p:scale>
        <p:origin x="-1506" y="-96"/>
      </p:cViewPr>
      <p:guideLst>
        <p:guide orient="horz" pos="2160"/>
        <p:guide pos="2880"/>
      </p:guideLst>
    </p:cSldViewPr>
  </p:slideViewPr>
  <p:outlineViewPr>
    <p:cViewPr>
      <p:scale>
        <a:sx n="33" d="100"/>
        <a:sy n="33" d="100"/>
      </p:scale>
      <p:origin x="48" y="7638"/>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C07053A-4494-49E2-9674-D598D15927D3}" type="datetimeFigureOut">
              <a:rPr lang="ru-RU" smtClean="0"/>
              <a:pPr/>
              <a:t>24.02.2016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D59C7D-5F88-405A-9A9C-76B8528F5E30}" type="slidenum">
              <a:rPr lang="ru-RU" smtClean="0"/>
              <a:pPr/>
              <a:t>‹#›</a:t>
            </a:fld>
            <a:endParaRPr lang="ru-RU"/>
          </a:p>
        </p:txBody>
      </p:sp>
    </p:spTree>
  </p:cSld>
  <p:clrMapOvr>
    <a:masterClrMapping/>
  </p:clrMapOvr>
  <p:transition spd="slow" advTm="10000">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C07053A-4494-49E2-9674-D598D15927D3}" type="datetimeFigureOut">
              <a:rPr lang="ru-RU" smtClean="0"/>
              <a:pPr/>
              <a:t>24.02.2016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D59C7D-5F88-405A-9A9C-76B8528F5E30}" type="slidenum">
              <a:rPr lang="ru-RU" smtClean="0"/>
              <a:pPr/>
              <a:t>‹#›</a:t>
            </a:fld>
            <a:endParaRPr lang="ru-RU"/>
          </a:p>
        </p:txBody>
      </p:sp>
    </p:spTree>
  </p:cSld>
  <p:clrMapOvr>
    <a:masterClrMapping/>
  </p:clrMapOvr>
  <p:transition spd="slow" advTm="10000">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C07053A-4494-49E2-9674-D598D15927D3}" type="datetimeFigureOut">
              <a:rPr lang="ru-RU" smtClean="0"/>
              <a:pPr/>
              <a:t>24.02.2016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D59C7D-5F88-405A-9A9C-76B8528F5E30}" type="slidenum">
              <a:rPr lang="ru-RU" smtClean="0"/>
              <a:pPr/>
              <a:t>‹#›</a:t>
            </a:fld>
            <a:endParaRPr lang="ru-RU"/>
          </a:p>
        </p:txBody>
      </p:sp>
    </p:spTree>
  </p:cSld>
  <p:clrMapOvr>
    <a:masterClrMapping/>
  </p:clrMapOvr>
  <p:transition spd="slow" advTm="10000">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C07053A-4494-49E2-9674-D598D15927D3}" type="datetimeFigureOut">
              <a:rPr lang="ru-RU" smtClean="0"/>
              <a:pPr/>
              <a:t>24.02.2016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4D59C7D-5F88-405A-9A9C-76B8528F5E30}" type="slidenum">
              <a:rPr lang="ru-RU" smtClean="0"/>
              <a:pPr/>
              <a:t>‹#›</a:t>
            </a:fld>
            <a:endParaRPr lang="ru-RU"/>
          </a:p>
        </p:txBody>
      </p:sp>
    </p:spTree>
  </p:cSld>
  <p:clrMapOvr>
    <a:masterClrMapping/>
  </p:clrMapOvr>
  <p:transition spd="slow" advTm="10000">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C07053A-4494-49E2-9674-D598D15927D3}" type="datetimeFigureOut">
              <a:rPr lang="ru-RU" smtClean="0"/>
              <a:pPr/>
              <a:t>24.02.2016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4D59C7D-5F88-405A-9A9C-76B8528F5E30}" type="slidenum">
              <a:rPr lang="ru-RU" smtClean="0"/>
              <a:pPr/>
              <a:t>‹#›</a:t>
            </a:fld>
            <a:endParaRPr lang="ru-RU"/>
          </a:p>
        </p:txBody>
      </p:sp>
    </p:spTree>
  </p:cSld>
  <p:clrMapOvr>
    <a:masterClrMapping/>
  </p:clrMapOvr>
  <p:transition spd="slow" advTm="10000">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C07053A-4494-49E2-9674-D598D15927D3}" type="datetimeFigureOut">
              <a:rPr lang="ru-RU" smtClean="0"/>
              <a:pPr/>
              <a:t>24.02.2016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4D59C7D-5F88-405A-9A9C-76B8528F5E30}" type="slidenum">
              <a:rPr lang="ru-RU" smtClean="0"/>
              <a:pPr/>
              <a:t>‹#›</a:t>
            </a:fld>
            <a:endParaRPr lang="ru-RU"/>
          </a:p>
        </p:txBody>
      </p:sp>
    </p:spTree>
  </p:cSld>
  <p:clrMapOvr>
    <a:masterClrMapping/>
  </p:clrMapOvr>
  <p:transition spd="slow" advTm="10000">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C07053A-4494-49E2-9674-D598D15927D3}" type="datetimeFigureOut">
              <a:rPr lang="ru-RU" smtClean="0"/>
              <a:pPr/>
              <a:t>24.02.2016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4D59C7D-5F88-405A-9A9C-76B8528F5E30}" type="slidenum">
              <a:rPr lang="ru-RU" smtClean="0"/>
              <a:pPr/>
              <a:t>‹#›</a:t>
            </a:fld>
            <a:endParaRPr lang="ru-RU"/>
          </a:p>
        </p:txBody>
      </p:sp>
    </p:spTree>
  </p:cSld>
  <p:clrMapOvr>
    <a:masterClrMapping/>
  </p:clrMapOvr>
  <p:transition spd="slow" advTm="10000">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C07053A-4494-49E2-9674-D598D15927D3}" type="datetimeFigureOut">
              <a:rPr lang="ru-RU" smtClean="0"/>
              <a:pPr/>
              <a:t>24.02.2016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4D59C7D-5F88-405A-9A9C-76B8528F5E30}" type="slidenum">
              <a:rPr lang="ru-RU" smtClean="0"/>
              <a:pPr/>
              <a:t>‹#›</a:t>
            </a:fld>
            <a:endParaRPr lang="ru-RU"/>
          </a:p>
        </p:txBody>
      </p:sp>
    </p:spTree>
  </p:cSld>
  <p:clrMapOvr>
    <a:masterClrMapping/>
  </p:clrMapOvr>
  <p:transition spd="slow" advTm="10000">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C07053A-4494-49E2-9674-D598D15927D3}" type="datetimeFigureOut">
              <a:rPr lang="ru-RU" smtClean="0"/>
              <a:pPr/>
              <a:t>24.02.2016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4D59C7D-5F88-405A-9A9C-76B8528F5E30}" type="slidenum">
              <a:rPr lang="ru-RU" smtClean="0"/>
              <a:pPr/>
              <a:t>‹#›</a:t>
            </a:fld>
            <a:endParaRPr lang="ru-RU"/>
          </a:p>
        </p:txBody>
      </p:sp>
    </p:spTree>
  </p:cSld>
  <p:clrMapOvr>
    <a:masterClrMapping/>
  </p:clrMapOvr>
  <p:transition spd="slow" advTm="10000">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C07053A-4494-49E2-9674-D598D15927D3}" type="datetimeFigureOut">
              <a:rPr lang="ru-RU" smtClean="0"/>
              <a:pPr/>
              <a:t>24.02.2016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D59C7D-5F88-405A-9A9C-76B8528F5E30}" type="slidenum">
              <a:rPr lang="ru-RU" smtClean="0"/>
              <a:pPr/>
              <a:t>‹#›</a:t>
            </a:fld>
            <a:endParaRPr lang="ru-RU"/>
          </a:p>
        </p:txBody>
      </p:sp>
    </p:spTree>
  </p:cSld>
  <p:clrMapOvr>
    <a:masterClrMapping/>
  </p:clrMapOvr>
  <p:transition spd="slow" advTm="10000">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C07053A-4494-49E2-9674-D598D15927D3}" type="datetimeFigureOut">
              <a:rPr lang="ru-RU" smtClean="0"/>
              <a:pPr/>
              <a:t>24.02.2016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D59C7D-5F88-405A-9A9C-76B8528F5E30}" type="slidenum">
              <a:rPr lang="ru-RU" smtClean="0"/>
              <a:pPr/>
              <a:t>‹#›</a:t>
            </a:fld>
            <a:endParaRPr lang="ru-RU"/>
          </a:p>
        </p:txBody>
      </p:sp>
    </p:spTree>
  </p:cSld>
  <p:clrMapOvr>
    <a:masterClrMapping/>
  </p:clrMapOvr>
  <p:transition spd="slow" advTm="10000">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07053A-4494-49E2-9674-D598D15927D3}" type="datetimeFigureOut">
              <a:rPr lang="ru-RU" smtClean="0"/>
              <a:pPr/>
              <a:t>24.02.2016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D59C7D-5F88-405A-9A9C-76B8528F5E3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wipe dir="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package" Target="../embeddings/_________Microsoft_Office_Word1.docx"/><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r="-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ru-RU" sz="4000" b="1" dirty="0" smtClean="0"/>
              <a:t>«</a:t>
            </a:r>
            <a:r>
              <a:rPr lang="ru-RU" b="1" dirty="0" smtClean="0"/>
              <a:t>Адаптация ребенка к дошкольному учреждению»</a:t>
            </a:r>
            <a:endParaRPr lang="ru-RU" b="1" dirty="0"/>
          </a:p>
        </p:txBody>
      </p:sp>
    </p:spTree>
  </p:cSld>
  <p:clrMapOvr>
    <a:masterClrMapping/>
  </p:clrMapOvr>
  <p:transition spd="slow" advTm="10000">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274638"/>
            <a:ext cx="7067128" cy="5458618"/>
          </a:xfrm>
        </p:spPr>
        <p:txBody>
          <a:bodyPr>
            <a:normAutofit/>
          </a:bodyPr>
          <a:lstStyle/>
          <a:p>
            <a:r>
              <a:rPr lang="ru-RU" sz="2400" b="1" dirty="0">
                <a:latin typeface="Times New Roman" panose="02020603050405020304" pitchFamily="18" charset="0"/>
                <a:cs typeface="Times New Roman" panose="02020603050405020304" pitchFamily="18" charset="0"/>
              </a:rPr>
              <a:t>Адаптация </a:t>
            </a:r>
            <a:r>
              <a:rPr lang="ru-RU" sz="2400" dirty="0">
                <a:latin typeface="Times New Roman" panose="02020603050405020304" pitchFamily="18" charset="0"/>
                <a:cs typeface="Times New Roman" panose="02020603050405020304" pitchFamily="18" charset="0"/>
              </a:rPr>
              <a:t>– процесс вхождения человека в новую для него среду и приспособление к ее условиям.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Адаптация является активным процессом приводящим к:</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Позитивным результатам </a:t>
            </a:r>
            <a:r>
              <a:rPr lang="ru-RU" sz="2400" dirty="0">
                <a:latin typeface="Times New Roman" panose="02020603050405020304" pitchFamily="18" charset="0"/>
                <a:cs typeface="Times New Roman" panose="02020603050405020304" pitchFamily="18" charset="0"/>
              </a:rPr>
              <a:t>(адаптированность)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a:t>
            </a:r>
            <a:r>
              <a:rPr lang="ru-RU" sz="2400" b="1" dirty="0">
                <a:latin typeface="Times New Roman" panose="02020603050405020304" pitchFamily="18" charset="0"/>
                <a:cs typeface="Times New Roman" panose="02020603050405020304" pitchFamily="18" charset="0"/>
              </a:rPr>
              <a:t>Негативным</a:t>
            </a:r>
            <a:r>
              <a:rPr lang="ru-RU" sz="2400" dirty="0">
                <a:latin typeface="Times New Roman" panose="02020603050405020304" pitchFamily="18" charset="0"/>
                <a:cs typeface="Times New Roman" panose="02020603050405020304" pitchFamily="18" charset="0"/>
              </a:rPr>
              <a:t> (стресс)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При этом выделяются критерии успешной адаптации: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a:t>
            </a:r>
            <a:r>
              <a:rPr lang="ru-RU" sz="2400" b="1" dirty="0">
                <a:latin typeface="Times New Roman" panose="02020603050405020304" pitchFamily="18" charset="0"/>
                <a:cs typeface="Times New Roman" panose="02020603050405020304" pitchFamily="18" charset="0"/>
              </a:rPr>
              <a:t>Внутренний комфорт </a:t>
            </a:r>
            <a:r>
              <a:rPr lang="ru-RU" sz="2400" dirty="0">
                <a:latin typeface="Times New Roman" panose="02020603050405020304" pitchFamily="18" charset="0"/>
                <a:cs typeface="Times New Roman" panose="02020603050405020304" pitchFamily="18" charset="0"/>
              </a:rPr>
              <a:t>(эмоциональная удовлетворенность)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a:t>
            </a:r>
            <a:r>
              <a:rPr lang="ru-RU" sz="2400" b="1" dirty="0">
                <a:latin typeface="Times New Roman" panose="02020603050405020304" pitchFamily="18" charset="0"/>
                <a:cs typeface="Times New Roman" panose="02020603050405020304" pitchFamily="18" charset="0"/>
              </a:rPr>
              <a:t>Внешняя адекватность поведения </a:t>
            </a:r>
            <a:r>
              <a:rPr lang="ru-RU" sz="2400" dirty="0">
                <a:latin typeface="Times New Roman" panose="02020603050405020304" pitchFamily="18" charset="0"/>
                <a:cs typeface="Times New Roman" panose="02020603050405020304" pitchFamily="18" charset="0"/>
              </a:rPr>
              <a:t>(способность легко и точно выполнять новые требования)</a:t>
            </a:r>
          </a:p>
        </p:txBody>
      </p:sp>
    </p:spTree>
  </p:cSld>
  <p:clrMapOvr>
    <a:masterClrMapping/>
  </p:clrMapOvr>
  <p:transition spd="slow" advTm="10000">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9712" y="260648"/>
            <a:ext cx="6912768" cy="6048672"/>
          </a:xfrm>
        </p:spPr>
        <p:txBody>
          <a:bodyPr>
            <a:normAutofit fontScale="90000"/>
          </a:bodyPr>
          <a:lstStyle/>
          <a:p>
            <a:r>
              <a:rPr lang="ru-RU" sz="2400" b="1" dirty="0" smtClean="0"/>
              <a:t>Значения адаптации </a:t>
            </a:r>
            <a:r>
              <a:rPr lang="ru-RU" sz="2400" b="1" dirty="0"/>
              <a:t/>
            </a:r>
            <a:br>
              <a:rPr lang="ru-RU" sz="2400" b="1" dirty="0"/>
            </a:br>
            <a:r>
              <a:rPr lang="ru-RU" sz="2400" b="1" dirty="0"/>
              <a:t> Физиологический уровень (надо привыкнуть)</a:t>
            </a:r>
            <a:br>
              <a:rPr lang="ru-RU" sz="2400" b="1" dirty="0"/>
            </a:br>
            <a:r>
              <a:rPr lang="ru-RU" sz="2400" b="1" dirty="0"/>
              <a:t>1. К новому режиму, ритму жизни, новым нагрузкам (необходимости сидеть, слушать, выполнять команды) </a:t>
            </a:r>
            <a:br>
              <a:rPr lang="ru-RU" sz="2400" b="1" dirty="0"/>
            </a:br>
            <a:r>
              <a:rPr lang="ru-RU" sz="2400" b="1" dirty="0"/>
              <a:t>2. Невозможности уединения </a:t>
            </a:r>
            <a:br>
              <a:rPr lang="ru-RU" sz="2400" b="1" dirty="0"/>
            </a:br>
            <a:r>
              <a:rPr lang="ru-RU" sz="2400" b="1" dirty="0"/>
              <a:t>3.  Необходимости самоограничений</a:t>
            </a:r>
            <a:br>
              <a:rPr lang="ru-RU" sz="2400" b="1" dirty="0"/>
            </a:br>
            <a:r>
              <a:rPr lang="ru-RU" sz="2400" b="1" dirty="0"/>
              <a:t>4. Новой пищи, новым помещениям, освещенности, запахам</a:t>
            </a:r>
            <a:br>
              <a:rPr lang="ru-RU" sz="2400" b="1" dirty="0"/>
            </a:br>
            <a:r>
              <a:rPr lang="ru-RU" sz="2400" b="1" dirty="0"/>
              <a:t>Психологический уровень (предстоит привыкнуть) </a:t>
            </a:r>
            <a:br>
              <a:rPr lang="ru-RU" sz="2400" b="1" dirty="0"/>
            </a:br>
            <a:r>
              <a:rPr lang="ru-RU" sz="2400" b="1" dirty="0"/>
              <a:t>1. Большому количеству новых людей и необходимости с ними взаимодействовать </a:t>
            </a:r>
            <a:br>
              <a:rPr lang="ru-RU" sz="2400" b="1" dirty="0"/>
            </a:br>
            <a:r>
              <a:rPr lang="ru-RU" sz="2400" b="1" dirty="0"/>
              <a:t>2. Необходимости отстаивать свое личное пространство</a:t>
            </a:r>
            <a:br>
              <a:rPr lang="ru-RU" sz="2400" b="1" dirty="0"/>
            </a:br>
            <a:r>
              <a:rPr lang="ru-RU" sz="2400" b="1" dirty="0"/>
              <a:t>3.  К отсутствию значимого взрослого ( мамы, папы…) </a:t>
            </a:r>
            <a:br>
              <a:rPr lang="ru-RU" sz="2400" b="1" dirty="0"/>
            </a:br>
            <a:r>
              <a:rPr lang="ru-RU" sz="2400" b="1" dirty="0"/>
              <a:t>4. Необходимости в одиночку справляться со своими проблемами</a:t>
            </a:r>
          </a:p>
        </p:txBody>
      </p:sp>
    </p:spTree>
  </p:cSld>
  <p:clrMapOvr>
    <a:masterClrMapping/>
  </p:clrMapOvr>
  <p:transition spd="slow" advTm="10000">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87624" y="274638"/>
            <a:ext cx="6840760" cy="6106690"/>
          </a:xfrm>
        </p:spPr>
        <p:txBody>
          <a:bodyPr>
            <a:normAutofit/>
          </a:bodyPr>
          <a:lstStyle/>
          <a:p>
            <a:r>
              <a:rPr lang="ru-RU" sz="3600" b="1" dirty="0"/>
              <a:t>Как должен быть подготовлен ребенок к периоду адаптации </a:t>
            </a:r>
            <a:r>
              <a:rPr lang="ru-RU" sz="3600" b="1" dirty="0" smtClean="0"/>
              <a:t/>
            </a:r>
            <a:br>
              <a:rPr lang="ru-RU" sz="3600" b="1" dirty="0" smtClean="0"/>
            </a:br>
            <a:r>
              <a:rPr lang="ru-RU" sz="3600" b="1" dirty="0"/>
              <a:t/>
            </a:r>
            <a:br>
              <a:rPr lang="ru-RU" sz="3600" b="1" dirty="0"/>
            </a:br>
            <a:r>
              <a:rPr lang="ru-RU" sz="2000" b="1" dirty="0" smtClean="0">
                <a:latin typeface="Times New Roman" panose="02020603050405020304" pitchFamily="18" charset="0"/>
                <a:cs typeface="Times New Roman" panose="02020603050405020304" pitchFamily="18" charset="0"/>
              </a:rPr>
              <a:t>Должны </a:t>
            </a:r>
            <a:r>
              <a:rPr lang="ru-RU" sz="2000" b="1" dirty="0">
                <a:latin typeface="Times New Roman" panose="02020603050405020304" pitchFamily="18" charset="0"/>
                <a:cs typeface="Times New Roman" panose="02020603050405020304" pitchFamily="18" charset="0"/>
              </a:rPr>
              <a:t>быть сформированы следующие культурно-гигиенические навыки: самостоятельно есть разнообразную пищу; своевременно сообщать о своих потребностях: </a:t>
            </a:r>
            <a:r>
              <a:rPr lang="ru-RU" sz="2000" b="1" dirty="0" smtClean="0">
                <a:latin typeface="Times New Roman" panose="02020603050405020304" pitchFamily="18" charset="0"/>
                <a:cs typeface="Times New Roman" panose="02020603050405020304" pitchFamily="18" charset="0"/>
              </a:rPr>
              <a:t>проситься </a:t>
            </a:r>
            <a:r>
              <a:rPr lang="ru-RU" sz="2000" b="1" dirty="0">
                <a:latin typeface="Times New Roman" panose="02020603050405020304" pitchFamily="18" charset="0"/>
                <a:cs typeface="Times New Roman" panose="02020603050405020304" pitchFamily="18" charset="0"/>
              </a:rPr>
              <a:t>в туалет или на горшок; мыть руки при помощи взрослых, пользоваться полотенцем, носовым платком; </a:t>
            </a:r>
            <a:r>
              <a:rPr lang="ru-RU" sz="2000" b="1" dirty="0" smtClean="0">
                <a:latin typeface="Times New Roman" panose="02020603050405020304" pitchFamily="18" charset="0"/>
                <a:cs typeface="Times New Roman" panose="02020603050405020304" pitchFamily="18" charset="0"/>
              </a:rPr>
              <a:t/>
            </a:r>
            <a:br>
              <a:rPr lang="ru-RU" sz="2000" b="1" dirty="0" smtClean="0">
                <a:latin typeface="Times New Roman" panose="02020603050405020304" pitchFamily="18" charset="0"/>
                <a:cs typeface="Times New Roman" panose="02020603050405020304" pitchFamily="18" charset="0"/>
              </a:rPr>
            </a:br>
            <a:r>
              <a:rPr lang="ru-RU" sz="2000" b="1" dirty="0" smtClean="0">
                <a:latin typeface="Times New Roman" panose="02020603050405020304" pitchFamily="18" charset="0"/>
                <a:cs typeface="Times New Roman" panose="02020603050405020304" pitchFamily="18" charset="0"/>
              </a:rPr>
              <a:t>Перед </a:t>
            </a:r>
            <a:r>
              <a:rPr lang="ru-RU" sz="2000" b="1" dirty="0">
                <a:latin typeface="Times New Roman" panose="02020603050405020304" pitchFamily="18" charset="0"/>
                <a:cs typeface="Times New Roman" panose="02020603050405020304" pitchFamily="18" charset="0"/>
              </a:rPr>
              <a:t>поступлением в </a:t>
            </a:r>
            <a:r>
              <a:rPr lang="ru-RU" sz="2000" b="1">
                <a:latin typeface="Times New Roman" panose="02020603050405020304" pitchFamily="18" charset="0"/>
                <a:cs typeface="Times New Roman" panose="02020603050405020304" pitchFamily="18" charset="0"/>
              </a:rPr>
              <a:t>детский </a:t>
            </a:r>
            <a:r>
              <a:rPr lang="ru-RU" sz="2000" b="1" smtClean="0">
                <a:latin typeface="Times New Roman" panose="02020603050405020304" pitchFamily="18" charset="0"/>
                <a:cs typeface="Times New Roman" panose="02020603050405020304" pitchFamily="18" charset="0"/>
              </a:rPr>
              <a:t> сад </a:t>
            </a:r>
            <a:r>
              <a:rPr lang="ru-RU" sz="2000" b="1" dirty="0">
                <a:latin typeface="Times New Roman" panose="02020603050405020304" pitchFamily="18" charset="0"/>
                <a:cs typeface="Times New Roman" panose="02020603050405020304" pitchFamily="18" charset="0"/>
              </a:rPr>
              <a:t>домашний режим целесообразно приблизить к режиму детского учреждения; </a:t>
            </a:r>
            <a:r>
              <a:rPr lang="ru-RU" sz="2000" b="1" dirty="0" smtClean="0">
                <a:latin typeface="Times New Roman" panose="02020603050405020304" pitchFamily="18" charset="0"/>
                <a:cs typeface="Times New Roman" panose="02020603050405020304" pitchFamily="18" charset="0"/>
              </a:rPr>
              <a:t/>
            </a:r>
            <a:br>
              <a:rPr lang="ru-RU" sz="2000" b="1" dirty="0" smtClean="0">
                <a:latin typeface="Times New Roman" panose="02020603050405020304" pitchFamily="18" charset="0"/>
                <a:cs typeface="Times New Roman" panose="02020603050405020304" pitchFamily="18" charset="0"/>
              </a:rPr>
            </a:br>
            <a:r>
              <a:rPr lang="ru-RU" sz="2000" b="1" dirty="0" smtClean="0">
                <a:latin typeface="Times New Roman" panose="02020603050405020304" pitchFamily="18" charset="0"/>
                <a:cs typeface="Times New Roman" panose="02020603050405020304" pitchFamily="18" charset="0"/>
              </a:rPr>
              <a:t>С </a:t>
            </a:r>
            <a:r>
              <a:rPr lang="ru-RU" sz="2000" b="1" dirty="0">
                <a:latin typeface="Times New Roman" panose="02020603050405020304" pitchFamily="18" charset="0"/>
                <a:cs typeface="Times New Roman" panose="02020603050405020304" pitchFamily="18" charset="0"/>
              </a:rPr>
              <a:t>персоналом группы необходимо познакомиться заранее (рассказать о его привычках, особенностях поведения).</a:t>
            </a:r>
          </a:p>
        </p:txBody>
      </p:sp>
    </p:spTree>
  </p:cSld>
  <p:clrMapOvr>
    <a:masterClrMapping/>
  </p:clrMapOvr>
  <p:transition spd="slow" advTm="10000">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836712"/>
            <a:ext cx="8219256" cy="5256584"/>
          </a:xfrm>
        </p:spPr>
        <p:txBody>
          <a:bodyPr>
            <a:noAutofit/>
          </a:bodyPr>
          <a:lstStyle/>
          <a:p>
            <a:r>
              <a:rPr lang="ru-RU" sz="2800" b="1" dirty="0" smtClean="0"/>
              <a:t>Алгоритм прохождения адаптации в группе младшего возраста</a:t>
            </a:r>
            <a:br>
              <a:rPr lang="ru-RU" sz="2800" b="1" dirty="0" smtClean="0"/>
            </a:br>
            <a:r>
              <a:rPr lang="ru-RU" sz="2400" dirty="0" smtClean="0"/>
              <a:t> </a:t>
            </a:r>
            <a:br>
              <a:rPr lang="ru-RU" sz="2400" dirty="0" smtClean="0"/>
            </a:br>
            <a:r>
              <a:rPr lang="ru-RU" sz="2400" dirty="0" smtClean="0"/>
              <a:t> </a:t>
            </a:r>
            <a:r>
              <a:rPr lang="ru-RU" sz="2400" dirty="0"/>
              <a:t>Чтобы привыкание к ДОУ было максимально безболезненным для ребенка, нужно сделать его постепенным( у каждого ребенка проходит индивидуально): В течении 1-й недели ребенок посещает детский сад 1-2 часа; </a:t>
            </a:r>
            <a:r>
              <a:rPr lang="ru-RU" sz="2400" dirty="0" smtClean="0"/>
              <a:t/>
            </a:r>
            <a:br>
              <a:rPr lang="ru-RU" sz="2400" dirty="0" smtClean="0"/>
            </a:br>
            <a:r>
              <a:rPr lang="ru-RU" sz="2400" dirty="0" smtClean="0"/>
              <a:t>В </a:t>
            </a:r>
            <a:r>
              <a:rPr lang="ru-RU" sz="2400" dirty="0"/>
              <a:t>течении следующей недели увеличивается время пребывания на 1-1,5 часа (дети проходят основные режимные моменты-выход на прогулку, прогулка, возвращение с прогулки, обед и </a:t>
            </a:r>
            <a:r>
              <a:rPr lang="ru-RU" sz="2400" dirty="0" smtClean="0"/>
              <a:t>сон</a:t>
            </a:r>
            <a:r>
              <a:rPr lang="ru-RU" sz="2400" dirty="0"/>
              <a:t>); </a:t>
            </a:r>
            <a:r>
              <a:rPr lang="ru-RU" sz="2400" dirty="0" smtClean="0"/>
              <a:t/>
            </a:r>
            <a:br>
              <a:rPr lang="ru-RU" sz="2400" dirty="0" smtClean="0"/>
            </a:br>
            <a:r>
              <a:rPr lang="ru-RU" sz="2400" dirty="0" smtClean="0"/>
              <a:t>Полная </a:t>
            </a:r>
            <a:r>
              <a:rPr lang="ru-RU" sz="2400" dirty="0"/>
              <a:t>адаптация – 10-12 недель.</a:t>
            </a:r>
          </a:p>
        </p:txBody>
      </p:sp>
    </p:spTree>
  </p:cSld>
  <p:clrMapOvr>
    <a:masterClrMapping/>
  </p:clrMapOvr>
  <p:transition spd="slow" advTm="10000">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22714"/>
          </a:xfrm>
        </p:spPr>
        <p:txBody>
          <a:bodyPr>
            <a:normAutofit fontScale="90000"/>
          </a:bodyPr>
          <a:lstStyle/>
          <a:p>
            <a:r>
              <a:rPr lang="ru-RU" sz="5300" b="1" dirty="0"/>
              <a:t>Советы </a:t>
            </a:r>
            <a:r>
              <a:rPr lang="ru-RU" sz="5300" b="1" dirty="0" smtClean="0"/>
              <a:t>родителям</a:t>
            </a:r>
            <a:r>
              <a:rPr lang="ru-RU" sz="3200" b="1" dirty="0" smtClean="0"/>
              <a:t/>
            </a:r>
            <a:br>
              <a:rPr lang="ru-RU" sz="3200" b="1" dirty="0" smtClean="0"/>
            </a:br>
            <a:r>
              <a:rPr lang="ru-RU" sz="3200" b="1" dirty="0" smtClean="0"/>
              <a:t> </a:t>
            </a:r>
            <a:r>
              <a:rPr lang="ru-RU" sz="2400" b="1" dirty="0"/>
              <a:t>В период адаптации очень важно соблюдать следующие рекомендации: </a:t>
            </a:r>
            <a:r>
              <a:rPr lang="ru-RU" sz="2400" b="1" dirty="0" smtClean="0"/>
              <a:t/>
            </a:r>
            <a:br>
              <a:rPr lang="ru-RU" sz="2400" b="1" dirty="0" smtClean="0"/>
            </a:br>
            <a:r>
              <a:rPr lang="ru-RU" sz="2400" b="1" dirty="0" smtClean="0"/>
              <a:t>Проводить адаптацию </a:t>
            </a:r>
            <a:r>
              <a:rPr lang="ru-RU" sz="2400" b="1" dirty="0"/>
              <a:t>лучше </a:t>
            </a:r>
            <a:r>
              <a:rPr lang="ru-RU" sz="2400" b="1" dirty="0" smtClean="0"/>
              <a:t>во </a:t>
            </a:r>
            <a:r>
              <a:rPr lang="ru-RU" sz="2400" b="1" dirty="0"/>
              <a:t>время вашего отпуска, так как в первое время ребенок находится не более 1-2 часов ( это регулирует воспитатель по мере наблюдения за малышом</a:t>
            </a:r>
            <a:r>
              <a:rPr lang="ru-RU" sz="2400" b="1" dirty="0" smtClean="0"/>
              <a:t>);</a:t>
            </a:r>
            <a:br>
              <a:rPr lang="ru-RU" sz="2400" b="1" dirty="0" smtClean="0"/>
            </a:br>
            <a:r>
              <a:rPr lang="ru-RU" sz="2400" b="1" dirty="0" smtClean="0"/>
              <a:t> </a:t>
            </a:r>
            <a:r>
              <a:rPr lang="ru-RU" sz="2400" b="1" dirty="0"/>
              <a:t>В период адаптации прислушивайтесь к советам и просьбам </a:t>
            </a:r>
            <a:r>
              <a:rPr lang="ru-RU" sz="2400" b="1" dirty="0" smtClean="0"/>
              <a:t>персонала ДОУ; </a:t>
            </a:r>
            <a:br>
              <a:rPr lang="ru-RU" sz="2400" b="1" dirty="0" smtClean="0"/>
            </a:br>
            <a:r>
              <a:rPr lang="ru-RU" sz="2400" b="1" dirty="0" smtClean="0"/>
              <a:t>В </a:t>
            </a:r>
            <a:r>
              <a:rPr lang="ru-RU" sz="2400" b="1" dirty="0"/>
              <a:t>период приспособления к новым условиям нужно тщательно наблюдать за изменениями в состоянии здоровья малыша и своевременно сообщать о них работникам детского сада; </a:t>
            </a:r>
            <a:r>
              <a:rPr lang="ru-RU" sz="2400" b="1" dirty="0" smtClean="0"/>
              <a:t/>
            </a:r>
            <a:br>
              <a:rPr lang="ru-RU" sz="2400" b="1" dirty="0" smtClean="0"/>
            </a:br>
            <a:r>
              <a:rPr lang="ru-RU" sz="2400" b="1" dirty="0" smtClean="0"/>
              <a:t>В </a:t>
            </a:r>
            <a:r>
              <a:rPr lang="ru-RU" sz="2400" b="1" dirty="0"/>
              <a:t>период адаптации малыш особенно нуждается в теплом, ласковом обращении с ним. Будьте внимательны к малышу, заботливы и терпеливы; </a:t>
            </a:r>
            <a:r>
              <a:rPr lang="ru-RU" sz="2400" b="1" dirty="0" smtClean="0"/>
              <a:t/>
            </a:r>
            <a:br>
              <a:rPr lang="ru-RU" sz="2400" b="1" dirty="0" smtClean="0"/>
            </a:br>
            <a:r>
              <a:rPr lang="ru-RU" sz="2400" b="1" dirty="0" smtClean="0"/>
              <a:t>Дома </a:t>
            </a:r>
            <a:r>
              <a:rPr lang="ru-RU" sz="2400" b="1" dirty="0"/>
              <a:t>необходимо поддерживать спокойную обстановку, не перегружайте </a:t>
            </a:r>
            <a:r>
              <a:rPr lang="ru-RU" sz="2400" b="1" dirty="0" smtClean="0"/>
              <a:t>впечатлениями</a:t>
            </a:r>
            <a:r>
              <a:rPr lang="ru-RU" sz="2400" dirty="0" smtClean="0"/>
              <a:t>;</a:t>
            </a:r>
            <a:endParaRPr lang="ru-RU" sz="2400" dirty="0"/>
          </a:p>
        </p:txBody>
      </p:sp>
    </p:spTree>
  </p:cSld>
  <p:clrMapOvr>
    <a:masterClrMapping/>
  </p:clrMapOvr>
  <p:transition spd="slow" advTm="10000">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60648"/>
            <a:ext cx="8229600" cy="5976664"/>
          </a:xfrm>
        </p:spPr>
        <p:txBody>
          <a:bodyPr>
            <a:normAutofit fontScale="90000"/>
          </a:bodyPr>
          <a:lstStyle/>
          <a:p>
            <a:r>
              <a:rPr lang="ru-RU" sz="2000" b="1" dirty="0" smtClean="0"/>
              <a:t/>
            </a:r>
            <a:br>
              <a:rPr lang="ru-RU" sz="2000" b="1" dirty="0" smtClean="0"/>
            </a:br>
            <a:r>
              <a:rPr lang="ru-RU" sz="2000" b="1" dirty="0" smtClean="0"/>
              <a:t> </a:t>
            </a:r>
            <a:r>
              <a:rPr lang="ru-RU" sz="2400" b="1" dirty="0" smtClean="0"/>
              <a:t>Постарайтесь </a:t>
            </a:r>
            <a:r>
              <a:rPr lang="ru-RU" sz="2400" b="1" dirty="0"/>
              <a:t>не входить в группу, если ребенок плачет. Воспитателю будет проще его успокоить. Входите только тогда, когда малыш успокоиться, если войдете когда он плачет у него сформируется условный </a:t>
            </a:r>
            <a:r>
              <a:rPr lang="ru-RU" sz="2400" b="1" dirty="0" smtClean="0"/>
              <a:t>рефлекс: его плач и громкий крик вызывает мгновенное появление мамы. Придумайте </a:t>
            </a:r>
            <a:r>
              <a:rPr lang="ru-RU" sz="2400" b="1" dirty="0"/>
              <a:t>ритуал-прощания или приветствия ( пожатие руки, поцелуй в нос, волшебная абракадабра или простое: «Пока, скоро увидимся!». Эти простые, но регулярно повторяющиеся мелочи позволят малышу прогнозировать ситуацию (мама всегда приходит за мной, когда говорит: «Пока, скоро увидимся</a:t>
            </a:r>
            <a:r>
              <a:rPr lang="ru-RU" sz="2400" b="1" dirty="0" smtClean="0"/>
              <a:t>!»). </a:t>
            </a:r>
            <a:br>
              <a:rPr lang="ru-RU" sz="2400" b="1" dirty="0" smtClean="0"/>
            </a:br>
            <a:r>
              <a:rPr lang="ru-RU" sz="2400" b="1" dirty="0" smtClean="0"/>
              <a:t>Малыши </a:t>
            </a:r>
            <a:r>
              <a:rPr lang="ru-RU" sz="2400" b="1" dirty="0"/>
              <a:t>очень </a:t>
            </a:r>
            <a:r>
              <a:rPr lang="ru-RU" sz="2400" b="1" dirty="0" smtClean="0"/>
              <a:t>чувствуют </a:t>
            </a:r>
            <a:r>
              <a:rPr lang="ru-RU" sz="2400" b="1" dirty="0"/>
              <a:t>эмоциональное состояние близких для них взрослых. Ваше спокойствие, уверенность говорят малышу, что все в порядке и можно смело отправляться в группу и наоборот – ваша тревога передается ребенку, даже если реальной причины для него нет</a:t>
            </a:r>
            <a:r>
              <a:rPr lang="ru-RU" sz="2400" b="1" dirty="0" smtClean="0"/>
              <a:t>.</a:t>
            </a:r>
            <a:endParaRPr lang="ru-RU" sz="2400" b="1" dirty="0"/>
          </a:p>
        </p:txBody>
      </p:sp>
    </p:spTree>
  </p:cSld>
  <p:clrMapOvr>
    <a:masterClrMapping/>
  </p:clrMapOvr>
  <p:transition spd="slow" advTm="10000">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67744" y="274638"/>
            <a:ext cx="6419056" cy="5386610"/>
          </a:xfrm>
        </p:spPr>
        <p:txBody>
          <a:bodyPr>
            <a:noAutofit/>
          </a:bodyPr>
          <a:lstStyle/>
          <a:p>
            <a:r>
              <a:rPr lang="ru-RU" sz="2000" b="1" dirty="0" smtClean="0"/>
              <a:t>Первое </a:t>
            </a:r>
            <a:r>
              <a:rPr lang="ru-RU" sz="2000" b="1" dirty="0"/>
              <a:t>время около месяца, стоит оставлять ребенка только до обеда. После прогулки он может вернуться в группу, пообедать и потом вы его забираете. Если ребенок сам выразит желание остаться в группе и спать вместе с детьми, то оставляйте его. Если малыш еще не готов оставаться – не торопите события. Лучше немного подождать и не травмировать психику, чем поспешить и получить травму. Некоторые родители ошибочно полагают, что если ребенок сходил 2-3 дня в группу нормально, то его можно оставлять на весь день. Это не так. Первая неделя – это знакомство с новым, настоящая адаптация начинается со второй недели, когда малыш понимает, что сюда ему придется ходить каждый день. </a:t>
            </a:r>
          </a:p>
        </p:txBody>
      </p:sp>
    </p:spTree>
  </p:cSld>
  <p:clrMapOvr>
    <a:masterClrMapping/>
  </p:clrMapOvr>
  <p:transition spd="slow" advTm="10000">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err="1" smtClean="0"/>
              <a:t>Куеук</a:t>
            </a:r>
            <a:r>
              <a:rPr lang="ru-RU" dirty="0" smtClean="0"/>
              <a:t/>
            </a:r>
            <a:br>
              <a:rPr lang="ru-RU" dirty="0" smtClean="0"/>
            </a:br>
            <a:endParaRPr lang="ru-RU" dirty="0"/>
          </a:p>
        </p:txBody>
      </p:sp>
      <p:pic>
        <p:nvPicPr>
          <p:cNvPr id="1026" name="Picture 2" descr="C:\Users\сергей\Pictures\Рисунок1.jpg"/>
          <p:cNvPicPr>
            <a:picLocks noChangeAspect="1" noChangeArrowheads="1"/>
          </p:cNvPicPr>
          <p:nvPr/>
        </p:nvPicPr>
        <p:blipFill>
          <a:blip r:embed="rId2" cstate="print"/>
          <a:srcRect/>
          <a:stretch>
            <a:fillRect/>
          </a:stretch>
        </p:blipFill>
        <p:spPr bwMode="auto">
          <a:xfrm>
            <a:off x="-1" y="0"/>
            <a:ext cx="9143999" cy="6858000"/>
          </a:xfrm>
          <a:prstGeom prst="rect">
            <a:avLst/>
          </a:prstGeom>
          <a:noFill/>
        </p:spPr>
      </p:pic>
      <p:sp>
        <p:nvSpPr>
          <p:cNvPr id="4" name="TextBox 3"/>
          <p:cNvSpPr txBox="1"/>
          <p:nvPr/>
        </p:nvSpPr>
        <p:spPr>
          <a:xfrm>
            <a:off x="2285984" y="214290"/>
            <a:ext cx="4143404" cy="954107"/>
          </a:xfrm>
          <a:prstGeom prst="rect">
            <a:avLst/>
          </a:prstGeom>
          <a:noFill/>
        </p:spPr>
        <p:txBody>
          <a:bodyPr wrap="square" rtlCol="0">
            <a:spAutoFit/>
          </a:bodyPr>
          <a:lstStyle/>
          <a:p>
            <a:pPr algn="ctr"/>
            <a:r>
              <a:rPr lang="ru-RU" sz="2800" b="1" dirty="0" smtClean="0"/>
              <a:t>Что проводим с детьми во время адаптации </a:t>
            </a:r>
            <a:endParaRPr lang="ru-RU" sz="2800" b="1" dirty="0"/>
          </a:p>
        </p:txBody>
      </p:sp>
      <p:sp>
        <p:nvSpPr>
          <p:cNvPr id="5" name="TextBox 4"/>
          <p:cNvSpPr txBox="1"/>
          <p:nvPr/>
        </p:nvSpPr>
        <p:spPr>
          <a:xfrm>
            <a:off x="1714480" y="1428737"/>
            <a:ext cx="5572164" cy="4524315"/>
          </a:xfrm>
          <a:prstGeom prst="rect">
            <a:avLst/>
          </a:prstGeom>
          <a:noFill/>
        </p:spPr>
        <p:txBody>
          <a:bodyPr wrap="square" rtlCol="0">
            <a:spAutoFit/>
          </a:bodyPr>
          <a:lstStyle/>
          <a:p>
            <a:r>
              <a:rPr lang="ru-RU" b="1" dirty="0" smtClean="0"/>
              <a:t>Игры в адаптационный период с детьми двух-трех лет.</a:t>
            </a:r>
          </a:p>
          <a:p>
            <a:r>
              <a:rPr lang="ru-RU" dirty="0" smtClean="0"/>
              <a:t>Основная задача игр в этот период - формирование эмоционального контакта, доверия детей к воспитателю. Ребенок должен увидеть в воспитателе доброго, всегда готового прийти на помощь человека (как мама) и интересного партнера в игре. Эмоциональное общение возникает на основе совместных действиях сопровождаемых улыбкой, ласковой интонации проявлением заботы к каждому малышу. Первые игры должны быть фронтальными, чтобы ни один ребенок не чувствовал себя обделенным вниманием. Инициатором игр всего выступает взрослый. Игры выбираются с учетом игровых возможностей детей, места проведения и т.д.</a:t>
            </a:r>
          </a:p>
          <a:p>
            <a:r>
              <a:rPr lang="ru-RU" dirty="0" smtClean="0"/>
              <a:t>      </a:t>
            </a:r>
            <a:endParaRPr lang="ru-RU" dirty="0"/>
          </a:p>
        </p:txBody>
      </p:sp>
    </p:spTree>
  </p:cSld>
  <p:clrMapOvr>
    <a:masterClrMapping/>
  </p:clrMapOvr>
  <p:transition spd="slow" advTm="10000">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сергей\Pictures\Рисунок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TextBox 3"/>
          <p:cNvSpPr txBox="1"/>
          <p:nvPr/>
        </p:nvSpPr>
        <p:spPr>
          <a:xfrm>
            <a:off x="1071538" y="857232"/>
            <a:ext cx="7500990" cy="5232202"/>
          </a:xfrm>
          <a:prstGeom prst="rect">
            <a:avLst/>
          </a:prstGeom>
          <a:noFill/>
        </p:spPr>
        <p:txBody>
          <a:bodyPr wrap="square" rtlCol="0">
            <a:spAutoFit/>
          </a:bodyPr>
          <a:lstStyle/>
          <a:p>
            <a:pPr algn="ctr"/>
            <a:r>
              <a:rPr lang="ru-RU" sz="2800" b="1" dirty="0" smtClean="0"/>
              <a:t>Игры - развлечения</a:t>
            </a:r>
          </a:p>
          <a:p>
            <a:r>
              <a:rPr lang="ru-RU" dirty="0" smtClean="0"/>
              <a:t>               </a:t>
            </a:r>
            <a:r>
              <a:rPr lang="ru-RU" u="sng" dirty="0" smtClean="0"/>
              <a:t>Иди ко мне</a:t>
            </a:r>
            <a:endParaRPr lang="ru-RU" dirty="0" smtClean="0"/>
          </a:p>
          <a:p>
            <a:r>
              <a:rPr lang="ru-RU" dirty="0" smtClean="0"/>
              <a:t>Ход игры. Взрослый отходит от ребенка несколько шагов и манит его к себе, ласково приговаривая: "Иди ко мне, мой хороший!" Когда ребенок подходит, воспитатель его обнимает:    " Какой ко мне хороший Коля пришел!" Игра повторяется.</a:t>
            </a:r>
          </a:p>
          <a:p>
            <a:r>
              <a:rPr lang="ru-RU" dirty="0" smtClean="0"/>
              <a:t>               </a:t>
            </a:r>
            <a:r>
              <a:rPr lang="ru-RU" u="sng" dirty="0" smtClean="0"/>
              <a:t>Пришел Петрушка</a:t>
            </a:r>
            <a:endParaRPr lang="ru-RU" dirty="0" smtClean="0"/>
          </a:p>
          <a:p>
            <a:r>
              <a:rPr lang="ru-RU" dirty="0" smtClean="0"/>
              <a:t>Материал. Петрушка, погремушки.</a:t>
            </a:r>
          </a:p>
          <a:p>
            <a:r>
              <a:rPr lang="ru-RU" dirty="0" smtClean="0"/>
              <a:t>Ход игры. Воспитатель приносит Петрушку, рассматривает его с детьми.</a:t>
            </a:r>
          </a:p>
          <a:p>
            <a:r>
              <a:rPr lang="ru-RU" dirty="0" smtClean="0"/>
              <a:t>Петрушка гремит погремушкой, потом раздает погремушки детям. Они вместе с Петрушкой встряхивают погремушками, радуются.</a:t>
            </a:r>
          </a:p>
          <a:p>
            <a:r>
              <a:rPr lang="ru-RU" dirty="0" smtClean="0"/>
              <a:t>               </a:t>
            </a:r>
            <a:r>
              <a:rPr lang="ru-RU" u="sng" dirty="0" smtClean="0"/>
              <a:t>Выдувание мыльных пузырей</a:t>
            </a:r>
            <a:endParaRPr lang="ru-RU" dirty="0" smtClean="0"/>
          </a:p>
          <a:p>
            <a:r>
              <a:rPr lang="ru-RU" dirty="0" smtClean="0"/>
              <a:t>Ход игры. Воспитатель на прогулке выдувает мыльные пузыри. Пробует получить пузыри, покачивая трубочкой, а, не дуя в нее. Считает, сколько пузырей может удержаться на трубочке за один раз. Пытается поймать на лету все пузыри, пока они не коснулись земли. Наступает на мыльный пузырь и удивленно спрашивает детей, куда он пропал. Затем учит каждого ребенка выдувать мыльные пузыри.</a:t>
            </a:r>
            <a:endParaRPr lang="ru-RU" dirty="0"/>
          </a:p>
        </p:txBody>
      </p:sp>
    </p:spTree>
  </p:cSld>
  <p:clrMapOvr>
    <a:masterClrMapping/>
  </p:clrMapOvr>
  <p:transition spd="slow" advTm="10000">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 name="Object 2"/>
          <p:cNvGraphicFramePr>
            <a:graphicFrameLocks noChangeAspect="1"/>
          </p:cNvGraphicFramePr>
          <p:nvPr/>
        </p:nvGraphicFramePr>
        <p:xfrm>
          <a:off x="0" y="0"/>
          <a:ext cx="9144000" cy="6858000"/>
        </p:xfrm>
        <a:graphic>
          <a:graphicData uri="http://schemas.openxmlformats.org/presentationml/2006/ole">
            <p:oleObj spid="_x0000_s3074" name="Документ" r:id="rId3" imgW="8485473" imgH="9176010" progId="Word.Document.12">
              <p:embed/>
            </p:oleObj>
          </a:graphicData>
        </a:graphic>
      </p:graphicFrame>
    </p:spTree>
  </p:cSld>
  <p:clrMapOvr>
    <a:masterClrMapping/>
  </p:clrMapOvr>
  <p:transition spd="slow" advTm="10000">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сергей\Pictures\Рисунок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TextBox 2"/>
          <p:cNvSpPr txBox="1"/>
          <p:nvPr/>
        </p:nvSpPr>
        <p:spPr>
          <a:xfrm>
            <a:off x="1214414" y="214290"/>
            <a:ext cx="7122463" cy="646331"/>
          </a:xfrm>
          <a:prstGeom prst="rect">
            <a:avLst/>
          </a:prstGeom>
          <a:noFill/>
        </p:spPr>
        <p:txBody>
          <a:bodyPr wrap="none" rtlCol="0">
            <a:spAutoFit/>
          </a:bodyPr>
          <a:lstStyle/>
          <a:p>
            <a:r>
              <a:rPr lang="ru-RU" sz="3600" b="1" dirty="0" smtClean="0"/>
              <a:t>Результаты адаптации за 2015 год </a:t>
            </a:r>
            <a:endParaRPr lang="ru-RU" sz="3600" b="1" dirty="0"/>
          </a:p>
        </p:txBody>
      </p:sp>
      <p:sp>
        <p:nvSpPr>
          <p:cNvPr id="4" name="TextBox 3"/>
          <p:cNvSpPr txBox="1"/>
          <p:nvPr/>
        </p:nvSpPr>
        <p:spPr>
          <a:xfrm>
            <a:off x="2571736" y="1357298"/>
            <a:ext cx="3714776" cy="4154984"/>
          </a:xfrm>
          <a:prstGeom prst="rect">
            <a:avLst/>
          </a:prstGeom>
          <a:noFill/>
        </p:spPr>
        <p:txBody>
          <a:bodyPr wrap="square" rtlCol="0">
            <a:spAutoFit/>
          </a:bodyPr>
          <a:lstStyle/>
          <a:p>
            <a:r>
              <a:rPr lang="ru-RU" sz="4400" dirty="0" smtClean="0"/>
              <a:t>Лёгкая степень- 56%</a:t>
            </a:r>
          </a:p>
          <a:p>
            <a:r>
              <a:rPr lang="ru-RU" sz="4400" dirty="0" smtClean="0"/>
              <a:t>Средняя  степень – 39%</a:t>
            </a:r>
          </a:p>
          <a:p>
            <a:r>
              <a:rPr lang="ru-RU" sz="4400" dirty="0" smtClean="0"/>
              <a:t>Тяжёлая степень  – 5%</a:t>
            </a:r>
            <a:endParaRPr lang="ru-RU" sz="4400" dirty="0"/>
          </a:p>
        </p:txBody>
      </p:sp>
    </p:spTree>
  </p:cSld>
  <p:clrMapOvr>
    <a:masterClrMapping/>
  </p:clrMapOvr>
  <p:transition spd="slow" advTm="10000">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57290" y="1285860"/>
            <a:ext cx="6572296" cy="3786214"/>
          </a:xfrm>
        </p:spPr>
        <p:txBody>
          <a:bodyPr>
            <a:noAutofit/>
          </a:bodyPr>
          <a:lstStyle/>
          <a:p>
            <a:r>
              <a:rPr lang="ru-RU" sz="8800" b="1" dirty="0" smtClean="0">
                <a:solidFill>
                  <a:schemeClr val="bg1"/>
                </a:solidFill>
              </a:rPr>
              <a:t>СПАСИБО  </a:t>
            </a:r>
            <a:br>
              <a:rPr lang="ru-RU" sz="8800" b="1" dirty="0" smtClean="0">
                <a:solidFill>
                  <a:schemeClr val="bg1"/>
                </a:solidFill>
              </a:rPr>
            </a:br>
            <a:r>
              <a:rPr lang="ru-RU" sz="8800" b="1" dirty="0" smtClean="0">
                <a:solidFill>
                  <a:schemeClr val="bg1"/>
                </a:solidFill>
              </a:rPr>
              <a:t>ЗА </a:t>
            </a:r>
            <a:br>
              <a:rPr lang="ru-RU" sz="8800" b="1" dirty="0" smtClean="0">
                <a:solidFill>
                  <a:schemeClr val="bg1"/>
                </a:solidFill>
              </a:rPr>
            </a:br>
            <a:r>
              <a:rPr lang="ru-RU" sz="8800" b="1" dirty="0" smtClean="0">
                <a:solidFill>
                  <a:schemeClr val="bg1"/>
                </a:solidFill>
              </a:rPr>
              <a:t>ВНИМАНИЕ</a:t>
            </a:r>
            <a:endParaRPr lang="ru-RU" sz="8800" b="1" dirty="0">
              <a:solidFill>
                <a:schemeClr val="bg1"/>
              </a:solidFill>
            </a:endParaRPr>
          </a:p>
        </p:txBody>
      </p:sp>
    </p:spTree>
  </p:cSld>
  <p:clrMapOvr>
    <a:masterClrMapping/>
  </p:clrMapOvr>
  <p:transition spd="slow" advTm="10000">
    <p:wipe dir="d"/>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296</TotalTime>
  <Words>298</Words>
  <Application>Microsoft Office PowerPoint</Application>
  <PresentationFormat>Экран (4:3)</PresentationFormat>
  <Paragraphs>27</Paragraphs>
  <Slides>13</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13</vt:i4>
      </vt:variant>
    </vt:vector>
  </HeadingPairs>
  <TitlesOfParts>
    <vt:vector size="15" baseType="lpstr">
      <vt:lpstr>Тема Office</vt:lpstr>
      <vt:lpstr>Документ</vt:lpstr>
      <vt:lpstr>«Адаптация ребенка к дошкольному учреждению»</vt:lpstr>
      <vt:lpstr>Адаптация – процесс вхождения человека в новую для него среду и приспособление к ее условиям.  Адаптация является активным процессом приводящим к:  -Позитивным результатам (адаптированность)  -Негативным (стресс)  При этом выделяются критерии успешной адаптации:  -Внутренний комфорт (эмоциональная удовлетворенность)  -Внешняя адекватность поведения (способность легко и точно выполнять новые требования)</vt:lpstr>
      <vt:lpstr>Значения адаптации   Физиологический уровень (надо привыкнуть) 1. К новому режиму, ритму жизни, новым нагрузкам (необходимости сидеть, слушать, выполнять команды)  2. Невозможности уединения  3.  Необходимости самоограничений 4. Новой пищи, новым помещениям, освещенности, запахам Психологический уровень (предстоит привыкнуть)  1. Большому количеству новых людей и необходимости с ними взаимодействовать  2. Необходимости отстаивать свое личное пространство 3.  К отсутствию значимого взрослого ( мамы, папы…)  4. Необходимости в одиночку справляться со своими проблемами</vt:lpstr>
      <vt:lpstr>Как должен быть подготовлен ребенок к периоду адаптации   Должны быть сформированы следующие культурно-гигиенические навыки: самостоятельно есть разнообразную пищу; своевременно сообщать о своих потребностях: проситься в туалет или на горшок; мыть руки при помощи взрослых, пользоваться полотенцем, носовым платком;  Перед поступлением в детский  сад домашний режим целесообразно приблизить к режиму детского учреждения;  С персоналом группы необходимо познакомиться заранее (рассказать о его привычках, особенностях поведения).</vt:lpstr>
      <vt:lpstr>Алгоритм прохождения адаптации в группе младшего возраста    Чтобы привыкание к ДОУ было максимально безболезненным для ребенка, нужно сделать его постепенным( у каждого ребенка проходит индивидуально): В течении 1-й недели ребенок посещает детский сад 1-2 часа;  В течении следующей недели увеличивается время пребывания на 1-1,5 часа (дети проходят основные режимные моменты-выход на прогулку, прогулка, возвращение с прогулки, обед и сон);  Полная адаптация – 10-12 недель.</vt:lpstr>
      <vt:lpstr>Советы родителям  В период адаптации очень важно соблюдать следующие рекомендации:  Проводить адаптацию лучше во время вашего отпуска, так как в первое время ребенок находится не более 1-2 часов ( это регулирует воспитатель по мере наблюдения за малышом);  В период адаптации прислушивайтесь к советам и просьбам персонала ДОУ;  В период приспособления к новым условиям нужно тщательно наблюдать за изменениями в состоянии здоровья малыша и своевременно сообщать о них работникам детского сада;  В период адаптации малыш особенно нуждается в теплом, ласковом обращении с ним. Будьте внимательны к малышу, заботливы и терпеливы;  Дома необходимо поддерживать спокойную обстановку, не перегружайте впечатлениями;</vt:lpstr>
      <vt:lpstr>  Постарайтесь не входить в группу, если ребенок плачет. Воспитателю будет проще его успокоить. Входите только тогда, когда малыш успокоиться, если войдете когда он плачет у него сформируется условный рефлекс: его плач и громкий крик вызывает мгновенное появление мамы. Придумайте ритуал-прощания или приветствия ( пожатие руки, поцелуй в нос, волшебная абракадабра или простое: «Пока, скоро увидимся!». Эти простые, но регулярно повторяющиеся мелочи позволят малышу прогнозировать ситуацию (мама всегда приходит за мной, когда говорит: «Пока, скоро увидимся!»).  Малыши очень чувствуют эмоциональное состояние близких для них взрослых. Ваше спокойствие, уверенность говорят малышу, что все в порядке и можно смело отправляться в группу и наоборот – ваша тревога передается ребенку, даже если реальной причины для него нет.</vt:lpstr>
      <vt:lpstr>Первое время около месяца, стоит оставлять ребенка только до обеда. После прогулки он может вернуться в группу, пообедать и потом вы его забираете. Если ребенок сам выразит желание остаться в группе и спать вместе с детьми, то оставляйте его. Если малыш еще не готов оставаться – не торопите события. Лучше немного подождать и не травмировать психику, чем поспешить и получить травму. Некоторые родители ошибочно полагают, что если ребенок сходил 2-3 дня в группу нормально, то его можно оставлять на весь день. Это не так. Первая неделя – это знакомство с новым, настоящая адаптация начинается со второй недели, когда малыш понимает, что сюда ему придется ходить каждый день. </vt:lpstr>
      <vt:lpstr>Куеук </vt:lpstr>
      <vt:lpstr>Слайд 10</vt:lpstr>
      <vt:lpstr>Слайд 11</vt:lpstr>
      <vt:lpstr>Слайд 12</vt:lpstr>
      <vt:lpstr>СПАСИБО   ЗА  ВНИМАНИЕ</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Пользователь</cp:lastModifiedBy>
  <cp:revision>34</cp:revision>
  <dcterms:created xsi:type="dcterms:W3CDTF">2014-05-07T16:07:49Z</dcterms:created>
  <dcterms:modified xsi:type="dcterms:W3CDTF">2016-02-24T05:53:55Z</dcterms:modified>
</cp:coreProperties>
</file>