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290" autoAdjust="0"/>
    <p:restoredTop sz="94632" autoAdjust="0"/>
  </p:normalViewPr>
  <p:slideViewPr>
    <p:cSldViewPr>
      <p:cViewPr varScale="1">
        <p:scale>
          <a:sx n="85" d="100"/>
          <a:sy n="85" d="100"/>
        </p:scale>
        <p:origin x="-1027" y="-86"/>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72D7A0C-174D-43E0-B030-087149E6EF1D}" type="datetimeFigureOut">
              <a:rPr lang="ru-RU" smtClean="0"/>
              <a:t>23.02.2016</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27A72C5-DAAF-45FF-91B6-78F7CDB8004A}" type="slidenum">
              <a:rPr lang="ru-RU" smtClean="0"/>
              <a:t>‹#›</a:t>
            </a:fld>
            <a:endParaRPr lang="ru-RU"/>
          </a:p>
        </p:txBody>
      </p:sp>
    </p:spTree>
    <p:extLst>
      <p:ext uri="{BB962C8B-B14F-4D97-AF65-F5344CB8AC3E}">
        <p14:creationId xmlns:p14="http://schemas.microsoft.com/office/powerpoint/2010/main" val="2016123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A27A72C5-DAAF-45FF-91B6-78F7CDB8004A}" type="slidenum">
              <a:rPr lang="ru-RU" smtClean="0"/>
              <a:t>1</a:t>
            </a:fld>
            <a:endParaRPr lang="ru-RU"/>
          </a:p>
        </p:txBody>
      </p:sp>
    </p:spTree>
    <p:extLst>
      <p:ext uri="{BB962C8B-B14F-4D97-AF65-F5344CB8AC3E}">
        <p14:creationId xmlns:p14="http://schemas.microsoft.com/office/powerpoint/2010/main" val="33190784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E66257BC-9188-41DC-A28D-D0E726907D1E}" type="datetimeFigureOut">
              <a:rPr lang="ru-RU" smtClean="0"/>
              <a:t>23.02.2016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73D5B39-0BF0-4B84-AA3D-7CA2F42A9FF4}" type="slidenum">
              <a:rPr lang="ru-RU" smtClean="0"/>
              <a:t>‹#›</a:t>
            </a:fld>
            <a:endParaRPr lang="ru-RU"/>
          </a:p>
        </p:txBody>
      </p:sp>
    </p:spTree>
    <p:extLst>
      <p:ext uri="{BB962C8B-B14F-4D97-AF65-F5344CB8AC3E}">
        <p14:creationId xmlns:p14="http://schemas.microsoft.com/office/powerpoint/2010/main" val="41108741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E66257BC-9188-41DC-A28D-D0E726907D1E}" type="datetimeFigureOut">
              <a:rPr lang="ru-RU" smtClean="0"/>
              <a:t>23.02.2016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73D5B39-0BF0-4B84-AA3D-7CA2F42A9FF4}" type="slidenum">
              <a:rPr lang="ru-RU" smtClean="0"/>
              <a:t>‹#›</a:t>
            </a:fld>
            <a:endParaRPr lang="ru-RU"/>
          </a:p>
        </p:txBody>
      </p:sp>
    </p:spTree>
    <p:extLst>
      <p:ext uri="{BB962C8B-B14F-4D97-AF65-F5344CB8AC3E}">
        <p14:creationId xmlns:p14="http://schemas.microsoft.com/office/powerpoint/2010/main" val="974316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E66257BC-9188-41DC-A28D-D0E726907D1E}" type="datetimeFigureOut">
              <a:rPr lang="ru-RU" smtClean="0"/>
              <a:t>23.02.2016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73D5B39-0BF0-4B84-AA3D-7CA2F42A9FF4}" type="slidenum">
              <a:rPr lang="ru-RU" smtClean="0"/>
              <a:t>‹#›</a:t>
            </a:fld>
            <a:endParaRPr lang="ru-RU"/>
          </a:p>
        </p:txBody>
      </p:sp>
    </p:spTree>
    <p:extLst>
      <p:ext uri="{BB962C8B-B14F-4D97-AF65-F5344CB8AC3E}">
        <p14:creationId xmlns:p14="http://schemas.microsoft.com/office/powerpoint/2010/main" val="23364027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E66257BC-9188-41DC-A28D-D0E726907D1E}" type="datetimeFigureOut">
              <a:rPr lang="ru-RU" smtClean="0"/>
              <a:t>23.02.2016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873D5B39-0BF0-4B84-AA3D-7CA2F42A9FF4}" type="slidenum">
              <a:rPr lang="ru-RU" smtClean="0"/>
              <a:t>‹#›</a:t>
            </a:fld>
            <a:endParaRPr lang="ru-RU"/>
          </a:p>
        </p:txBody>
      </p:sp>
    </p:spTree>
    <p:extLst>
      <p:ext uri="{BB962C8B-B14F-4D97-AF65-F5344CB8AC3E}">
        <p14:creationId xmlns:p14="http://schemas.microsoft.com/office/powerpoint/2010/main" val="4893565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E66257BC-9188-41DC-A28D-D0E726907D1E}" type="datetimeFigureOut">
              <a:rPr lang="ru-RU" smtClean="0"/>
              <a:t>23.02.2016</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873D5B39-0BF0-4B84-AA3D-7CA2F42A9FF4}" type="slidenum">
              <a:rPr lang="ru-RU" smtClean="0"/>
              <a:t>‹#›</a:t>
            </a:fld>
            <a:endParaRPr lang="ru-RU"/>
          </a:p>
        </p:txBody>
      </p:sp>
    </p:spTree>
    <p:extLst>
      <p:ext uri="{BB962C8B-B14F-4D97-AF65-F5344CB8AC3E}">
        <p14:creationId xmlns:p14="http://schemas.microsoft.com/office/powerpoint/2010/main" val="1186786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E66257BC-9188-41DC-A28D-D0E726907D1E}" type="datetimeFigureOut">
              <a:rPr lang="ru-RU" smtClean="0"/>
              <a:t>23.02.2016</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873D5B39-0BF0-4B84-AA3D-7CA2F42A9FF4}" type="slidenum">
              <a:rPr lang="ru-RU" smtClean="0"/>
              <a:t>‹#›</a:t>
            </a:fld>
            <a:endParaRPr lang="ru-RU"/>
          </a:p>
        </p:txBody>
      </p:sp>
    </p:spTree>
    <p:extLst>
      <p:ext uri="{BB962C8B-B14F-4D97-AF65-F5344CB8AC3E}">
        <p14:creationId xmlns:p14="http://schemas.microsoft.com/office/powerpoint/2010/main" val="29610562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E66257BC-9188-41DC-A28D-D0E726907D1E}" type="datetimeFigureOut">
              <a:rPr lang="ru-RU" smtClean="0"/>
              <a:t>23.02.2016</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873D5B39-0BF0-4B84-AA3D-7CA2F42A9FF4}" type="slidenum">
              <a:rPr lang="ru-RU" smtClean="0"/>
              <a:t>‹#›</a:t>
            </a:fld>
            <a:endParaRPr lang="ru-RU"/>
          </a:p>
        </p:txBody>
      </p:sp>
    </p:spTree>
    <p:extLst>
      <p:ext uri="{BB962C8B-B14F-4D97-AF65-F5344CB8AC3E}">
        <p14:creationId xmlns:p14="http://schemas.microsoft.com/office/powerpoint/2010/main" val="18248271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E66257BC-9188-41DC-A28D-D0E726907D1E}" type="datetimeFigureOut">
              <a:rPr lang="ru-RU" smtClean="0"/>
              <a:t>23.02.2016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873D5B39-0BF0-4B84-AA3D-7CA2F42A9FF4}" type="slidenum">
              <a:rPr lang="ru-RU" smtClean="0"/>
              <a:t>‹#›</a:t>
            </a:fld>
            <a:endParaRPr lang="ru-RU"/>
          </a:p>
        </p:txBody>
      </p:sp>
    </p:spTree>
    <p:extLst>
      <p:ext uri="{BB962C8B-B14F-4D97-AF65-F5344CB8AC3E}">
        <p14:creationId xmlns:p14="http://schemas.microsoft.com/office/powerpoint/2010/main" val="26980570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E66257BC-9188-41DC-A28D-D0E726907D1E}" type="datetimeFigureOut">
              <a:rPr lang="ru-RU" smtClean="0"/>
              <a:t>23.02.2016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873D5B39-0BF0-4B84-AA3D-7CA2F42A9FF4}" type="slidenum">
              <a:rPr lang="ru-RU" smtClean="0"/>
              <a:t>‹#›</a:t>
            </a:fld>
            <a:endParaRPr lang="ru-RU"/>
          </a:p>
        </p:txBody>
      </p:sp>
    </p:spTree>
    <p:extLst>
      <p:ext uri="{BB962C8B-B14F-4D97-AF65-F5344CB8AC3E}">
        <p14:creationId xmlns:p14="http://schemas.microsoft.com/office/powerpoint/2010/main" val="11105243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E66257BC-9188-41DC-A28D-D0E726907D1E}" type="datetimeFigureOut">
              <a:rPr lang="ru-RU" smtClean="0"/>
              <a:t>23.02.2016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73D5B39-0BF0-4B84-AA3D-7CA2F42A9FF4}" type="slidenum">
              <a:rPr lang="ru-RU" smtClean="0"/>
              <a:t>‹#›</a:t>
            </a:fld>
            <a:endParaRPr lang="ru-RU"/>
          </a:p>
        </p:txBody>
      </p:sp>
    </p:spTree>
    <p:extLst>
      <p:ext uri="{BB962C8B-B14F-4D97-AF65-F5344CB8AC3E}">
        <p14:creationId xmlns:p14="http://schemas.microsoft.com/office/powerpoint/2010/main" val="28013567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E66257BC-9188-41DC-A28D-D0E726907D1E}" type="datetimeFigureOut">
              <a:rPr lang="ru-RU" smtClean="0"/>
              <a:t>23.02.2016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73D5B39-0BF0-4B84-AA3D-7CA2F42A9FF4}" type="slidenum">
              <a:rPr lang="ru-RU" smtClean="0"/>
              <a:t>‹#›</a:t>
            </a:fld>
            <a:endParaRPr lang="ru-RU"/>
          </a:p>
        </p:txBody>
      </p:sp>
    </p:spTree>
    <p:extLst>
      <p:ext uri="{BB962C8B-B14F-4D97-AF65-F5344CB8AC3E}">
        <p14:creationId xmlns:p14="http://schemas.microsoft.com/office/powerpoint/2010/main" val="13879819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66257BC-9188-41DC-A28D-D0E726907D1E}" type="datetimeFigureOut">
              <a:rPr lang="ru-RU" smtClean="0"/>
              <a:t>23.02.2016</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3D5B39-0BF0-4B84-AA3D-7CA2F42A9FF4}" type="slidenum">
              <a:rPr lang="ru-RU" smtClean="0"/>
              <a:t>‹#›</a:t>
            </a:fld>
            <a:endParaRPr lang="ru-RU"/>
          </a:p>
        </p:txBody>
      </p:sp>
    </p:spTree>
    <p:extLst>
      <p:ext uri="{BB962C8B-B14F-4D97-AF65-F5344CB8AC3E}">
        <p14:creationId xmlns:p14="http://schemas.microsoft.com/office/powerpoint/2010/main" val="2191791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gif"/><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hyperlink" Target="http://sad-sosenka.ru/images/Logoped/razvitie-rechevogo-dyxaniya/igry-na-razvitie-rechevogo-dyhanija.jpg" TargetMode="External"/><Relationship Id="rId2" Type="http://schemas.openxmlformats.org/officeDocument/2006/relationships/image" Target="../media/image11.jpeg"/><Relationship Id="rId1" Type="http://schemas.openxmlformats.org/officeDocument/2006/relationships/slideLayout" Target="../slideLayouts/slideLayout5.xml"/><Relationship Id="rId4" Type="http://schemas.openxmlformats.org/officeDocument/2006/relationships/image" Target="../media/image12.jpeg"/></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normAutofit fontScale="90000"/>
          </a:bodyPr>
          <a:lstStyle/>
          <a:p>
            <a:r>
              <a:rPr lang="ru-RU" b="1" cap="all" dirty="0" smtClean="0">
                <a:effectLst>
                  <a:reflection blurRad="12700" stA="28000" endPos="45000" dist="1003" dir="5400000" sy="-100000" algn="bl"/>
                </a:effectLst>
              </a:rPr>
              <a:t/>
            </a:r>
            <a:br>
              <a:rPr lang="ru-RU" b="1" cap="all" dirty="0" smtClean="0">
                <a:effectLst>
                  <a:reflection blurRad="12700" stA="28000" endPos="45000" dist="1003" dir="5400000" sy="-100000" algn="bl"/>
                </a:effectLst>
              </a:rPr>
            </a:br>
            <a:r>
              <a:rPr lang="ru-RU" b="1" cap="all" dirty="0" smtClean="0">
                <a:effectLst>
                  <a:reflection blurRad="12700" stA="28000" endPos="45000" dist="1003" dir="5400000" sy="-100000" algn="bl"/>
                </a:effectLst>
              </a:rPr>
              <a:t>Проект</a:t>
            </a:r>
            <a:br>
              <a:rPr lang="ru-RU" b="1" cap="all" dirty="0" smtClean="0">
                <a:effectLst>
                  <a:reflection blurRad="12700" stA="28000" endPos="45000" dist="1003" dir="5400000" sy="-100000" algn="bl"/>
                </a:effectLst>
              </a:rPr>
            </a:br>
            <a:r>
              <a:rPr lang="ru-RU" b="1" cap="all" dirty="0" smtClean="0">
                <a:effectLst>
                  <a:reflection blurRad="12700" stA="28000" endPos="45000" dist="1003" dir="5400000" sy="-100000" algn="bl"/>
                </a:effectLst>
              </a:rPr>
              <a:t>«Правильное дыхание – правильная речь».</a:t>
            </a:r>
            <a:r>
              <a:rPr lang="ru-RU" dirty="0" smtClean="0"/>
              <a:t/>
            </a:r>
            <a:br>
              <a:rPr lang="ru-RU" dirty="0" smtClean="0"/>
            </a:br>
            <a:endParaRPr lang="ru-RU" dirty="0"/>
          </a:p>
        </p:txBody>
      </p:sp>
      <p:sp>
        <p:nvSpPr>
          <p:cNvPr id="3" name="Подзаголовок 2"/>
          <p:cNvSpPr>
            <a:spLocks noGrp="1"/>
          </p:cNvSpPr>
          <p:nvPr>
            <p:ph type="subTitle" idx="1"/>
          </p:nvPr>
        </p:nvSpPr>
        <p:spPr>
          <a:xfrm>
            <a:off x="1371600" y="4437112"/>
            <a:ext cx="6400800" cy="1201688"/>
          </a:xfrm>
        </p:spPr>
        <p:txBody>
          <a:bodyPr>
            <a:normAutofit/>
          </a:bodyPr>
          <a:lstStyle/>
          <a:p>
            <a:r>
              <a:rPr lang="ru-RU" sz="2400" dirty="0">
                <a:solidFill>
                  <a:schemeClr val="tx1"/>
                </a:solidFill>
              </a:rPr>
              <a:t> Автор: Рогачева Ирина </a:t>
            </a:r>
            <a:r>
              <a:rPr lang="ru-RU" sz="2400" dirty="0" smtClean="0">
                <a:solidFill>
                  <a:schemeClr val="tx1"/>
                </a:solidFill>
              </a:rPr>
              <a:t>Александровна            </a:t>
            </a:r>
            <a:r>
              <a:rPr lang="ru-RU" sz="2400" dirty="0">
                <a:solidFill>
                  <a:schemeClr val="tx1"/>
                </a:solidFill>
              </a:rPr>
              <a:t>Воспитатель </a:t>
            </a:r>
            <a:r>
              <a:rPr lang="ru-RU" sz="2400" dirty="0" smtClean="0">
                <a:solidFill>
                  <a:schemeClr val="tx1"/>
                </a:solidFill>
              </a:rPr>
              <a:t>МБДОУ </a:t>
            </a:r>
            <a:r>
              <a:rPr lang="ru-RU" sz="2400" dirty="0">
                <a:solidFill>
                  <a:schemeClr val="tx1"/>
                </a:solidFill>
              </a:rPr>
              <a:t>ЦРР д\с № 15</a:t>
            </a:r>
          </a:p>
        </p:txBody>
      </p:sp>
    </p:spTree>
    <p:extLst>
      <p:ext uri="{BB962C8B-B14F-4D97-AF65-F5344CB8AC3E}">
        <p14:creationId xmlns:p14="http://schemas.microsoft.com/office/powerpoint/2010/main" val="314942135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836712"/>
            <a:ext cx="3888432" cy="3096344"/>
          </a:xfrm>
        </p:spPr>
        <p:txBody>
          <a:bodyPr>
            <a:noAutofit/>
          </a:bodyPr>
          <a:lstStyle/>
          <a:p>
            <a:r>
              <a:rPr lang="ru-RU" sz="1800" dirty="0">
                <a:latin typeface="+mn-lt"/>
              </a:rPr>
              <a:t> Цель проекта</a:t>
            </a:r>
            <a:r>
              <a:rPr lang="ru-RU" sz="1800" b="0" dirty="0">
                <a:latin typeface="+mn-lt"/>
              </a:rPr>
              <a:t> - развитие речевого дыхания у детей дошкольного возраста с речевыми нарушениями.</a:t>
            </a:r>
            <a:br>
              <a:rPr lang="ru-RU" sz="1800" b="0" dirty="0">
                <a:latin typeface="+mn-lt"/>
              </a:rPr>
            </a:br>
            <a:r>
              <a:rPr lang="ru-RU" sz="1800" b="0" dirty="0">
                <a:latin typeface="+mn-lt"/>
              </a:rPr>
              <a:t> </a:t>
            </a:r>
            <a:br>
              <a:rPr lang="ru-RU" sz="1800" b="0" dirty="0">
                <a:latin typeface="+mn-lt"/>
              </a:rPr>
            </a:br>
            <a:r>
              <a:rPr lang="ru-RU" sz="1800" b="0" dirty="0">
                <a:latin typeface="+mn-lt"/>
              </a:rPr>
              <a:t>Вид проекта: практически-ориентированный, долгосрочный.</a:t>
            </a:r>
            <a:br>
              <a:rPr lang="ru-RU" sz="1800" b="0" dirty="0">
                <a:latin typeface="+mn-lt"/>
              </a:rPr>
            </a:br>
            <a:r>
              <a:rPr lang="ru-RU" sz="1800" b="0" dirty="0">
                <a:latin typeface="+mn-lt"/>
              </a:rPr>
              <a:t> </a:t>
            </a:r>
            <a:br>
              <a:rPr lang="ru-RU" sz="1800" b="0" dirty="0">
                <a:latin typeface="+mn-lt"/>
              </a:rPr>
            </a:br>
            <a:r>
              <a:rPr lang="ru-RU" sz="1800" b="0" dirty="0">
                <a:latin typeface="+mn-lt"/>
              </a:rPr>
              <a:t>Участники проекта: дети с нарушениями речи, учитель-логопед, воспитатели, родители.</a:t>
            </a:r>
            <a:r>
              <a:rPr lang="ru-RU" sz="1400" b="0" dirty="0">
                <a:latin typeface="+mn-lt"/>
              </a:rPr>
              <a:t> </a:t>
            </a:r>
            <a:r>
              <a:rPr lang="ru-RU" sz="1400" dirty="0">
                <a:latin typeface="+mn-lt"/>
              </a:rPr>
              <a:t/>
            </a:r>
            <a:br>
              <a:rPr lang="ru-RU" sz="1400" dirty="0">
                <a:latin typeface="+mn-lt"/>
              </a:rPr>
            </a:br>
            <a:endParaRPr lang="ru-RU" sz="1400" dirty="0">
              <a:latin typeface="+mn-lt"/>
            </a:endParaRPr>
          </a:p>
        </p:txBody>
      </p:sp>
      <p:sp>
        <p:nvSpPr>
          <p:cNvPr id="4" name="Текст 3"/>
          <p:cNvSpPr>
            <a:spLocks noGrp="1"/>
          </p:cNvSpPr>
          <p:nvPr>
            <p:ph type="body" sz="half" idx="2"/>
          </p:nvPr>
        </p:nvSpPr>
        <p:spPr>
          <a:xfrm>
            <a:off x="457200" y="4221088"/>
            <a:ext cx="8219256" cy="1872208"/>
          </a:xfrm>
        </p:spPr>
        <p:txBody>
          <a:bodyPr>
            <a:normAutofit fontScale="92500"/>
          </a:bodyPr>
          <a:lstStyle/>
          <a:p>
            <a:r>
              <a:rPr lang="ru-RU" sz="1800" dirty="0"/>
              <a:t> </a:t>
            </a:r>
            <a:r>
              <a:rPr lang="ru-RU" sz="1800" b="1" dirty="0" smtClean="0"/>
              <a:t>Практическая </a:t>
            </a:r>
            <a:r>
              <a:rPr lang="ru-RU" sz="1800" b="1" dirty="0"/>
              <a:t>значимость проекта</a:t>
            </a:r>
            <a:r>
              <a:rPr lang="ru-RU" sz="1800" dirty="0"/>
              <a:t>  заключается в том, что предложенная система применения проектного метода в коррекционно-логопедическом процессе может использоваться при речевом развитии детей и без речевых нарушений, как профилактика нарушений речевого развития в дошкольном возрасте.</a:t>
            </a:r>
          </a:p>
          <a:p>
            <a:r>
              <a:rPr lang="ru-RU" sz="1800" dirty="0"/>
              <a:t> </a:t>
            </a:r>
          </a:p>
          <a:p>
            <a:r>
              <a:rPr lang="ru-RU" sz="1800" b="1" dirty="0"/>
              <a:t>Срок реализации проекта</a:t>
            </a:r>
            <a:r>
              <a:rPr lang="ru-RU" sz="1800" dirty="0"/>
              <a:t>: 2 года.</a:t>
            </a:r>
          </a:p>
          <a:p>
            <a:endParaRPr lang="ru-RU" dirty="0"/>
          </a:p>
        </p:txBody>
      </p:sp>
      <p:pic>
        <p:nvPicPr>
          <p:cNvPr id="5" name="Объект 4" descr="http://savepic.ru/5960417.jpg"/>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716016" y="548680"/>
            <a:ext cx="3827462" cy="3201286"/>
          </a:xfrm>
          <a:prstGeom prst="rect">
            <a:avLst/>
          </a:prstGeom>
          <a:noFill/>
          <a:ln>
            <a:noFill/>
          </a:ln>
        </p:spPr>
      </p:pic>
    </p:spTree>
    <p:extLst>
      <p:ext uri="{BB962C8B-B14F-4D97-AF65-F5344CB8AC3E}">
        <p14:creationId xmlns:p14="http://schemas.microsoft.com/office/powerpoint/2010/main" val="387095563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18734" y="548680"/>
            <a:ext cx="7416824" cy="6001643"/>
          </a:xfrm>
          <a:prstGeom prst="rect">
            <a:avLst/>
          </a:prstGeom>
        </p:spPr>
        <p:txBody>
          <a:bodyPr wrap="square">
            <a:spAutoFit/>
          </a:bodyPr>
          <a:lstStyle/>
          <a:p>
            <a:r>
              <a:rPr lang="ru-RU" sz="2400" b="1" dirty="0" smtClean="0"/>
              <a:t>Задачи</a:t>
            </a:r>
            <a:r>
              <a:rPr lang="ru-RU" sz="2400" b="1" dirty="0"/>
              <a:t>: </a:t>
            </a:r>
            <a:endParaRPr lang="ru-RU" sz="2400" b="1" dirty="0" smtClean="0"/>
          </a:p>
          <a:p>
            <a:endParaRPr lang="ru-RU" sz="2400" dirty="0"/>
          </a:p>
          <a:p>
            <a:pPr algn="just"/>
            <a:r>
              <a:rPr lang="ru-RU" sz="2400" dirty="0" smtClean="0"/>
              <a:t>- рассмотреть </a:t>
            </a:r>
            <a:r>
              <a:rPr lang="ru-RU" sz="2400" dirty="0"/>
              <a:t>теоретические основы изучения взаимосвязи дыхания и речи дошкольников с фонетико-фонематическим недоразвитием. </a:t>
            </a:r>
            <a:endParaRPr lang="ru-RU" sz="2400" dirty="0" smtClean="0"/>
          </a:p>
          <a:p>
            <a:pPr marL="342900" indent="-342900" algn="just">
              <a:buFontTx/>
              <a:buChar char="-"/>
            </a:pPr>
            <a:endParaRPr lang="ru-RU" sz="2400" dirty="0"/>
          </a:p>
          <a:p>
            <a:pPr algn="just"/>
            <a:r>
              <a:rPr lang="ru-RU" sz="2400" dirty="0" smtClean="0"/>
              <a:t>- изучить </a:t>
            </a:r>
            <a:r>
              <a:rPr lang="ru-RU" sz="2400" dirty="0"/>
              <a:t>и адаптировать игровые </a:t>
            </a:r>
            <a:r>
              <a:rPr lang="ru-RU" sz="2400" dirty="0" smtClean="0"/>
              <a:t>техники, направленные </a:t>
            </a:r>
            <a:r>
              <a:rPr lang="ru-RU" sz="2400" dirty="0"/>
              <a:t>на развитие дыхания и речи у старших дошкольников с фонетико-фонематическим недоразвитием речи; </a:t>
            </a:r>
            <a:endParaRPr lang="ru-RU" sz="2400" dirty="0" smtClean="0"/>
          </a:p>
          <a:p>
            <a:pPr marL="285750" indent="-285750" algn="just">
              <a:buFontTx/>
              <a:buChar char="-"/>
            </a:pPr>
            <a:endParaRPr lang="ru-RU" sz="2400" dirty="0" smtClean="0"/>
          </a:p>
          <a:p>
            <a:pPr algn="just"/>
            <a:r>
              <a:rPr lang="ru-RU" sz="2400" dirty="0" smtClean="0"/>
              <a:t> - апробировать </a:t>
            </a:r>
            <a:r>
              <a:rPr lang="ru-RU" sz="2400" dirty="0"/>
              <a:t>и экспериментально проверить эффективность предлагаемого комплекса работы по совершенствованию дыхания и речи у старших дошкольников с фонетико-фонематическим недоразвитием речи. </a:t>
            </a:r>
          </a:p>
        </p:txBody>
      </p:sp>
    </p:spTree>
    <p:extLst>
      <p:ext uri="{BB962C8B-B14F-4D97-AF65-F5344CB8AC3E}">
        <p14:creationId xmlns:p14="http://schemas.microsoft.com/office/powerpoint/2010/main" val="326429140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55576" y="1268760"/>
            <a:ext cx="7632848" cy="3785652"/>
          </a:xfrm>
          <a:prstGeom prst="rect">
            <a:avLst/>
          </a:prstGeom>
        </p:spPr>
        <p:txBody>
          <a:bodyPr wrap="square">
            <a:spAutoFit/>
          </a:bodyPr>
          <a:lstStyle/>
          <a:p>
            <a:r>
              <a:rPr lang="ru-RU" sz="2400" b="1" dirty="0" smtClean="0"/>
              <a:t>Целенаправленное </a:t>
            </a:r>
            <a:r>
              <a:rPr lang="ru-RU" sz="2400" b="1" dirty="0"/>
              <a:t>формирование правильного физиологического и речевого дыхания включало различные виды деятельности: </a:t>
            </a:r>
            <a:endParaRPr lang="ru-RU" sz="2400" dirty="0"/>
          </a:p>
          <a:p>
            <a:r>
              <a:rPr lang="ru-RU" sz="2400" dirty="0"/>
              <a:t>- Дыхательные пятиминутки перед завтраком, после дневного сна. </a:t>
            </a:r>
          </a:p>
          <a:p>
            <a:r>
              <a:rPr lang="ru-RU" sz="2400" dirty="0"/>
              <a:t>- </a:t>
            </a:r>
            <a:r>
              <a:rPr lang="ru-RU" sz="2400" dirty="0" err="1"/>
              <a:t>Звукодыхательные</a:t>
            </a:r>
            <a:r>
              <a:rPr lang="ru-RU" sz="2400" dirty="0"/>
              <a:t> игры, как фрагмент  занятия - 5 минут. </a:t>
            </a:r>
          </a:p>
          <a:p>
            <a:r>
              <a:rPr lang="ru-RU" sz="2400" dirty="0"/>
              <a:t>- </a:t>
            </a:r>
            <a:r>
              <a:rPr lang="ru-RU" sz="2400" dirty="0" err="1"/>
              <a:t>Звукодвигательные</a:t>
            </a:r>
            <a:r>
              <a:rPr lang="ru-RU" sz="2400" dirty="0"/>
              <a:t> игры, дыхательные игры как фрагмент занятия по физкультуре и на прогулке - 5 минут.  </a:t>
            </a:r>
          </a:p>
        </p:txBody>
      </p:sp>
    </p:spTree>
    <p:extLst>
      <p:ext uri="{BB962C8B-B14F-4D97-AF65-F5344CB8AC3E}">
        <p14:creationId xmlns:p14="http://schemas.microsoft.com/office/powerpoint/2010/main" val="36583727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3568" y="548680"/>
            <a:ext cx="7643192" cy="1427758"/>
          </a:xfrm>
        </p:spPr>
        <p:txBody>
          <a:bodyPr>
            <a:noAutofit/>
          </a:bodyPr>
          <a:lstStyle/>
          <a:p>
            <a:pPr algn="just"/>
            <a:r>
              <a:rPr lang="ru-RU" dirty="0" smtClean="0"/>
              <a:t>Правильное </a:t>
            </a:r>
            <a:r>
              <a:rPr lang="ru-RU" dirty="0"/>
              <a:t>речевое дыхание обеспечивает нормальное звукообразование, создает условия для поддержания нормальной громкости речи, четкого соблюдения пауз, сохранения плавности речи и интонационной выразительности.</a:t>
            </a:r>
            <a:br>
              <a:rPr lang="ru-RU" dirty="0"/>
            </a:br>
            <a:endParaRPr lang="ru-RU" dirty="0"/>
          </a:p>
        </p:txBody>
      </p:sp>
      <p:sp>
        <p:nvSpPr>
          <p:cNvPr id="4" name="Текст 3"/>
          <p:cNvSpPr>
            <a:spLocks noGrp="1"/>
          </p:cNvSpPr>
          <p:nvPr>
            <p:ph type="body" sz="half" idx="2"/>
          </p:nvPr>
        </p:nvSpPr>
        <p:spPr>
          <a:xfrm>
            <a:off x="467544" y="2276872"/>
            <a:ext cx="4546848" cy="4137323"/>
          </a:xfrm>
        </p:spPr>
        <p:txBody>
          <a:bodyPr/>
          <a:lstStyle/>
          <a:p>
            <a:pPr algn="just"/>
            <a:r>
              <a:rPr lang="ru-RU" sz="2000" dirty="0"/>
              <a:t>Работу над коротким вдохом и длительным речевым выдохом следует начинать с упражнений, направленных на координацию ротового и носового дыхания. В процессе занятий дети должны получить знания о том, что: </a:t>
            </a:r>
            <a:endParaRPr lang="ru-RU" sz="2000" dirty="0" smtClean="0"/>
          </a:p>
          <a:p>
            <a:pPr algn="just"/>
            <a:endParaRPr lang="ru-RU" sz="2000" dirty="0"/>
          </a:p>
          <a:p>
            <a:pPr algn="just"/>
            <a:r>
              <a:rPr lang="ru-RU" sz="2000" dirty="0">
                <a:sym typeface="Symbol"/>
              </a:rPr>
              <a:t></a:t>
            </a:r>
            <a:r>
              <a:rPr lang="ru-RU" sz="2000" dirty="0"/>
              <a:t> надо дышать носом; </a:t>
            </a:r>
          </a:p>
          <a:p>
            <a:pPr algn="just"/>
            <a:r>
              <a:rPr lang="ru-RU" sz="2000" dirty="0">
                <a:sym typeface="Symbol"/>
              </a:rPr>
              <a:t></a:t>
            </a:r>
            <a:r>
              <a:rPr lang="ru-RU" sz="2000" dirty="0"/>
              <a:t> нельзя поднимать плечи при вдохе; </a:t>
            </a:r>
          </a:p>
          <a:p>
            <a:pPr algn="just"/>
            <a:r>
              <a:rPr lang="ru-RU" sz="2000" dirty="0">
                <a:sym typeface="Symbol"/>
              </a:rPr>
              <a:t></a:t>
            </a:r>
            <a:r>
              <a:rPr lang="ru-RU" sz="2000" dirty="0"/>
              <a:t> в дыхании должен участвовать живот</a:t>
            </a:r>
            <a:r>
              <a:rPr lang="ru-RU" sz="1800" dirty="0"/>
              <a:t>.</a:t>
            </a:r>
          </a:p>
          <a:p>
            <a:pPr algn="just"/>
            <a:endParaRPr lang="ru-RU" dirty="0"/>
          </a:p>
        </p:txBody>
      </p:sp>
      <p:pic>
        <p:nvPicPr>
          <p:cNvPr id="5" name="Объект 4" descr="http://mdou345.ru/wp-content/uploads/2015/06/maxresdefault.jpg"/>
          <p:cNvPicPr>
            <a:picLocks noGrp="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5220072" y="2348880"/>
            <a:ext cx="3538736" cy="2768104"/>
          </a:xfrm>
          <a:prstGeom prst="rect">
            <a:avLst/>
          </a:prstGeom>
          <a:noFill/>
          <a:ln>
            <a:noFill/>
          </a:ln>
        </p:spPr>
      </p:pic>
    </p:spTree>
    <p:extLst>
      <p:ext uri="{BB962C8B-B14F-4D97-AF65-F5344CB8AC3E}">
        <p14:creationId xmlns:p14="http://schemas.microsoft.com/office/powerpoint/2010/main" val="277688313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404664"/>
            <a:ext cx="8147248" cy="1162050"/>
          </a:xfrm>
        </p:spPr>
        <p:txBody>
          <a:bodyPr>
            <a:noAutofit/>
          </a:bodyPr>
          <a:lstStyle/>
          <a:p>
            <a:pPr algn="just"/>
            <a:r>
              <a:rPr lang="ru-RU" sz="1800" b="0" dirty="0" smtClean="0"/>
              <a:t> </a:t>
            </a:r>
            <a:r>
              <a:rPr lang="ru-RU" sz="1800" b="0" dirty="0"/>
              <a:t>Например, упражнение «Носиком дышу» Предлагается посмотреть носы (клювы) у разных животных и птиц на картинках, а потом предложить вдохнуть и выдохнуть через нос. Действия ребенка можно сопровождать рифмовкой:</a:t>
            </a:r>
            <a:r>
              <a:rPr lang="ru-RU" sz="1800" dirty="0"/>
              <a:t/>
            </a:r>
            <a:br>
              <a:rPr lang="ru-RU" sz="1800" dirty="0"/>
            </a:br>
            <a:endParaRPr lang="ru-RU" sz="1800" dirty="0">
              <a:latin typeface="+mn-lt"/>
            </a:endParaRPr>
          </a:p>
        </p:txBody>
      </p:sp>
      <p:sp>
        <p:nvSpPr>
          <p:cNvPr id="4" name="Текст 3"/>
          <p:cNvSpPr>
            <a:spLocks noGrp="1"/>
          </p:cNvSpPr>
          <p:nvPr>
            <p:ph type="body" sz="half" idx="2"/>
          </p:nvPr>
        </p:nvSpPr>
        <p:spPr>
          <a:xfrm>
            <a:off x="539552" y="1556792"/>
            <a:ext cx="3744416" cy="4691063"/>
          </a:xfrm>
        </p:spPr>
        <p:txBody>
          <a:bodyPr>
            <a:noAutofit/>
          </a:bodyPr>
          <a:lstStyle/>
          <a:p>
            <a:pPr algn="just"/>
            <a:r>
              <a:rPr lang="ru-RU" sz="1800" dirty="0" smtClean="0"/>
              <a:t>Носиком дышу свободно, </a:t>
            </a:r>
          </a:p>
          <a:p>
            <a:pPr algn="just"/>
            <a:r>
              <a:rPr lang="ru-RU" sz="1800" dirty="0" smtClean="0"/>
              <a:t>Тише, громче – как угодно.</a:t>
            </a:r>
          </a:p>
          <a:p>
            <a:pPr algn="just"/>
            <a:r>
              <a:rPr lang="ru-RU" sz="1800" dirty="0" smtClean="0"/>
              <a:t> Дышат птицы и цветы</a:t>
            </a:r>
          </a:p>
          <a:p>
            <a:pPr algn="just"/>
            <a:r>
              <a:rPr lang="ru-RU" sz="1800" dirty="0" smtClean="0"/>
              <a:t> Дышим он, и я, и ты. </a:t>
            </a:r>
          </a:p>
          <a:p>
            <a:pPr algn="just"/>
            <a:r>
              <a:rPr lang="ru-RU" sz="1800" dirty="0" smtClean="0">
                <a:sym typeface="Symbol"/>
              </a:rPr>
              <a:t></a:t>
            </a:r>
            <a:r>
              <a:rPr lang="ru-RU" sz="1800" dirty="0" smtClean="0"/>
              <a:t> </a:t>
            </a:r>
            <a:r>
              <a:rPr lang="ru-RU" sz="1800" dirty="0"/>
              <a:t>вдох носом – выдох ртом (если выдох совершается через рот и нос одновременно, нужно зажать нос пальцами); </a:t>
            </a:r>
          </a:p>
          <a:p>
            <a:pPr algn="just"/>
            <a:r>
              <a:rPr lang="ru-RU" sz="1800" dirty="0">
                <a:sym typeface="Symbol"/>
              </a:rPr>
              <a:t></a:t>
            </a:r>
            <a:r>
              <a:rPr lang="ru-RU" sz="1800" dirty="0"/>
              <a:t> вдох ртом – выдох носом;</a:t>
            </a:r>
          </a:p>
          <a:p>
            <a:pPr algn="just"/>
            <a:r>
              <a:rPr lang="ru-RU" sz="1800" dirty="0"/>
              <a:t> </a:t>
            </a:r>
            <a:r>
              <a:rPr lang="ru-RU" sz="1800" dirty="0">
                <a:sym typeface="Symbol"/>
              </a:rPr>
              <a:t></a:t>
            </a:r>
            <a:r>
              <a:rPr lang="ru-RU" sz="1800" dirty="0"/>
              <a:t> вдох и выдох ртом;</a:t>
            </a:r>
          </a:p>
          <a:p>
            <a:pPr algn="just"/>
            <a:r>
              <a:rPr lang="ru-RU" sz="1800" dirty="0"/>
              <a:t> </a:t>
            </a:r>
            <a:r>
              <a:rPr lang="ru-RU" sz="1800" dirty="0">
                <a:sym typeface="Symbol"/>
              </a:rPr>
              <a:t></a:t>
            </a:r>
            <a:r>
              <a:rPr lang="ru-RU" sz="1800" dirty="0"/>
              <a:t> упражнение «Хомячок» - пошмыгать носом, рот закрыт; </a:t>
            </a:r>
          </a:p>
          <a:p>
            <a:pPr algn="just"/>
            <a:r>
              <a:rPr lang="ru-RU" sz="1800" dirty="0">
                <a:sym typeface="Symbol"/>
              </a:rPr>
              <a:t></a:t>
            </a:r>
            <a:r>
              <a:rPr lang="ru-RU" sz="1800" dirty="0"/>
              <a:t> упражнение «Собачке жарко» - частые вдохи – выдохи ртом. </a:t>
            </a:r>
          </a:p>
          <a:p>
            <a:endParaRPr lang="ru-RU" sz="1800" dirty="0"/>
          </a:p>
        </p:txBody>
      </p:sp>
      <p:pic>
        <p:nvPicPr>
          <p:cNvPr id="5" name="Объект 4" descr="http://freelifetimecupid.com/photo/5605c971233df.jpg"/>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572000" y="1772816"/>
            <a:ext cx="4032448" cy="3156674"/>
          </a:xfrm>
          <a:prstGeom prst="rect">
            <a:avLst/>
          </a:prstGeom>
          <a:noFill/>
          <a:ln>
            <a:noFill/>
          </a:ln>
        </p:spPr>
      </p:pic>
    </p:spTree>
    <p:extLst>
      <p:ext uri="{BB962C8B-B14F-4D97-AF65-F5344CB8AC3E}">
        <p14:creationId xmlns:p14="http://schemas.microsoft.com/office/powerpoint/2010/main" val="280001322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363272" cy="1162050"/>
          </a:xfrm>
        </p:spPr>
        <p:txBody>
          <a:bodyPr>
            <a:normAutofit/>
          </a:bodyPr>
          <a:lstStyle/>
          <a:p>
            <a:pPr algn="just"/>
            <a:r>
              <a:rPr lang="ru-RU" b="0" dirty="0" smtClean="0"/>
              <a:t>При </a:t>
            </a:r>
            <a:r>
              <a:rPr lang="ru-RU" b="0" dirty="0"/>
              <a:t>выполнении этих упражнений необходимо контролировать ладонью движения стенки живота. Предлагается упражнение «</a:t>
            </a:r>
            <a:r>
              <a:rPr lang="ru-RU" b="0" dirty="0" err="1"/>
              <a:t>Бегемотик</a:t>
            </a:r>
            <a:r>
              <a:rPr lang="ru-RU" b="0" dirty="0"/>
              <a:t>».</a:t>
            </a:r>
            <a:br>
              <a:rPr lang="ru-RU" b="0" dirty="0"/>
            </a:br>
            <a:endParaRPr lang="ru-RU" b="0" dirty="0">
              <a:latin typeface="+mn-lt"/>
            </a:endParaRPr>
          </a:p>
        </p:txBody>
      </p:sp>
      <p:sp>
        <p:nvSpPr>
          <p:cNvPr id="4" name="Текст 3"/>
          <p:cNvSpPr>
            <a:spLocks noGrp="1"/>
          </p:cNvSpPr>
          <p:nvPr>
            <p:ph type="body" sz="half" idx="2"/>
          </p:nvPr>
        </p:nvSpPr>
        <p:spPr>
          <a:xfrm>
            <a:off x="467544" y="1268760"/>
            <a:ext cx="3744416" cy="4691063"/>
          </a:xfrm>
        </p:spPr>
        <p:txBody>
          <a:bodyPr>
            <a:normAutofit fontScale="92500" lnSpcReduction="20000"/>
          </a:bodyPr>
          <a:lstStyle/>
          <a:p>
            <a:pPr algn="just"/>
            <a:r>
              <a:rPr lang="ru-RU" sz="2200" dirty="0" smtClean="0"/>
              <a:t>Ребенок</a:t>
            </a:r>
            <a:r>
              <a:rPr lang="ru-RU" sz="2200" dirty="0"/>
              <a:t>, находящийся в положении сидя, кладет ладонь на область диафрагмы. Взрослый предлагает инструкцию: «Сядь. Положи ладонь себе на живот и почувствуй, как он поднимается, когда ты вдыхаешь. И опускается, когда ты выдыхаешь». Действия ребенка можно сопровождать рифмовкой</a:t>
            </a:r>
            <a:r>
              <a:rPr lang="ru-RU" sz="2200" dirty="0" smtClean="0"/>
              <a:t>.</a:t>
            </a:r>
          </a:p>
          <a:p>
            <a:pPr algn="just"/>
            <a:endParaRPr lang="ru-RU" sz="2200" dirty="0"/>
          </a:p>
          <a:p>
            <a:pPr algn="just"/>
            <a:r>
              <a:rPr lang="ru-RU" sz="2200" dirty="0"/>
              <a:t> Сели </a:t>
            </a:r>
            <a:r>
              <a:rPr lang="ru-RU" sz="2200" dirty="0" err="1"/>
              <a:t>бегемотики</a:t>
            </a:r>
            <a:r>
              <a:rPr lang="ru-RU" sz="2200" dirty="0"/>
              <a:t>.</a:t>
            </a:r>
          </a:p>
          <a:p>
            <a:pPr algn="just"/>
            <a:r>
              <a:rPr lang="ru-RU" sz="2200" dirty="0"/>
              <a:t> Потрогали животики: </a:t>
            </a:r>
          </a:p>
          <a:p>
            <a:pPr algn="just"/>
            <a:r>
              <a:rPr lang="ru-RU" sz="2200" dirty="0"/>
              <a:t>То животик поднимается, </a:t>
            </a:r>
          </a:p>
          <a:p>
            <a:pPr algn="just"/>
            <a:r>
              <a:rPr lang="ru-RU" sz="2200" dirty="0"/>
              <a:t>То животик опускается</a:t>
            </a:r>
          </a:p>
          <a:p>
            <a:endParaRPr lang="ru-RU" dirty="0"/>
          </a:p>
        </p:txBody>
      </p:sp>
      <p:pic>
        <p:nvPicPr>
          <p:cNvPr id="5" name="Объект 4" descr="http://www.puzzleit.club/files/puzzles/96/95831/_thumb.jpg"/>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427984" y="1412776"/>
            <a:ext cx="4431928" cy="4503936"/>
          </a:xfrm>
          <a:prstGeom prst="rect">
            <a:avLst/>
          </a:prstGeom>
          <a:noFill/>
          <a:ln>
            <a:noFill/>
          </a:ln>
        </p:spPr>
      </p:pic>
    </p:spTree>
    <p:extLst>
      <p:ext uri="{BB962C8B-B14F-4D97-AF65-F5344CB8AC3E}">
        <p14:creationId xmlns:p14="http://schemas.microsoft.com/office/powerpoint/2010/main" val="143356202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331640" y="273050"/>
            <a:ext cx="6336704" cy="1162050"/>
          </a:xfrm>
        </p:spPr>
        <p:txBody>
          <a:bodyPr>
            <a:normAutofit/>
          </a:bodyPr>
          <a:lstStyle/>
          <a:p>
            <a:pPr algn="just"/>
            <a:r>
              <a:rPr lang="ru-RU" sz="2400" dirty="0" smtClean="0"/>
              <a:t>Развитие </a:t>
            </a:r>
            <a:r>
              <a:rPr lang="ru-RU" sz="2400" dirty="0"/>
              <a:t>диафрагмального дыхания. </a:t>
            </a:r>
            <a:br>
              <a:rPr lang="ru-RU" sz="2400" dirty="0"/>
            </a:br>
            <a:endParaRPr lang="ru-RU" sz="2400" dirty="0"/>
          </a:p>
        </p:txBody>
      </p:sp>
      <p:sp>
        <p:nvSpPr>
          <p:cNvPr id="4" name="Текст 3"/>
          <p:cNvSpPr>
            <a:spLocks noGrp="1"/>
          </p:cNvSpPr>
          <p:nvPr>
            <p:ph type="body" sz="half" idx="2"/>
          </p:nvPr>
        </p:nvSpPr>
        <p:spPr>
          <a:xfrm>
            <a:off x="467544" y="1412776"/>
            <a:ext cx="3456384" cy="4691063"/>
          </a:xfrm>
        </p:spPr>
        <p:txBody>
          <a:bodyPr/>
          <a:lstStyle/>
          <a:p>
            <a:r>
              <a:rPr lang="ru-RU" sz="2000" dirty="0" smtClean="0"/>
              <a:t>Упражнение </a:t>
            </a:r>
            <a:r>
              <a:rPr lang="ru-RU" sz="2000" dirty="0"/>
              <a:t>«Шарик». Предлагается инструкция: При выполнении этого упражнения левая рука лежит на животе, правая – на груди. Живот надувается, а грудная клетка и плечи не поднимаются. Диафрагмальное дыхание, то есть дыхание животом, - самое правильное и самое полезное. </a:t>
            </a:r>
          </a:p>
          <a:p>
            <a:endParaRPr lang="ru-RU" dirty="0"/>
          </a:p>
        </p:txBody>
      </p:sp>
      <p:pic>
        <p:nvPicPr>
          <p:cNvPr id="5" name="Объект 4" descr="http://bigslide.ru/images/24/23123/960/img12.jpg"/>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139952" y="1484784"/>
            <a:ext cx="4823718" cy="3833812"/>
          </a:xfrm>
          <a:prstGeom prst="rect">
            <a:avLst/>
          </a:prstGeom>
          <a:noFill/>
          <a:ln>
            <a:noFill/>
          </a:ln>
        </p:spPr>
      </p:pic>
    </p:spTree>
    <p:extLst>
      <p:ext uri="{BB962C8B-B14F-4D97-AF65-F5344CB8AC3E}">
        <p14:creationId xmlns:p14="http://schemas.microsoft.com/office/powerpoint/2010/main" val="129216284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260648"/>
            <a:ext cx="8229600" cy="1143000"/>
          </a:xfrm>
        </p:spPr>
        <p:txBody>
          <a:bodyPr>
            <a:normAutofit fontScale="90000"/>
          </a:bodyPr>
          <a:lstStyle/>
          <a:p>
            <a:r>
              <a:rPr lang="ru-RU" sz="3600" dirty="0" smtClean="0"/>
              <a:t>Формирование  </a:t>
            </a:r>
            <a:r>
              <a:rPr lang="ru-RU" sz="3600" dirty="0"/>
              <a:t>сильного плавного ротового выдоха</a:t>
            </a:r>
            <a:r>
              <a:rPr lang="ru-RU" sz="3600" dirty="0" smtClean="0"/>
              <a:t>.</a:t>
            </a:r>
            <a:endParaRPr lang="ru-RU" dirty="0"/>
          </a:p>
        </p:txBody>
      </p:sp>
      <p:sp>
        <p:nvSpPr>
          <p:cNvPr id="3" name="Объект 2"/>
          <p:cNvSpPr>
            <a:spLocks noGrp="1"/>
          </p:cNvSpPr>
          <p:nvPr>
            <p:ph idx="1"/>
          </p:nvPr>
        </p:nvSpPr>
        <p:spPr/>
        <p:txBody>
          <a:bodyPr>
            <a:normAutofit fontScale="77500" lnSpcReduction="20000"/>
          </a:bodyPr>
          <a:lstStyle/>
          <a:p>
            <a:pPr marL="0" indent="0" algn="just">
              <a:buNone/>
            </a:pPr>
            <a:r>
              <a:rPr lang="ru-RU" dirty="0" smtClean="0"/>
              <a:t>      Параметры </a:t>
            </a:r>
            <a:r>
              <a:rPr lang="ru-RU" dirty="0"/>
              <a:t>плавного ротового выдоха: </a:t>
            </a:r>
          </a:p>
          <a:p>
            <a:pPr marL="0" indent="0" algn="just">
              <a:buNone/>
            </a:pPr>
            <a:r>
              <a:rPr lang="ru-RU" dirty="0">
                <a:sym typeface="Symbol"/>
              </a:rPr>
              <a:t></a:t>
            </a:r>
            <a:r>
              <a:rPr lang="ru-RU" dirty="0"/>
              <a:t> выдоху предшествует сильный вдох через нос – «набираем полную грудь воздуха»; </a:t>
            </a:r>
          </a:p>
          <a:p>
            <a:pPr marL="0" indent="0" algn="just">
              <a:buNone/>
            </a:pPr>
            <a:r>
              <a:rPr lang="ru-RU" dirty="0">
                <a:sym typeface="Symbol"/>
              </a:rPr>
              <a:t></a:t>
            </a:r>
            <a:r>
              <a:rPr lang="ru-RU" dirty="0"/>
              <a:t> выдох происходит плавно, а не толчками; </a:t>
            </a:r>
          </a:p>
          <a:p>
            <a:pPr marL="0" indent="0" algn="just">
              <a:buNone/>
            </a:pPr>
            <a:r>
              <a:rPr lang="ru-RU" dirty="0">
                <a:sym typeface="Symbol"/>
              </a:rPr>
              <a:t></a:t>
            </a:r>
            <a:r>
              <a:rPr lang="ru-RU" dirty="0"/>
              <a:t> во время выдоха губы складываются трубочкой, не следует сжимать губы, надувать щеки; </a:t>
            </a:r>
          </a:p>
          <a:p>
            <a:pPr marL="0" indent="0" algn="just">
              <a:buNone/>
            </a:pPr>
            <a:r>
              <a:rPr lang="ru-RU" dirty="0">
                <a:sym typeface="Symbol"/>
              </a:rPr>
              <a:t></a:t>
            </a:r>
            <a:r>
              <a:rPr lang="ru-RU" dirty="0"/>
              <a:t> во время выдоха воздух выходит через рот, нельзя допускать выхода воздуха через нос, (если ребенок выдыхает через нос, можно зажать ребенку ноздри, чтобы он ощутил, как должен выходить воздух); </a:t>
            </a:r>
          </a:p>
          <a:p>
            <a:pPr marL="0" indent="0" algn="just">
              <a:buNone/>
            </a:pPr>
            <a:r>
              <a:rPr lang="ru-RU" dirty="0">
                <a:sym typeface="Symbol"/>
              </a:rPr>
              <a:t></a:t>
            </a:r>
            <a:r>
              <a:rPr lang="ru-RU" dirty="0"/>
              <a:t> выдыхать следует, пока не закончится воздух; </a:t>
            </a:r>
          </a:p>
          <a:p>
            <a:pPr marL="0" indent="0" algn="just">
              <a:buNone/>
            </a:pPr>
            <a:r>
              <a:rPr lang="ru-RU" dirty="0">
                <a:sym typeface="Symbol"/>
              </a:rPr>
              <a:t></a:t>
            </a:r>
            <a:r>
              <a:rPr lang="ru-RU" dirty="0"/>
              <a:t> во время пения или разговора нельзя добирать воздух при помощи частых коротких вдохов. </a:t>
            </a:r>
          </a:p>
          <a:p>
            <a:endParaRPr lang="ru-RU" dirty="0"/>
          </a:p>
        </p:txBody>
      </p:sp>
    </p:spTree>
    <p:extLst>
      <p:ext uri="{BB962C8B-B14F-4D97-AF65-F5344CB8AC3E}">
        <p14:creationId xmlns:p14="http://schemas.microsoft.com/office/powerpoint/2010/main" val="326840861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200" dirty="0"/>
              <a:t>Воспитанию активного выдоха способствуют следующие упражнения:</a:t>
            </a:r>
          </a:p>
        </p:txBody>
      </p:sp>
      <p:sp>
        <p:nvSpPr>
          <p:cNvPr id="3" name="Текст 2"/>
          <p:cNvSpPr>
            <a:spLocks noGrp="1"/>
          </p:cNvSpPr>
          <p:nvPr>
            <p:ph type="body" idx="1"/>
          </p:nvPr>
        </p:nvSpPr>
        <p:spPr>
          <a:xfrm>
            <a:off x="457200" y="1535112"/>
            <a:ext cx="4040188" cy="957783"/>
          </a:xfrm>
        </p:spPr>
        <p:txBody>
          <a:bodyPr>
            <a:normAutofit/>
          </a:bodyPr>
          <a:lstStyle/>
          <a:p>
            <a:r>
              <a:rPr lang="ru-RU" sz="2000" b="0" dirty="0"/>
              <a:t>надувание резиновых игрушек и шариков; </a:t>
            </a:r>
          </a:p>
        </p:txBody>
      </p:sp>
      <p:sp>
        <p:nvSpPr>
          <p:cNvPr id="5" name="Текст 4"/>
          <p:cNvSpPr>
            <a:spLocks noGrp="1"/>
          </p:cNvSpPr>
          <p:nvPr>
            <p:ph type="body" sz="quarter" idx="3"/>
          </p:nvPr>
        </p:nvSpPr>
        <p:spPr>
          <a:xfrm>
            <a:off x="4644008" y="1484784"/>
            <a:ext cx="4041775" cy="639762"/>
          </a:xfrm>
        </p:spPr>
        <p:txBody>
          <a:bodyPr>
            <a:normAutofit/>
          </a:bodyPr>
          <a:lstStyle/>
          <a:p>
            <a:r>
              <a:rPr lang="ru-RU" sz="2000" b="0" dirty="0"/>
              <a:t>игра на губных инструментах; </a:t>
            </a:r>
          </a:p>
        </p:txBody>
      </p:sp>
      <p:pic>
        <p:nvPicPr>
          <p:cNvPr id="7" name="Объект 6" descr="http://static9.depositphotos.com/1594308/1163/i/950/depositphotos_11633285-Inflating.jpg"/>
          <p:cNvPicPr>
            <a:picLocks noGrp="1"/>
          </p:cNvPicPr>
          <p:nvPr>
            <p:ph sz="half" idx="2"/>
          </p:nvPr>
        </p:nvPicPr>
        <p:blipFill>
          <a:blip r:embed="rId2" cstate="print">
            <a:extLst>
              <a:ext uri="{28A0092B-C50C-407E-A947-70E740481C1C}">
                <a14:useLocalDpi xmlns:a14="http://schemas.microsoft.com/office/drawing/2010/main" val="0"/>
              </a:ext>
            </a:extLst>
          </a:blip>
          <a:srcRect/>
          <a:stretch>
            <a:fillRect/>
          </a:stretch>
        </p:blipFill>
        <p:spPr bwMode="auto">
          <a:xfrm>
            <a:off x="457200" y="2780928"/>
            <a:ext cx="4040188" cy="2716320"/>
          </a:xfrm>
          <a:prstGeom prst="rect">
            <a:avLst/>
          </a:prstGeom>
          <a:noFill/>
          <a:ln>
            <a:noFill/>
          </a:ln>
        </p:spPr>
      </p:pic>
      <p:pic>
        <p:nvPicPr>
          <p:cNvPr id="8" name="Объект 7" descr="http://cs630718.vk.me/v630718660/20b6/6Ut4qcjTVHo.jpg"/>
          <p:cNvPicPr>
            <a:picLocks noGrp="1"/>
          </p:cNvPicPr>
          <p:nvPr>
            <p:ph sz="quarter" idx="4"/>
          </p:nvPr>
        </p:nvPicPr>
        <p:blipFill>
          <a:blip r:embed="rId3">
            <a:extLst>
              <a:ext uri="{28A0092B-C50C-407E-A947-70E740481C1C}">
                <a14:useLocalDpi xmlns:a14="http://schemas.microsoft.com/office/drawing/2010/main" val="0"/>
              </a:ext>
            </a:extLst>
          </a:blip>
          <a:srcRect/>
          <a:stretch>
            <a:fillRect/>
          </a:stretch>
        </p:blipFill>
        <p:spPr bwMode="auto">
          <a:xfrm>
            <a:off x="4860032" y="2780928"/>
            <a:ext cx="3807272" cy="2736304"/>
          </a:xfrm>
          <a:prstGeom prst="rect">
            <a:avLst/>
          </a:prstGeom>
          <a:noFill/>
          <a:ln>
            <a:noFill/>
          </a:ln>
        </p:spPr>
      </p:pic>
    </p:spTree>
    <p:extLst>
      <p:ext uri="{BB962C8B-B14F-4D97-AF65-F5344CB8AC3E}">
        <p14:creationId xmlns:p14="http://schemas.microsoft.com/office/powerpoint/2010/main" val="356176289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490066"/>
          </a:xfrm>
        </p:spPr>
        <p:txBody>
          <a:bodyPr>
            <a:normAutofit fontScale="90000"/>
          </a:bodyPr>
          <a:lstStyle/>
          <a:p>
            <a:r>
              <a:rPr lang="ru-RU" dirty="0" smtClean="0"/>
              <a:t> </a:t>
            </a:r>
            <a:endParaRPr lang="ru-RU" dirty="0"/>
          </a:p>
        </p:txBody>
      </p:sp>
      <p:sp>
        <p:nvSpPr>
          <p:cNvPr id="3" name="Текст 2"/>
          <p:cNvSpPr>
            <a:spLocks noGrp="1"/>
          </p:cNvSpPr>
          <p:nvPr>
            <p:ph type="body" idx="1"/>
          </p:nvPr>
        </p:nvSpPr>
        <p:spPr>
          <a:xfrm>
            <a:off x="467544" y="1196752"/>
            <a:ext cx="4040188" cy="639762"/>
          </a:xfrm>
        </p:spPr>
        <p:txBody>
          <a:bodyPr>
            <a:normAutofit/>
          </a:bodyPr>
          <a:lstStyle/>
          <a:p>
            <a:r>
              <a:rPr lang="ru-RU" sz="2000" b="0" dirty="0"/>
              <a:t>пускание мыльных пузырей; </a:t>
            </a:r>
          </a:p>
        </p:txBody>
      </p:sp>
      <p:sp>
        <p:nvSpPr>
          <p:cNvPr id="5" name="Текст 4"/>
          <p:cNvSpPr>
            <a:spLocks noGrp="1"/>
          </p:cNvSpPr>
          <p:nvPr>
            <p:ph type="body" sz="quarter" idx="3"/>
          </p:nvPr>
        </p:nvSpPr>
        <p:spPr>
          <a:xfrm>
            <a:off x="4644008" y="1124744"/>
            <a:ext cx="4041775" cy="834107"/>
          </a:xfrm>
        </p:spPr>
        <p:txBody>
          <a:bodyPr>
            <a:normAutofit/>
          </a:bodyPr>
          <a:lstStyle/>
          <a:p>
            <a:r>
              <a:rPr lang="ru-RU" sz="2000" b="0" dirty="0"/>
              <a:t>упражнение «Лодочка» - дуть на лодочку из пенопласта;</a:t>
            </a:r>
          </a:p>
        </p:txBody>
      </p:sp>
      <p:pic>
        <p:nvPicPr>
          <p:cNvPr id="7" name="Объект 6" descr="http://www.logopaedielinasi.at/attachments/Image/shutterstock_92290435.gif?template=generic"/>
          <p:cNvPicPr>
            <a:picLocks noGrp="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395536" y="2636912"/>
            <a:ext cx="4040188" cy="3024336"/>
          </a:xfrm>
          <a:prstGeom prst="rect">
            <a:avLst/>
          </a:prstGeom>
          <a:noFill/>
          <a:ln>
            <a:noFill/>
          </a:ln>
        </p:spPr>
      </p:pic>
      <p:pic>
        <p:nvPicPr>
          <p:cNvPr id="8" name="Объект 7" descr="http://i10.fotocdn.net/s4/37/public_pin_l/49/2417504292.jpg"/>
          <p:cNvPicPr>
            <a:picLocks noGrp="1"/>
          </p:cNvPicPr>
          <p:nvPr>
            <p:ph sz="quarter" idx="4"/>
          </p:nvPr>
        </p:nvPicPr>
        <p:blipFill>
          <a:blip r:embed="rId3" cstate="print">
            <a:extLst>
              <a:ext uri="{28A0092B-C50C-407E-A947-70E740481C1C}">
                <a14:useLocalDpi xmlns:a14="http://schemas.microsoft.com/office/drawing/2010/main" val="0"/>
              </a:ext>
            </a:extLst>
          </a:blip>
          <a:srcRect/>
          <a:stretch>
            <a:fillRect/>
          </a:stretch>
        </p:blipFill>
        <p:spPr bwMode="auto">
          <a:xfrm>
            <a:off x="4645025" y="2651020"/>
            <a:ext cx="4041775" cy="2998997"/>
          </a:xfrm>
          <a:prstGeom prst="rect">
            <a:avLst/>
          </a:prstGeom>
          <a:noFill/>
          <a:ln>
            <a:noFill/>
          </a:ln>
        </p:spPr>
      </p:pic>
    </p:spTree>
    <p:extLst>
      <p:ext uri="{BB962C8B-B14F-4D97-AF65-F5344CB8AC3E}">
        <p14:creationId xmlns:p14="http://schemas.microsoft.com/office/powerpoint/2010/main" val="231431355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274042"/>
          </a:xfrm>
        </p:spPr>
        <p:txBody>
          <a:bodyPr>
            <a:normAutofit fontScale="90000"/>
          </a:bodyPr>
          <a:lstStyle/>
          <a:p>
            <a:r>
              <a:rPr lang="ru-RU" dirty="0" smtClean="0"/>
              <a:t> </a:t>
            </a:r>
            <a:endParaRPr lang="ru-RU" dirty="0"/>
          </a:p>
        </p:txBody>
      </p:sp>
      <p:sp>
        <p:nvSpPr>
          <p:cNvPr id="3" name="Текст 2"/>
          <p:cNvSpPr>
            <a:spLocks noGrp="1"/>
          </p:cNvSpPr>
          <p:nvPr>
            <p:ph type="body" idx="1"/>
          </p:nvPr>
        </p:nvSpPr>
        <p:spPr/>
        <p:txBody>
          <a:bodyPr>
            <a:noAutofit/>
          </a:bodyPr>
          <a:lstStyle/>
          <a:p>
            <a:r>
              <a:rPr lang="ru-RU" sz="2000" b="0" dirty="0" smtClean="0"/>
              <a:t> </a:t>
            </a:r>
            <a:r>
              <a:rPr lang="ru-RU" sz="2000" b="0" dirty="0"/>
              <a:t>упражнение «Футбол» - дуть через соломинку на горошину, приводя ее в движение;</a:t>
            </a:r>
          </a:p>
        </p:txBody>
      </p:sp>
      <p:sp>
        <p:nvSpPr>
          <p:cNvPr id="5" name="Текст 4"/>
          <p:cNvSpPr>
            <a:spLocks noGrp="1"/>
          </p:cNvSpPr>
          <p:nvPr>
            <p:ph type="body" sz="quarter" idx="3"/>
          </p:nvPr>
        </p:nvSpPr>
        <p:spPr/>
        <p:txBody>
          <a:bodyPr>
            <a:noAutofit/>
          </a:bodyPr>
          <a:lstStyle/>
          <a:p>
            <a:r>
              <a:rPr lang="ru-RU" sz="2000" b="0" dirty="0"/>
              <a:t>упражнение «Буря в стакане» - через соломинку дуть в стакан с водой</a:t>
            </a:r>
          </a:p>
        </p:txBody>
      </p:sp>
      <p:pic>
        <p:nvPicPr>
          <p:cNvPr id="7" name="Объект 6" descr="Методика развития речевого дыхания "/>
          <p:cNvPicPr>
            <a:picLocks noGrp="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467544" y="2708920"/>
            <a:ext cx="3960440" cy="2952328"/>
          </a:xfrm>
          <a:prstGeom prst="rect">
            <a:avLst/>
          </a:prstGeom>
          <a:noFill/>
          <a:ln>
            <a:noFill/>
          </a:ln>
        </p:spPr>
      </p:pic>
      <p:pic>
        <p:nvPicPr>
          <p:cNvPr id="8" name="Объект 7" descr="Развитие речевого дыхания игры">
            <a:hlinkClick r:id="rId3" tooltip="&quot;Развитие речевого дыхания игры&quot;"/>
          </p:cNvPr>
          <p:cNvPicPr>
            <a:picLocks noGrp="1"/>
          </p:cNvPicPr>
          <p:nvPr>
            <p:ph sz="quarter" idx="4"/>
          </p:nvPr>
        </p:nvPicPr>
        <p:blipFill>
          <a:blip r:embed="rId4">
            <a:extLst>
              <a:ext uri="{28A0092B-C50C-407E-A947-70E740481C1C}">
                <a14:useLocalDpi xmlns:a14="http://schemas.microsoft.com/office/drawing/2010/main" val="0"/>
              </a:ext>
            </a:extLst>
          </a:blip>
          <a:srcRect/>
          <a:stretch>
            <a:fillRect/>
          </a:stretch>
        </p:blipFill>
        <p:spPr bwMode="auto">
          <a:xfrm>
            <a:off x="4788024" y="2687479"/>
            <a:ext cx="3672408" cy="2926080"/>
          </a:xfrm>
          <a:prstGeom prst="rect">
            <a:avLst/>
          </a:prstGeom>
          <a:noFill/>
          <a:ln>
            <a:noFill/>
          </a:ln>
        </p:spPr>
      </p:pic>
    </p:spTree>
    <p:extLst>
      <p:ext uri="{BB962C8B-B14F-4D97-AF65-F5344CB8AC3E}">
        <p14:creationId xmlns:p14="http://schemas.microsoft.com/office/powerpoint/2010/main" val="314489182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273050"/>
            <a:ext cx="7920880" cy="1162050"/>
          </a:xfrm>
        </p:spPr>
        <p:txBody>
          <a:bodyPr>
            <a:normAutofit/>
          </a:bodyPr>
          <a:lstStyle/>
          <a:p>
            <a:r>
              <a:rPr lang="ru-RU" sz="2400" dirty="0"/>
              <a:t>Для развития углубленного вдоха детям предлагается:</a:t>
            </a:r>
            <a:br>
              <a:rPr lang="ru-RU" sz="2400" dirty="0"/>
            </a:br>
            <a:endParaRPr lang="ru-RU" sz="2400" dirty="0"/>
          </a:p>
        </p:txBody>
      </p:sp>
      <p:sp>
        <p:nvSpPr>
          <p:cNvPr id="4" name="Текст 3"/>
          <p:cNvSpPr>
            <a:spLocks noGrp="1"/>
          </p:cNvSpPr>
          <p:nvPr>
            <p:ph type="body" sz="half" idx="2"/>
          </p:nvPr>
        </p:nvSpPr>
        <p:spPr>
          <a:xfrm>
            <a:off x="457200" y="1844824"/>
            <a:ext cx="3008313" cy="4281339"/>
          </a:xfrm>
        </p:spPr>
        <p:txBody>
          <a:bodyPr>
            <a:normAutofit/>
          </a:bodyPr>
          <a:lstStyle/>
          <a:p>
            <a:r>
              <a:rPr lang="ru-RU" sz="2000" dirty="0"/>
              <a:t> </a:t>
            </a:r>
            <a:r>
              <a:rPr lang="ru-RU" sz="2000" dirty="0">
                <a:sym typeface="Symbol"/>
              </a:rPr>
              <a:t></a:t>
            </a:r>
            <a:r>
              <a:rPr lang="ru-RU" sz="2000" dirty="0"/>
              <a:t> «Понюхать цветок</a:t>
            </a:r>
            <a:r>
              <a:rPr lang="ru-RU" sz="2000" dirty="0" smtClean="0"/>
              <a:t>»;</a:t>
            </a:r>
          </a:p>
          <a:p>
            <a:endParaRPr lang="ru-RU" sz="2000" dirty="0"/>
          </a:p>
          <a:p>
            <a:r>
              <a:rPr lang="ru-RU" sz="2000" dirty="0"/>
              <a:t> </a:t>
            </a:r>
            <a:r>
              <a:rPr lang="ru-RU" sz="2000" dirty="0">
                <a:sym typeface="Symbol"/>
              </a:rPr>
              <a:t></a:t>
            </a:r>
            <a:r>
              <a:rPr lang="ru-RU" sz="2000" dirty="0"/>
              <a:t> узнать по запаху фрукт или овощ с закрытыми глазами.</a:t>
            </a:r>
          </a:p>
        </p:txBody>
      </p:sp>
      <p:pic>
        <p:nvPicPr>
          <p:cNvPr id="5" name="Объект 4" descr="https://im1-tub-ru.yandex.net/i?id=e1b9f4f963eb1bbb39d9252e19828b94&amp;n=33&amp;h=215&amp;w=344"/>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067944" y="1412776"/>
            <a:ext cx="4104456" cy="3168352"/>
          </a:xfrm>
          <a:prstGeom prst="rect">
            <a:avLst/>
          </a:prstGeom>
          <a:noFill/>
          <a:ln>
            <a:noFill/>
          </a:ln>
        </p:spPr>
      </p:pic>
    </p:spTree>
    <p:extLst>
      <p:ext uri="{BB962C8B-B14F-4D97-AF65-F5344CB8AC3E}">
        <p14:creationId xmlns:p14="http://schemas.microsoft.com/office/powerpoint/2010/main" val="368113039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404664"/>
            <a:ext cx="8229600" cy="1872208"/>
          </a:xfrm>
        </p:spPr>
        <p:txBody>
          <a:bodyPr>
            <a:normAutofit fontScale="90000"/>
          </a:bodyPr>
          <a:lstStyle/>
          <a:p>
            <a:r>
              <a:rPr lang="ru-RU" sz="3100" dirty="0" smtClean="0"/>
              <a:t>Следующие </a:t>
            </a:r>
            <a:r>
              <a:rPr lang="ru-RU" sz="3100" dirty="0"/>
              <a:t>упражнения не только развивают направленную </a:t>
            </a:r>
            <a:r>
              <a:rPr lang="ru-RU" sz="3100" dirty="0" smtClean="0"/>
              <a:t>воздушную </a:t>
            </a:r>
            <a:r>
              <a:rPr lang="ru-RU" sz="3100" dirty="0"/>
              <a:t>струю, но и укрепляют мышцы языка, что очень важно при постановке звуков</a:t>
            </a:r>
            <a:r>
              <a:rPr lang="ru-RU" sz="3100" dirty="0" smtClean="0"/>
              <a:t>:</a:t>
            </a:r>
            <a:endParaRPr lang="ru-RU" dirty="0"/>
          </a:p>
        </p:txBody>
      </p:sp>
      <p:sp>
        <p:nvSpPr>
          <p:cNvPr id="3" name="Объект 2"/>
          <p:cNvSpPr>
            <a:spLocks noGrp="1"/>
          </p:cNvSpPr>
          <p:nvPr>
            <p:ph idx="1"/>
          </p:nvPr>
        </p:nvSpPr>
        <p:spPr>
          <a:xfrm>
            <a:off x="457200" y="2852936"/>
            <a:ext cx="8229600" cy="3273227"/>
          </a:xfrm>
        </p:spPr>
        <p:txBody>
          <a:bodyPr>
            <a:normAutofit/>
          </a:bodyPr>
          <a:lstStyle/>
          <a:p>
            <a:pPr algn="just">
              <a:buFont typeface="Symbol"/>
              <a:buChar char="·"/>
            </a:pPr>
            <a:r>
              <a:rPr lang="ru-RU" sz="2400" dirty="0" smtClean="0"/>
              <a:t>упражнение </a:t>
            </a:r>
            <a:r>
              <a:rPr lang="ru-RU" sz="2400" dirty="0"/>
              <a:t>«Фокус» - сдувать ватку с носа. Язык в форме чашечки, дуть вверх, сдувая ватку с носа. </a:t>
            </a:r>
            <a:endParaRPr lang="ru-RU" sz="2400" dirty="0" smtClean="0"/>
          </a:p>
          <a:p>
            <a:pPr marL="0" indent="0" algn="just">
              <a:buNone/>
            </a:pPr>
            <a:endParaRPr lang="ru-RU" sz="2400" dirty="0"/>
          </a:p>
          <a:p>
            <a:pPr marL="0" indent="0" algn="just">
              <a:buNone/>
            </a:pPr>
            <a:r>
              <a:rPr lang="ru-RU" sz="2400" dirty="0">
                <a:sym typeface="Symbol"/>
              </a:rPr>
              <a:t></a:t>
            </a:r>
            <a:r>
              <a:rPr lang="ru-RU" sz="2400" dirty="0"/>
              <a:t> упражнение «Загнать мяч в ворота»: - плавный выдох через губы трубочкой; - плавный выдох, держа губы в улыбке; - плавный выдох, удерживая язык лопаточкой; - выдох толчками, удерживая язык лопаточкой.</a:t>
            </a:r>
          </a:p>
          <a:p>
            <a:pPr algn="just"/>
            <a:endParaRPr lang="ru-RU" sz="2400" dirty="0"/>
          </a:p>
        </p:txBody>
      </p:sp>
    </p:spTree>
    <p:extLst>
      <p:ext uri="{BB962C8B-B14F-4D97-AF65-F5344CB8AC3E}">
        <p14:creationId xmlns:p14="http://schemas.microsoft.com/office/powerpoint/2010/main" val="251536770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Заголовок 12"/>
          <p:cNvSpPr>
            <a:spLocks noGrp="1"/>
          </p:cNvSpPr>
          <p:nvPr>
            <p:ph type="title"/>
          </p:nvPr>
        </p:nvSpPr>
        <p:spPr/>
        <p:txBody>
          <a:bodyPr>
            <a:normAutofit fontScale="90000"/>
          </a:bodyPr>
          <a:lstStyle/>
          <a:p>
            <a:r>
              <a:rPr lang="ru-RU" sz="3600" dirty="0"/>
              <a:t>Затем внимание детей направляется на звучание голоса в процессе выдоха. </a:t>
            </a:r>
            <a:endParaRPr lang="ru-RU" dirty="0"/>
          </a:p>
        </p:txBody>
      </p:sp>
      <p:sp>
        <p:nvSpPr>
          <p:cNvPr id="14" name="Текст 13"/>
          <p:cNvSpPr>
            <a:spLocks noGrp="1"/>
          </p:cNvSpPr>
          <p:nvPr>
            <p:ph type="body" idx="1"/>
          </p:nvPr>
        </p:nvSpPr>
        <p:spPr>
          <a:xfrm>
            <a:off x="457200" y="1535113"/>
            <a:ext cx="4040188" cy="45719"/>
          </a:xfrm>
        </p:spPr>
        <p:txBody>
          <a:bodyPr>
            <a:normAutofit fontScale="25000" lnSpcReduction="20000"/>
          </a:bodyPr>
          <a:lstStyle/>
          <a:p>
            <a:r>
              <a:rPr lang="ru-RU" dirty="0" smtClean="0"/>
              <a:t> </a:t>
            </a:r>
            <a:endParaRPr lang="ru-RU" dirty="0"/>
          </a:p>
        </p:txBody>
      </p:sp>
      <p:sp>
        <p:nvSpPr>
          <p:cNvPr id="15" name="Объект 14"/>
          <p:cNvSpPr>
            <a:spLocks noGrp="1"/>
          </p:cNvSpPr>
          <p:nvPr>
            <p:ph sz="half" idx="2"/>
          </p:nvPr>
        </p:nvSpPr>
        <p:spPr>
          <a:xfrm>
            <a:off x="467544" y="1340768"/>
            <a:ext cx="4040188" cy="5256584"/>
          </a:xfrm>
        </p:spPr>
        <p:txBody>
          <a:bodyPr>
            <a:noAutofit/>
          </a:bodyPr>
          <a:lstStyle/>
          <a:p>
            <a:r>
              <a:rPr lang="ru-RU" sz="1600" dirty="0"/>
              <a:t>Упражнения: “Отгадай, кто позвал” Оборудование: картинки с изображением животных (можно игрушки) Взрослый заранее обговаривает с детьми какому предмету, какой звук принадлежит. Дети закрывают глаза, один ребенок длительно на плавном выдохе произносит звук соответствующий какому-либо предмету, а остальные дети отгадывают какой предмет их “позвал. Продолжительность выдоха регулируется самим ребенком.</a:t>
            </a:r>
          </a:p>
          <a:p>
            <a:r>
              <a:rPr lang="ru-RU" sz="1600" dirty="0"/>
              <a:t> Игра «Обезьянки» Проводится перед зеркалом. Взрослый предлагает представить детям, что на них смотрит обезьянка и все повторяет. Можно мимикой изобразить радость, удивление , обиду и произносить на выдохе гласные звуки: «О»- удивились, «У» - обиделись, «А» - обрадовались. </a:t>
            </a:r>
          </a:p>
          <a:p>
            <a:endParaRPr lang="ru-RU" sz="1800" dirty="0"/>
          </a:p>
        </p:txBody>
      </p:sp>
      <p:sp>
        <p:nvSpPr>
          <p:cNvPr id="16" name="Текст 15"/>
          <p:cNvSpPr>
            <a:spLocks noGrp="1"/>
          </p:cNvSpPr>
          <p:nvPr>
            <p:ph type="body" sz="quarter" idx="3"/>
          </p:nvPr>
        </p:nvSpPr>
        <p:spPr>
          <a:xfrm>
            <a:off x="4645025" y="1535112"/>
            <a:ext cx="4041775" cy="2037903"/>
          </a:xfrm>
        </p:spPr>
        <p:txBody>
          <a:bodyPr/>
          <a:lstStyle/>
          <a:p>
            <a:r>
              <a:rPr lang="ru-RU" dirty="0" smtClean="0"/>
              <a:t> </a:t>
            </a:r>
            <a:endParaRPr lang="ru-RU" dirty="0"/>
          </a:p>
        </p:txBody>
      </p:sp>
      <p:sp>
        <p:nvSpPr>
          <p:cNvPr id="17" name="Объект 16"/>
          <p:cNvSpPr>
            <a:spLocks noGrp="1"/>
          </p:cNvSpPr>
          <p:nvPr>
            <p:ph sz="quarter" idx="4"/>
          </p:nvPr>
        </p:nvSpPr>
        <p:spPr>
          <a:xfrm>
            <a:off x="4645025" y="3717033"/>
            <a:ext cx="4041775" cy="2736304"/>
          </a:xfrm>
        </p:spPr>
        <p:txBody>
          <a:bodyPr>
            <a:normAutofit fontScale="70000" lnSpcReduction="20000"/>
          </a:bodyPr>
          <a:lstStyle/>
          <a:p>
            <a:pPr algn="just"/>
            <a:r>
              <a:rPr lang="ru-RU" sz="2300" dirty="0"/>
              <a:t>Игра «Большой – маленький» Детям показываются парные картинки с изображением больших и маленьких предметов. Объясняется, что большой воздушный шар спускает воздух со звуком Ф, а маленький со звуком </a:t>
            </a:r>
            <a:r>
              <a:rPr lang="ru-RU" sz="2300" dirty="0" err="1"/>
              <a:t>Фь</a:t>
            </a:r>
            <a:r>
              <a:rPr lang="ru-RU" sz="2300" dirty="0"/>
              <a:t>. Предлагается произнести звуки поочередно на выдохе. </a:t>
            </a:r>
          </a:p>
          <a:p>
            <a:pPr algn="just"/>
            <a:r>
              <a:rPr lang="ru-RU" sz="2300" dirty="0"/>
              <a:t>Другие варианты парных картинок: большой насос и маленький </a:t>
            </a:r>
            <a:r>
              <a:rPr lang="ru-RU" sz="2300" dirty="0" err="1"/>
              <a:t>насосик</a:t>
            </a:r>
            <a:r>
              <a:rPr lang="ru-RU" sz="2300" dirty="0"/>
              <a:t>(С и </a:t>
            </a:r>
            <a:r>
              <a:rPr lang="ru-RU" sz="2300" dirty="0" err="1"/>
              <a:t>Сь</a:t>
            </a:r>
            <a:r>
              <a:rPr lang="ru-RU" sz="2300" dirty="0"/>
              <a:t>), ветряная мельница и комнатный вентилятор(В, </a:t>
            </a:r>
            <a:r>
              <a:rPr lang="ru-RU" sz="2300" dirty="0" err="1"/>
              <a:t>Вь</a:t>
            </a:r>
            <a:r>
              <a:rPr lang="ru-RU" sz="2300" dirty="0"/>
              <a:t>) </a:t>
            </a:r>
          </a:p>
          <a:p>
            <a:endParaRPr lang="ru-RU" dirty="0"/>
          </a:p>
        </p:txBody>
      </p:sp>
      <p:pic>
        <p:nvPicPr>
          <p:cNvPr id="19" name="Рисунок 18" descr="http://sad83gomel.desha.by/wp-content/uploads/2015/02/19.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72000" y="1268760"/>
            <a:ext cx="3854326" cy="2428875"/>
          </a:xfrm>
          <a:prstGeom prst="rect">
            <a:avLst/>
          </a:prstGeom>
          <a:noFill/>
          <a:ln>
            <a:noFill/>
          </a:ln>
        </p:spPr>
      </p:pic>
    </p:spTree>
    <p:extLst>
      <p:ext uri="{BB962C8B-B14F-4D97-AF65-F5344CB8AC3E}">
        <p14:creationId xmlns:p14="http://schemas.microsoft.com/office/powerpoint/2010/main" val="192909522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570186"/>
          </a:xfrm>
        </p:spPr>
        <p:txBody>
          <a:bodyPr>
            <a:normAutofit fontScale="90000"/>
          </a:bodyPr>
          <a:lstStyle/>
          <a:p>
            <a:r>
              <a:rPr lang="ru-RU" sz="2400" b="1" dirty="0"/>
              <a:t>Затем следует начать работу по формированию речевого высказывания. Детям предлагается в процессе выдоха сначала произносить слоги и отдельные слова, затем фразы из двух, трех, четырех слов, поговорки, скороговорки, затем небольшие тексты</a:t>
            </a:r>
            <a:r>
              <a:rPr lang="ru-RU" sz="2400" b="1" dirty="0" smtClean="0"/>
              <a:t>.</a:t>
            </a:r>
            <a:endParaRPr lang="ru-RU" sz="2400" b="1" dirty="0"/>
          </a:p>
        </p:txBody>
      </p:sp>
      <p:sp>
        <p:nvSpPr>
          <p:cNvPr id="3" name="Объект 2"/>
          <p:cNvSpPr>
            <a:spLocks noGrp="1"/>
          </p:cNvSpPr>
          <p:nvPr>
            <p:ph idx="1"/>
          </p:nvPr>
        </p:nvSpPr>
        <p:spPr>
          <a:xfrm>
            <a:off x="457200" y="2132856"/>
            <a:ext cx="8229600" cy="3993307"/>
          </a:xfrm>
        </p:spPr>
        <p:txBody>
          <a:bodyPr>
            <a:normAutofit fontScale="62500" lnSpcReduction="20000"/>
          </a:bodyPr>
          <a:lstStyle/>
          <a:p>
            <a:pPr algn="just"/>
            <a:r>
              <a:rPr lang="ru-RU" dirty="0"/>
              <a:t> Игра “У кого длиннее звук (слог)?” Дети произносят на одном выдохе (слог). Для упражнения берутся слоги со звуками, хорошо произносимые детьми. (</a:t>
            </a:r>
            <a:r>
              <a:rPr lang="ru-RU" dirty="0" err="1"/>
              <a:t>ма</a:t>
            </a:r>
            <a:r>
              <a:rPr lang="ru-RU" dirty="0"/>
              <a:t> – </a:t>
            </a:r>
            <a:r>
              <a:rPr lang="ru-RU" dirty="0" err="1"/>
              <a:t>мо</a:t>
            </a:r>
            <a:r>
              <a:rPr lang="ru-RU" dirty="0"/>
              <a:t> – </a:t>
            </a:r>
            <a:r>
              <a:rPr lang="ru-RU" dirty="0" err="1"/>
              <a:t>му</a:t>
            </a:r>
            <a:r>
              <a:rPr lang="ru-RU" dirty="0"/>
              <a:t> – </a:t>
            </a:r>
            <a:r>
              <a:rPr lang="ru-RU" dirty="0" err="1"/>
              <a:t>мэ</a:t>
            </a:r>
            <a:r>
              <a:rPr lang="ru-RU" dirty="0"/>
              <a:t>, на – но – ну – </a:t>
            </a:r>
            <a:r>
              <a:rPr lang="ru-RU" dirty="0" err="1"/>
              <a:t>нэ</a:t>
            </a:r>
            <a:r>
              <a:rPr lang="ru-RU" dirty="0"/>
              <a:t>) </a:t>
            </a:r>
          </a:p>
          <a:p>
            <a:pPr algn="just"/>
            <a:r>
              <a:rPr lang="ru-RU" dirty="0"/>
              <a:t>Игры “Назови картинки”, “Повтори слова” а) Взрослый раскладывает перед ребенком 3 – 5 картинок и предлагает их назвать на одном выдохе. б). Взрослый раскладывает перед ребенком 3 – 5 картинок и предлагает их назвать на одном выдохе, затем убирает их и просит ребенка назвать картинки по памяти на одном выдохе. в). Взрослый называет 3 – 5 слов и просит ребенка повторить слова на одном выдохе</a:t>
            </a:r>
          </a:p>
          <a:p>
            <a:pPr algn="just"/>
            <a:r>
              <a:rPr lang="ru-RU" dirty="0"/>
              <a:t> Игры “Повтори предложение”, “Повтори пословицу (поговорку)” Взрослый произносит предложение, пословицу (поговорку), ребенок на одном выдохе. Игры “Мой веселый звонкий мяч”, “Кто больше скажет без передышки” Ребенок рассказывает любое стихотворение или рассказ и в конце каждой фразы ударяет мячом о пол. </a:t>
            </a:r>
          </a:p>
          <a:p>
            <a:endParaRPr lang="ru-RU" dirty="0"/>
          </a:p>
        </p:txBody>
      </p:sp>
    </p:spTree>
    <p:extLst>
      <p:ext uri="{BB962C8B-B14F-4D97-AF65-F5344CB8AC3E}">
        <p14:creationId xmlns:p14="http://schemas.microsoft.com/office/powerpoint/2010/main" val="267016596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260648"/>
            <a:ext cx="8229600" cy="5976664"/>
          </a:xfrm>
        </p:spPr>
        <p:txBody>
          <a:bodyPr>
            <a:normAutofit/>
          </a:bodyPr>
          <a:lstStyle/>
          <a:p>
            <a:r>
              <a:rPr lang="ru-RU" sz="5400" dirty="0" smtClean="0"/>
              <a:t>Спасибо за внимание</a:t>
            </a:r>
            <a:endParaRPr lang="ru-RU" sz="5400" dirty="0"/>
          </a:p>
        </p:txBody>
      </p:sp>
    </p:spTree>
    <p:extLst>
      <p:ext uri="{BB962C8B-B14F-4D97-AF65-F5344CB8AC3E}">
        <p14:creationId xmlns:p14="http://schemas.microsoft.com/office/powerpoint/2010/main" val="2324899458"/>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386</TotalTime>
  <Words>1157</Words>
  <Application>Microsoft Office PowerPoint</Application>
  <PresentationFormat>Экран (4:3)</PresentationFormat>
  <Paragraphs>80</Paragraphs>
  <Slides>17</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17</vt:i4>
      </vt:variant>
    </vt:vector>
  </HeadingPairs>
  <TitlesOfParts>
    <vt:vector size="18" baseType="lpstr">
      <vt:lpstr>Тема Office</vt:lpstr>
      <vt:lpstr> Проект «Правильное дыхание – правильная речь». </vt:lpstr>
      <vt:lpstr> Цель проекта - развитие речевого дыхания у детей дошкольного возраста с речевыми нарушениями.   Вид проекта: практически-ориентированный, долгосрочный.   Участники проекта: дети с нарушениями речи, учитель-логопед, воспитатели, родители.  </vt:lpstr>
      <vt:lpstr>Презентация PowerPoint</vt:lpstr>
      <vt:lpstr>Презентация PowerPoint</vt:lpstr>
      <vt:lpstr>Правильное речевое дыхание обеспечивает нормальное звукообразование, создает условия для поддержания нормальной громкости речи, четкого соблюдения пауз, сохранения плавности речи и интонационной выразительности. </vt:lpstr>
      <vt:lpstr> Например, упражнение «Носиком дышу» Предлагается посмотреть носы (клювы) у разных животных и птиц на картинках, а потом предложить вдохнуть и выдохнуть через нос. Действия ребенка можно сопровождать рифмовкой: </vt:lpstr>
      <vt:lpstr>При выполнении этих упражнений необходимо контролировать ладонью движения стенки живота. Предлагается упражнение «Бегемотик». </vt:lpstr>
      <vt:lpstr>Развитие диафрагмального дыхания.  </vt:lpstr>
      <vt:lpstr>Формирование  сильного плавного ротового выдоха.</vt:lpstr>
      <vt:lpstr>Воспитанию активного выдоха способствуют следующие упражнения:</vt:lpstr>
      <vt:lpstr> </vt:lpstr>
      <vt:lpstr> </vt:lpstr>
      <vt:lpstr>Для развития углубленного вдоха детям предлагается: </vt:lpstr>
      <vt:lpstr>Следующие упражнения не только развивают направленную воздушную струю, но и укрепляют мышцы языка, что очень важно при постановке звуков:</vt:lpstr>
      <vt:lpstr>Затем внимание детей направляется на звучание голоса в процессе выдоха. </vt:lpstr>
      <vt:lpstr>Затем следует начать работу по формированию речевого высказывания. Детям предлагается в процессе выдоха сначала произносить слоги и отдельные слова, затем фразы из двух, трех, четырех слов, поговорки, скороговорки, затем небольшие тексты.</vt:lpstr>
      <vt:lpstr>Спасибо за внимание</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ре</dc:title>
  <dc:creator>ИРИНА</dc:creator>
  <cp:lastModifiedBy>ИРИНА</cp:lastModifiedBy>
  <cp:revision>19</cp:revision>
  <dcterms:created xsi:type="dcterms:W3CDTF">2016-02-07T17:31:22Z</dcterms:created>
  <dcterms:modified xsi:type="dcterms:W3CDTF">2016-02-23T11:06:45Z</dcterms:modified>
</cp:coreProperties>
</file>