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1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4" r:id="rId18"/>
    <p:sldId id="275" r:id="rId19"/>
    <p:sldId id="276" r:id="rId20"/>
    <p:sldId id="277" r:id="rId21"/>
    <p:sldId id="278" r:id="rId22"/>
    <p:sldId id="273" r:id="rId23"/>
    <p:sldId id="281" r:id="rId24"/>
    <p:sldId id="280" r:id="rId25"/>
    <p:sldId id="27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00A2"/>
    <a:srgbClr val="CC00CC"/>
    <a:srgbClr val="E2C5FF"/>
    <a:srgbClr val="99FF99"/>
    <a:srgbClr val="FF99CC"/>
    <a:srgbClr val="99CCFF"/>
    <a:srgbClr val="CB7BEF"/>
    <a:srgbClr val="D19BEF"/>
    <a:srgbClr val="E884FC"/>
    <a:srgbClr val="F7A7E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4" autoAdjust="0"/>
    <p:restoredTop sz="94660"/>
  </p:normalViewPr>
  <p:slideViewPr>
    <p:cSldViewPr>
      <p:cViewPr>
        <p:scale>
          <a:sx n="100" d="100"/>
          <a:sy n="100" d="100"/>
        </p:scale>
        <p:origin x="-136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BB5AE7-EEE9-4191-B5B6-D3B421442D66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D1FACE-DF75-404E-A8DF-29EB2EF2C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1FACE-DF75-404E-A8DF-29EB2EF2CBE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82F8"/>
            </a:gs>
            <a:gs pos="39999">
              <a:srgbClr val="F7A7EC"/>
            </a:gs>
            <a:gs pos="70000">
              <a:schemeClr val="accent2">
                <a:lumMod val="20000"/>
                <a:lumOff val="80000"/>
              </a:schemeClr>
            </a:gs>
            <a:gs pos="7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1wallpaperhd.com/wp-content/uploads/Other/FTP1/2560x1440/Abstract%20butterfly%20Wallpapers%20HD%202560x1440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6406"/>
          <a:stretch>
            <a:fillRect/>
          </a:stretch>
        </p:blipFill>
        <p:spPr bwMode="auto">
          <a:xfrm>
            <a:off x="13838" y="0"/>
            <a:ext cx="9130162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135729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>
                  <a:prstDash val="solid"/>
                </a:ln>
                <a:solidFill>
                  <a:srgbClr val="A200A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Проектная деятельность</a:t>
            </a:r>
          </a:p>
          <a:p>
            <a:pPr algn="ctr"/>
            <a:r>
              <a:rPr lang="ru-RU" sz="8000" b="1" dirty="0" smtClean="0">
                <a:ln>
                  <a:prstDash val="solid"/>
                </a:ln>
                <a:solidFill>
                  <a:srgbClr val="A200A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В </a:t>
            </a:r>
            <a:r>
              <a:rPr lang="ru-RU" sz="8000" b="1" cap="none" spc="0" dirty="0" smtClean="0">
                <a:ln>
                  <a:prstDash val="solid"/>
                </a:ln>
                <a:solidFill>
                  <a:srgbClr val="A200A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ДОУ</a:t>
            </a:r>
            <a:endParaRPr lang="ru-RU" sz="8000" b="1" cap="none" spc="0" dirty="0">
              <a:ln>
                <a:prstDash val="solid"/>
              </a:ln>
              <a:solidFill>
                <a:srgbClr val="A200A2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884FC"/>
            </a:gs>
            <a:gs pos="39999">
              <a:srgbClr val="F7A7EC"/>
            </a:gs>
            <a:gs pos="67000">
              <a:schemeClr val="accent2">
                <a:lumMod val="20000"/>
                <a:lumOff val="80000"/>
              </a:schemeClr>
            </a:gs>
            <a:gs pos="7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4214818"/>
            <a:ext cx="84296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сегодняшний день возросли требования к детям, поступающим в первый класс, следовательно, новая модель выпускника детского сада предполагает изменение характера и содержания педагогического взаимодействия с ребенком.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s5.pikabu.ru/post_img/big/2015/09/02/11/1441218794_616473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85728"/>
            <a:ext cx="6858047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14282" y="4786322"/>
            <a:ext cx="878687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ужно развивать мотивационную готовность к обучению, а не просто учить ребенка чтению, письму и т.д. После дошкольной жизни должно появиться желание учиться.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1" name="Picture 5" descr="http://www.chta.org.uk/wp-content/uploads/2014/10/Depositphotos_4759502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14289"/>
            <a:ext cx="6858048" cy="4573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85720" y="571480"/>
            <a:ext cx="835824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 проектов как педагогическая технология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совокупность исследовательских, поисковых, проблемных методов, творческих по своей сути.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его основе лежит развитие познавательных навыков детей, умений самостоятельно конструировать свои знания, ориентироваться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7" name="Picture 3" descr="http://www.wiki.vladimir.i-edu.ru/images/d/dd/1b4c2a87f90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714752"/>
            <a:ext cx="3907913" cy="299269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85720" y="400050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информационном пространстве, развитие критического и творческого мышления.</a:t>
            </a:r>
            <a:endParaRPr lang="ru-RU" sz="3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mypresentation.ru/documents/7787242452135d652acc6287f4843915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468" y="142852"/>
            <a:ext cx="8763062" cy="6572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44" y="4500570"/>
            <a:ext cx="878684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Основное предназначение метода проектов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предоставление детям возможности самостоятельного приобретения знаний при решении практических задач или проблем, требующих интеграции знаний из различных предметных областей.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9" name="Picture 3" descr="http://malimar.ru/wp-content/uploads/2014/10/117.jpg"/>
          <p:cNvPicPr>
            <a:picLocks noChangeAspect="1" noChangeArrowheads="1"/>
          </p:cNvPicPr>
          <p:nvPr/>
        </p:nvPicPr>
        <p:blipFill>
          <a:blip r:embed="rId3" cstate="print"/>
          <a:srcRect t="10811"/>
          <a:stretch>
            <a:fillRect/>
          </a:stretch>
        </p:blipFill>
        <p:spPr bwMode="auto">
          <a:xfrm>
            <a:off x="1357290" y="428604"/>
            <a:ext cx="6072230" cy="4061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14282" y="142852"/>
            <a:ext cx="371477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Метод проектов - система обучения, при которой дети приобретают знания в процессе планирования и выполнения постоянно усложняющихся практических заданий - проектов. Метод проектов всегда предполагает решение воспитанниками какой-то проблемы.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Picture 3" descr="http://mironova.ds-20balahna.edusite.ru/images/p45_panno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238611" cy="3026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3" name="Picture 5" descr="http://tmndetsady.ru/upload/news/orig_e8e752c3ac8a57b84b7558601a8689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5729"/>
            <a:ext cx="4214842" cy="3161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214942" y="214290"/>
            <a:ext cx="3643306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Основной тезис современного понимания метода проектов, который привлекает к себе многие образовательные системы, заключается в понимании детьми, для чего им нужны получаемые знания, где и как они будут использовать их в своей жизни.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5" name="Picture 3" descr="http://www.maam.ru/images/photos/medium/article71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14290"/>
            <a:ext cx="3983888" cy="2983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7" name="Picture 5" descr="http://astersoft.net/images/8/9/v-zapovednike-chjornye-zemli-proshj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357562"/>
            <a:ext cx="4098565" cy="3196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285728"/>
            <a:ext cx="8429684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сновные требования к использованию метода проекта в детском саду: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основе любого проекта лежит проблема, для решения которой требуется исследовательский поиск;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обязательные составляющие проекта: детская самостоятельность (при поддержки педагога),  сотворчество ребят и взрослых;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коммуникативных способностей детей познавательных и творческих навыков.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9" name="Picture 3" descr="http://doy61vn.caduk.ru/images/0_81c78_a6f25acf_ori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4929198"/>
            <a:ext cx="5907516" cy="192880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00034" y="785794"/>
            <a:ext cx="800105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Основной целью проектного метода в ДОУ является развитие свободной творческой личности ребёнка, которое определяется задачами развития и задачами исследовательской деятельности детей.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3" name="Picture 3" descr="http://dspolovinka.ru/attachments/Image/79777724_large_Malchik_1.png?template=gener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500282"/>
            <a:ext cx="4357718" cy="4357718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85720" y="0"/>
            <a:ext cx="842968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Общие задачи развития, специфичные для каждого возраста: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42844" y="2571744"/>
            <a:ext cx="2786082" cy="1643074"/>
          </a:xfrm>
          <a:prstGeom prst="ellipse">
            <a:avLst/>
          </a:prstGeom>
          <a:solidFill>
            <a:srgbClr val="99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Обеспечение психологического благополучия и здоровья детей</a:t>
            </a:r>
          </a:p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071802" y="1214422"/>
            <a:ext cx="2714644" cy="164307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Развитие познавательных способностей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57224" y="4714884"/>
            <a:ext cx="2643206" cy="1643074"/>
          </a:xfrm>
          <a:prstGeom prst="ellipse">
            <a:avLst/>
          </a:prstGeom>
          <a:solidFill>
            <a:srgbClr val="99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Развитие творческого мышления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000760" y="2500306"/>
            <a:ext cx="2786082" cy="1643074"/>
          </a:xfrm>
          <a:prstGeom prst="ellipse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Развитие творческого воображения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97795"/>
            <a:ext cx="22313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357818" y="4714884"/>
            <a:ext cx="2928958" cy="1643074"/>
          </a:xfrm>
          <a:prstGeom prst="ellipse">
            <a:avLst/>
          </a:prstGeom>
          <a:solidFill>
            <a:srgbClr val="E2C5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Развитие коммуникативных навыков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25604" grpId="0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42844" y="142852"/>
            <a:ext cx="870366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Советы воспитателю по работе над проектом 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85720" y="3571876"/>
            <a:ext cx="528641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Вводить детей в проблемную ситуацию, доступную для их понимания и с опорой на их личный опыт.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9" name="Picture 5" descr="http://detsadvs.ucoz.ru/kartinri/74330d7b9763.png"/>
          <p:cNvPicPr>
            <a:picLocks noChangeAspect="1" noChangeArrowheads="1"/>
          </p:cNvPicPr>
          <p:nvPr/>
        </p:nvPicPr>
        <p:blipFill>
          <a:blip r:embed="rId2" cstate="print"/>
          <a:srcRect l="7042" r="5633" b="14944"/>
          <a:stretch>
            <a:fillRect/>
          </a:stretch>
        </p:blipFill>
        <p:spPr bwMode="auto">
          <a:xfrm flipH="1">
            <a:off x="5072066" y="3593532"/>
            <a:ext cx="3899704" cy="326446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1142984"/>
            <a:ext cx="8286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Глубоко изучить тематику проекта, подготовить предметно-пространственную развивающую среду.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Создавать игровую мотивацию, опираясь на интересы детей и их эмоциональный отклик.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2844" y="142852"/>
            <a:ext cx="870366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Советы воспитателю по работе над проектом 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5" descr="http://detsadvs.ucoz.ru/kartinri/74330d7b9763.png"/>
          <p:cNvPicPr>
            <a:picLocks noChangeAspect="1" noChangeArrowheads="1"/>
          </p:cNvPicPr>
          <p:nvPr/>
        </p:nvPicPr>
        <p:blipFill>
          <a:blip r:embed="rId2" cstate="print"/>
          <a:srcRect l="7042" r="5633" b="14944"/>
          <a:stretch>
            <a:fillRect/>
          </a:stretch>
        </p:blipFill>
        <p:spPr bwMode="auto">
          <a:xfrm flipH="1">
            <a:off x="5072066" y="3593532"/>
            <a:ext cx="3899704" cy="3264468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85720" y="1000108"/>
            <a:ext cx="842968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Заинтересовать каждого ребенка тематикой проекта, поддерживать его любознательность и устойчивый интерес к проблеме.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составлении совместного плана работы с детьми над проектом поддерживать детскую инициативу.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929066"/>
            <a:ext cx="46434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Тактично рассматривать все предложенные детьми варианты решения проблемы: ребенок должен иметь право на ошибку и не бояться высказываться.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 uiExpand="1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2844" y="142852"/>
            <a:ext cx="870366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Советы воспитателю по работе над проектом 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5" descr="http://detsadvs.ucoz.ru/kartinri/74330d7b9763.png"/>
          <p:cNvPicPr>
            <a:picLocks noChangeAspect="1" noChangeArrowheads="1"/>
          </p:cNvPicPr>
          <p:nvPr/>
        </p:nvPicPr>
        <p:blipFill>
          <a:blip r:embed="rId2" cstate="print"/>
          <a:srcRect l="7042" r="5633" b="14944"/>
          <a:stretch>
            <a:fillRect/>
          </a:stretch>
        </p:blipFill>
        <p:spPr bwMode="auto">
          <a:xfrm flipH="1">
            <a:off x="5072066" y="3593532"/>
            <a:ext cx="3899704" cy="3264468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282" y="858362"/>
            <a:ext cx="835821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Соблюдать принцип последовательности и регулярности в работе над проектом.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ходе работы над проектом создавать атмосферу сотворчества с ребенком, используя индивидуальный подход.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378619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творческое воображение и фантазию детей.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uiExpand="1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5072074"/>
            <a:ext cx="84296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младших группах выбор проекта осуществляет воспитатель, основываясь на интересах детей или данных диагностики.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9" name="Picture 3" descr="http://www.maam.ru/upload/blogs/3666b0db8569498201019039e61dc0c1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14290"/>
            <a:ext cx="6429420" cy="481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afox.ru/wp-content/uploads/media/%D0%9A%D0%BE%D0%BC%D0%BF%D0%BB%D0%B5%D0%BA%D1%81%D0%BD%D0%BE%D0%B5-%D0%B7%D0%B0%D0%BD%D1%8F%D1%82%D0%B8%D0%B5-%D0%9E%D1%80%D0%BA%D0%B5%D1%81%D1%82%D1%80%D0%BE%D0%B2%D1%8B%D0%B8%CC%86-%D1%83%D1%80%D0%BE%D0%BA/image1.jpeg"/>
          <p:cNvPicPr>
            <a:picLocks noChangeAspect="1" noChangeArrowheads="1"/>
          </p:cNvPicPr>
          <p:nvPr/>
        </p:nvPicPr>
        <p:blipFill>
          <a:blip r:embed="rId2" cstate="print"/>
          <a:srcRect t="8032" b="5221"/>
          <a:stretch>
            <a:fillRect/>
          </a:stretch>
        </p:blipFill>
        <p:spPr bwMode="auto">
          <a:xfrm>
            <a:off x="1142976" y="142852"/>
            <a:ext cx="6807777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85720" y="4714884"/>
            <a:ext cx="835821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группах старшего дошкольного возраста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выбор темы проекта может осуществлять как педагог, так и дети в, соответствии со своими желаниями и уровнем развития.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хрееень в сад\флешкамам\фотографии\P1150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428628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Администратор\Desktop\хрееень в сад\флешкамам\фотографии\P11502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501" y="3500438"/>
            <a:ext cx="4095779" cy="3071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Администратор\Desktop\хрееень в сад\флешкамам\фотографии\P1150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5" y="3482579"/>
            <a:ext cx="428628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Администратор\Desktop\хрееень в сад\флешкамам\фотографии\P11503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42852"/>
            <a:ext cx="4238655" cy="3178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28596" y="1857364"/>
            <a:ext cx="8573629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</a:t>
            </a:r>
          </a:p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«Хлебная неделя»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хрееень в сад\флешкамам\фотографии\P11503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8215338" cy="6161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Desktop\хрееень в сад\флешкамам\фотографии\P115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5" y="142852"/>
            <a:ext cx="4643470" cy="3482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Администратор\Desktop\хрееень в сад\флешкамам\фотографии\P11502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339702"/>
            <a:ext cx="4429124" cy="3321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9" name="Picture 7" descr="http://cs622124.vk.me/v622124177/32e21/EnieCpyCq_M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3786190"/>
            <a:ext cx="4071934" cy="2714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1" name="Picture 9" descr="http://prod39.ru/upload/iblock/401/40156f35321db36fc781abda9e277e1e.jpe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285728"/>
            <a:ext cx="3310874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Администратор\Desktop\хрееень в сад\флешкамам\фотографии\P11502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215338" cy="6161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Администратор\Desktop\хрееень в сад\флешкамам\фотографии\P1150230.JPG"/>
          <p:cNvPicPr>
            <a:picLocks noChangeAspect="1" noChangeArrowheads="1"/>
          </p:cNvPicPr>
          <p:nvPr/>
        </p:nvPicPr>
        <p:blipFill>
          <a:blip r:embed="rId2" cstate="print"/>
          <a:srcRect l="29688" t="13541" r="22656" b="6250"/>
          <a:stretch>
            <a:fillRect/>
          </a:stretch>
        </p:blipFill>
        <p:spPr bwMode="auto">
          <a:xfrm>
            <a:off x="142844" y="428604"/>
            <a:ext cx="4357718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3" name="Picture 3" descr="C:\Users\Администратор\Desktop\хрееень в сад\флешкамам\фотографии\P1150231.JPG"/>
          <p:cNvPicPr>
            <a:picLocks noChangeAspect="1" noChangeArrowheads="1"/>
          </p:cNvPicPr>
          <p:nvPr/>
        </p:nvPicPr>
        <p:blipFill>
          <a:blip r:embed="rId3" cstate="print"/>
          <a:srcRect l="28125" t="3125" r="26562" b="15625"/>
          <a:stretch>
            <a:fillRect/>
          </a:stretch>
        </p:blipFill>
        <p:spPr bwMode="auto">
          <a:xfrm>
            <a:off x="4643438" y="428604"/>
            <a:ext cx="4143404" cy="5572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Администратор\Desktop\хрееень в сад\флешкамам\фотографии\P11502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42852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8" name="Picture 4" descr="http://upload.ecvv.com/upload/Product/20085/China_moon_cake_wafer_sandwich_biscuit_cookies_egg_rolls_biscuits2008517150655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285728"/>
            <a:ext cx="3746910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9" name="Picture 5" descr="C:\Users\Администратор\Desktop\хрееень в сад\флешкамам\фотографии\P11502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161087"/>
            <a:ext cx="4429156" cy="3321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71" name="Picture 7" descr="http://www.thegermanbakery.co.uk/wp-content/uploads/2014/03/shutterstock_81304105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4" y="3500438"/>
            <a:ext cx="4115922" cy="293043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Администратор\Desktop\хрееень в сад\флешкамам\фотографии\P11502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8786842" cy="659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Администратор\Desktop\хрееень в сад\флешкамам\фотографии\P11502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Администратор\Desktop\хрееень в сад\флешкамам\фотографии\P1150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Администратор\Desktop\хрееень в сад\флешкамам\фотографии\P1150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8286808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490</Words>
  <Application>Microsoft Office PowerPoint</Application>
  <PresentationFormat>Экран (4:3)</PresentationFormat>
  <Paragraphs>45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Пользователь Windows</cp:lastModifiedBy>
  <cp:revision>12</cp:revision>
  <dcterms:created xsi:type="dcterms:W3CDTF">2016-02-04T12:07:21Z</dcterms:created>
  <dcterms:modified xsi:type="dcterms:W3CDTF">2016-02-23T12:00:47Z</dcterms:modified>
</cp:coreProperties>
</file>