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58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>
      <p:cViewPr>
        <p:scale>
          <a:sx n="60" d="100"/>
          <a:sy n="60" d="100"/>
        </p:scale>
        <p:origin x="-228" y="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Уровень</a:t>
            </a:r>
            <a:r>
              <a:rPr lang="ru-RU" baseline="0"/>
              <a:t> знаний в ходе работы над проектом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aseline="0"/>
              <a:t>"Гуляя по родному городу"</a:t>
            </a:r>
            <a:endParaRPr lang="ru-RU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 начала проекта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Лист1!$A$2:$A$5</c:f>
              <c:strCache>
                <c:ptCount val="3"/>
                <c:pt idx="0">
                  <c:v>Группа 1</c:v>
                </c:pt>
                <c:pt idx="1">
                  <c:v>Группа 2</c:v>
                </c:pt>
                <c:pt idx="2">
                  <c:v>Группа 3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70</c:v>
                </c:pt>
                <c:pt idx="1">
                  <c:v>67</c:v>
                </c:pt>
                <c:pt idx="2">
                  <c:v>73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после завершения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Лист1!$A$2:$A$5</c:f>
              <c:strCache>
                <c:ptCount val="3"/>
                <c:pt idx="0">
                  <c:v>Группа 1</c:v>
                </c:pt>
                <c:pt idx="1">
                  <c:v>Группа 2</c:v>
                </c:pt>
                <c:pt idx="2">
                  <c:v>Группа 3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85</c:v>
                </c:pt>
                <c:pt idx="1">
                  <c:v>83</c:v>
                </c:pt>
                <c:pt idx="2">
                  <c:v>92</c:v>
                </c:pt>
              </c:numCache>
            </c:numRef>
          </c:val>
        </c:ser>
        <c:dLbls/>
        <c:gapWidth val="219"/>
        <c:overlap val="-27"/>
        <c:axId val="58143104"/>
        <c:axId val="58336384"/>
      </c:barChart>
      <c:catAx>
        <c:axId val="581431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8336384"/>
        <c:crosses val="autoZero"/>
        <c:auto val="1"/>
        <c:lblAlgn val="ctr"/>
        <c:lblOffset val="100"/>
      </c:catAx>
      <c:valAx>
        <c:axId val="583363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8143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aseline="0"/>
              <a:t>Способность определять эмоциональное состояние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aseline="0"/>
              <a:t>в ходе работы над проектом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aseline="0"/>
              <a:t>"Мир эмоций"</a:t>
            </a:r>
            <a:endParaRPr lang="ru-RU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 начала проекта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Лист1!$A$2:$A$5</c:f>
              <c:strCache>
                <c:ptCount val="4"/>
                <c:pt idx="0">
                  <c:v>Группа 1</c:v>
                </c:pt>
                <c:pt idx="1">
                  <c:v>Группа 2</c:v>
                </c:pt>
                <c:pt idx="2">
                  <c:v>Группа 3</c:v>
                </c:pt>
                <c:pt idx="3">
                  <c:v>Группа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47</c:v>
                </c:pt>
                <c:pt idx="1">
                  <c:v>45</c:v>
                </c:pt>
                <c:pt idx="2">
                  <c:v>63</c:v>
                </c:pt>
                <c:pt idx="3">
                  <c:v>58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после завершения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Лист1!$A$2:$A$5</c:f>
              <c:strCache>
                <c:ptCount val="4"/>
                <c:pt idx="0">
                  <c:v>Группа 1</c:v>
                </c:pt>
                <c:pt idx="1">
                  <c:v>Группа 2</c:v>
                </c:pt>
                <c:pt idx="2">
                  <c:v>Группа 3</c:v>
                </c:pt>
                <c:pt idx="3">
                  <c:v>Группа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90</c:v>
                </c:pt>
                <c:pt idx="1">
                  <c:v>87</c:v>
                </c:pt>
                <c:pt idx="2">
                  <c:v>84</c:v>
                </c:pt>
                <c:pt idx="3">
                  <c:v>79</c:v>
                </c:pt>
              </c:numCache>
            </c:numRef>
          </c:val>
        </c:ser>
        <c:dLbls/>
        <c:gapWidth val="219"/>
        <c:overlap val="-27"/>
        <c:axId val="61821312"/>
        <c:axId val="61822848"/>
      </c:barChart>
      <c:catAx>
        <c:axId val="618213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1822848"/>
        <c:crosses val="autoZero"/>
        <c:auto val="1"/>
        <c:lblAlgn val="ctr"/>
        <c:lblOffset val="100"/>
      </c:catAx>
      <c:valAx>
        <c:axId val="6182284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1821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009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2347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862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8481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7133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017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2399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8978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5897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686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6826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303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692774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8123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064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7197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EF9D4-D297-4A57-A67C-89067178B9CA}" type="datetimeFigureOut">
              <a:rPr lang="ru-RU" smtClean="0"/>
              <a:pPr/>
              <a:t>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3E1EB9-C609-4D0E-B0F9-B06789043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243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2023" y="228600"/>
            <a:ext cx="9144000" cy="4343400"/>
          </a:xfrm>
        </p:spPr>
        <p:txBody>
          <a:bodyPr>
            <a:normAutofit fontScale="90000"/>
          </a:bodyPr>
          <a:lstStyle/>
          <a:p>
            <a:r>
              <a:rPr lang="ru-RU" sz="5400" b="1" dirty="0"/>
              <a:t>«Проектная деятельность 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/>
              <a:t>как </a:t>
            </a:r>
            <a:r>
              <a:rPr lang="ru-RU" sz="5400" b="1" dirty="0"/>
              <a:t>средство повышения 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/>
              <a:t>социально-коммуникативных </a:t>
            </a:r>
            <a:r>
              <a:rPr lang="ru-RU" sz="5400" b="1" dirty="0"/>
              <a:t>навыков у детей старшего дошкольного возраста»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35623" y="4745037"/>
            <a:ext cx="6217023" cy="1655762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Автор: Королёва Олеся Вадимовна</a:t>
            </a:r>
          </a:p>
          <a:p>
            <a:pPr algn="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педагог-психолог</a:t>
            </a:r>
          </a:p>
          <a:p>
            <a:pPr algn="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первой квалификационной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категории</a:t>
            </a:r>
          </a:p>
          <a:p>
            <a:pPr algn="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МБДОУ «Центр развития ребёнка – детский сад № 15»</a:t>
            </a: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28326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639091" y="333376"/>
            <a:ext cx="9347637" cy="6524624"/>
          </a:xfrm>
        </p:spPr>
        <p:txBody>
          <a:bodyPr>
            <a:normAutofit/>
          </a:bodyPr>
          <a:lstStyle/>
          <a:p>
            <a:pPr algn="l" eaLnBrk="1" hangingPunct="1"/>
            <a:r>
              <a:rPr lang="ru-RU" altLang="ru-RU" sz="2400" dirty="0" smtClean="0"/>
              <a:t>Использование современных технологий выглядит очень естественным, с точки зрения ребенка и является одним из эффективных способов повышения мотивации и индивидуализации обучения развития творческих способностей и создания благополучного эмоционального фона.</a:t>
            </a:r>
            <a:br>
              <a:rPr lang="ru-RU" altLang="ru-RU" sz="2400" dirty="0" smtClean="0"/>
            </a:b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r>
              <a:rPr lang="ru-RU" altLang="ru-RU" sz="2400" b="1" dirty="0" smtClean="0"/>
              <a:t>Целевые ориентиры на этапе завершения дошкольного образования включают в себя:</a:t>
            </a: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r>
              <a:rPr lang="ru-RU" altLang="ru-RU" sz="2400" dirty="0" smtClean="0"/>
              <a:t>- способность ребенка договариваться;</a:t>
            </a:r>
            <a:br>
              <a:rPr lang="ru-RU" altLang="ru-RU" sz="2400" dirty="0" smtClean="0"/>
            </a:br>
            <a:r>
              <a:rPr lang="ru-RU" altLang="ru-RU" sz="2400" dirty="0" smtClean="0"/>
              <a:t>- учитывать интересы и чувства окружающих;</a:t>
            </a:r>
            <a:br>
              <a:rPr lang="ru-RU" altLang="ru-RU" sz="2400" dirty="0" smtClean="0"/>
            </a:br>
            <a:r>
              <a:rPr lang="ru-RU" altLang="ru-RU" sz="2400" dirty="0" smtClean="0"/>
              <a:t>- сопереживать неудачам и радоваться успехам других;</a:t>
            </a:r>
            <a:br>
              <a:rPr lang="ru-RU" altLang="ru-RU" sz="2400" dirty="0" smtClean="0"/>
            </a:br>
            <a:r>
              <a:rPr lang="ru-RU" altLang="ru-RU" sz="2400" dirty="0" smtClean="0"/>
              <a:t>- адекватно проявлять свои чувства;</a:t>
            </a:r>
            <a:br>
              <a:rPr lang="ru-RU" altLang="ru-RU" sz="2400" dirty="0" smtClean="0"/>
            </a:br>
            <a:r>
              <a:rPr lang="ru-RU" altLang="ru-RU" sz="2400" dirty="0" smtClean="0"/>
              <a:t>- стараться разрешать конфликты;</a:t>
            </a:r>
            <a:br>
              <a:rPr lang="ru-RU" altLang="ru-RU" sz="2400" dirty="0" smtClean="0"/>
            </a:br>
            <a:r>
              <a:rPr lang="ru-RU" altLang="ru-RU" sz="2400" dirty="0" smtClean="0"/>
              <a:t>- достаточно хорошо владеть устной речью;</a:t>
            </a:r>
            <a:br>
              <a:rPr lang="ru-RU" altLang="ru-RU" sz="2400" dirty="0" smtClean="0"/>
            </a:br>
            <a:r>
              <a:rPr lang="ru-RU" altLang="ru-RU" sz="2400" dirty="0" smtClean="0"/>
              <a:t>- уметь выражать свои мысли и желания, использовать речь для передачи своих мыслей, чувств и желаний.</a:t>
            </a:r>
            <a:br>
              <a:rPr lang="ru-RU" altLang="ru-RU" sz="2400" dirty="0" smtClean="0"/>
            </a:br>
            <a:endParaRPr lang="ru-RU" altLang="ru-RU" sz="2400" dirty="0"/>
          </a:p>
        </p:txBody>
      </p:sp>
      <p:grpSp>
        <p:nvGrpSpPr>
          <p:cNvPr id="5123" name="Group 2"/>
          <p:cNvGrpSpPr>
            <a:grpSpLocks/>
          </p:cNvGrpSpPr>
          <p:nvPr/>
        </p:nvGrpSpPr>
        <p:grpSpPr bwMode="auto">
          <a:xfrm>
            <a:off x="9026962" y="3066555"/>
            <a:ext cx="1619250" cy="1655762"/>
            <a:chOff x="1824" y="633"/>
            <a:chExt cx="2834" cy="2849"/>
          </a:xfrm>
        </p:grpSpPr>
        <p:sp>
          <p:nvSpPr>
            <p:cNvPr id="5124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28 w 21600"/>
                <a:gd name="T1" fmla="*/ 78 h 21600"/>
                <a:gd name="T2" fmla="*/ 55 w 21600"/>
                <a:gd name="T3" fmla="*/ 104 h 21600"/>
                <a:gd name="T4" fmla="*/ 35 w 21600"/>
                <a:gd name="T5" fmla="*/ 68 h 21600"/>
                <a:gd name="T6" fmla="*/ 55 w 21600"/>
                <a:gd name="T7" fmla="*/ 34 h 21600"/>
                <a:gd name="T8" fmla="*/ 28 w 21600"/>
                <a:gd name="T9" fmla="*/ 0 h 21600"/>
                <a:gd name="T10" fmla="*/ 2 w 21600"/>
                <a:gd name="T11" fmla="*/ 33 h 21600"/>
                <a:gd name="T12" fmla="*/ 21 w 21600"/>
                <a:gd name="T13" fmla="*/ 66 h 21600"/>
                <a:gd name="T14" fmla="*/ 2 w 21600"/>
                <a:gd name="T15" fmla="*/ 10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5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0 w 21600"/>
                <a:gd name="T1" fmla="*/ 55 h 21600"/>
                <a:gd name="T2" fmla="*/ 28 w 21600"/>
                <a:gd name="T3" fmla="*/ 86 h 21600"/>
                <a:gd name="T4" fmla="*/ 70 w 21600"/>
                <a:gd name="T5" fmla="*/ 57 h 21600"/>
                <a:gd name="T6" fmla="*/ 114 w 21600"/>
                <a:gd name="T7" fmla="*/ 86 h 21600"/>
                <a:gd name="T8" fmla="*/ 146 w 21600"/>
                <a:gd name="T9" fmla="*/ 61 h 21600"/>
                <a:gd name="T10" fmla="*/ 114 w 21600"/>
                <a:gd name="T11" fmla="*/ 23 h 21600"/>
                <a:gd name="T12" fmla="*/ 73 w 21600"/>
                <a:gd name="T13" fmla="*/ 0 h 21600"/>
                <a:gd name="T14" fmla="*/ 28 w 21600"/>
                <a:gd name="T15" fmla="*/ 2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6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20 w 21600"/>
                <a:gd name="T1" fmla="*/ 77 h 21600"/>
                <a:gd name="T2" fmla="*/ 1 w 21600"/>
                <a:gd name="T3" fmla="*/ 113 h 21600"/>
                <a:gd name="T4" fmla="*/ 28 w 21600"/>
                <a:gd name="T5" fmla="*/ 144 h 21600"/>
                <a:gd name="T6" fmla="*/ 52 w 21600"/>
                <a:gd name="T7" fmla="*/ 112 h 21600"/>
                <a:gd name="T8" fmla="*/ 34 w 21600"/>
                <a:gd name="T9" fmla="*/ 73 h 21600"/>
                <a:gd name="T10" fmla="*/ 52 w 21600"/>
                <a:gd name="T11" fmla="*/ 31 h 21600"/>
                <a:gd name="T12" fmla="*/ 27 w 21600"/>
                <a:gd name="T13" fmla="*/ 0 h 21600"/>
                <a:gd name="T14" fmla="*/ 1 w 21600"/>
                <a:gd name="T15" fmla="*/ 3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16 w 21600"/>
                <a:gd name="T1" fmla="*/ 50 h 21600"/>
                <a:gd name="T2" fmla="*/ 118 w 21600"/>
                <a:gd name="T3" fmla="*/ 1 h 21600"/>
                <a:gd name="T4" fmla="*/ 33 w 21600"/>
                <a:gd name="T5" fmla="*/ 2 h 21600"/>
                <a:gd name="T6" fmla="*/ 35 w 21600"/>
                <a:gd name="T7" fmla="*/ 50 h 21600"/>
                <a:gd name="T8" fmla="*/ 75 w 21600"/>
                <a:gd name="T9" fmla="*/ 31 h 21600"/>
                <a:gd name="T10" fmla="*/ 75 w 21600"/>
                <a:gd name="T11" fmla="*/ 21 h 21600"/>
                <a:gd name="T12" fmla="*/ 150 w 21600"/>
                <a:gd name="T13" fmla="*/ 24 h 21600"/>
                <a:gd name="T14" fmla="*/ 0 w 21600"/>
                <a:gd name="T15" fmla="*/ 2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1496974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3885" y="699248"/>
            <a:ext cx="9354171" cy="55841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u="sng" dirty="0">
                <a:solidFill>
                  <a:schemeClr val="accent1"/>
                </a:solidFill>
              </a:rPr>
              <a:t>Цель</a:t>
            </a:r>
            <a:r>
              <a:rPr lang="ru-RU" sz="2800" dirty="0">
                <a:solidFill>
                  <a:schemeClr val="accent1"/>
                </a:solidFill>
              </a:rPr>
              <a:t>: - формирование коммуникативных навыков детей старшего дошкольного возраста.</a:t>
            </a:r>
          </a:p>
          <a:p>
            <a:pPr marL="0" indent="0">
              <a:buNone/>
            </a:pPr>
            <a:r>
              <a:rPr lang="ru-RU" sz="2800" u="sng" dirty="0" smtClean="0">
                <a:solidFill>
                  <a:schemeClr val="accent1"/>
                </a:solidFill>
              </a:rPr>
              <a:t>Задачи</a:t>
            </a:r>
            <a:r>
              <a:rPr lang="ru-RU" sz="2800" dirty="0">
                <a:solidFill>
                  <a:schemeClr val="accent1"/>
                </a:solidFill>
              </a:rPr>
              <a:t>: </a:t>
            </a:r>
            <a:endParaRPr lang="ru-RU" sz="2800" dirty="0" smtClean="0">
              <a:solidFill>
                <a:schemeClr val="accent1"/>
              </a:solidFill>
            </a:endParaRPr>
          </a:p>
          <a:p>
            <a:pPr>
              <a:buFontTx/>
              <a:buChar char="-"/>
            </a:pPr>
            <a:r>
              <a:rPr lang="ru-RU" sz="2800" dirty="0" smtClean="0">
                <a:solidFill>
                  <a:schemeClr val="accent1"/>
                </a:solidFill>
              </a:rPr>
              <a:t>создание </a:t>
            </a:r>
            <a:r>
              <a:rPr lang="ru-RU" sz="2800" dirty="0">
                <a:solidFill>
                  <a:schemeClr val="accent1"/>
                </a:solidFill>
              </a:rPr>
              <a:t>благоприятной творческой </a:t>
            </a:r>
            <a:r>
              <a:rPr lang="ru-RU" sz="2800" dirty="0" smtClean="0">
                <a:solidFill>
                  <a:schemeClr val="accent1"/>
                </a:solidFill>
              </a:rPr>
              <a:t>атмосферы;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chemeClr val="accent1"/>
                </a:solidFill>
              </a:rPr>
              <a:t>активизация </a:t>
            </a:r>
            <a:r>
              <a:rPr lang="ru-RU" sz="2800" dirty="0">
                <a:solidFill>
                  <a:schemeClr val="accent1"/>
                </a:solidFill>
              </a:rPr>
              <a:t>воспитанников для взаимодействия с другими участниками процесса, в том числе с семьей;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chemeClr val="accent1"/>
                </a:solidFill>
              </a:rPr>
              <a:t>создание </a:t>
            </a:r>
            <a:r>
              <a:rPr lang="ru-RU" sz="2800" dirty="0">
                <a:solidFill>
                  <a:schemeClr val="accent1"/>
                </a:solidFill>
              </a:rPr>
              <a:t>личностно-ориентированных, проблемных ситуаций с учетом интересов и накопленного опыта детей</a:t>
            </a:r>
            <a:r>
              <a:rPr lang="ru-RU" sz="2800" dirty="0" smtClean="0">
                <a:solidFill>
                  <a:schemeClr val="accent1"/>
                </a:solidFill>
              </a:rPr>
              <a:t>;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chemeClr val="accent1"/>
                </a:solidFill>
              </a:rPr>
              <a:t> </a:t>
            </a:r>
            <a:r>
              <a:rPr lang="ru-RU" sz="2800" dirty="0">
                <a:solidFill>
                  <a:schemeClr val="accent1"/>
                </a:solidFill>
              </a:rPr>
              <a:t>использование различных форм работы.</a:t>
            </a:r>
          </a:p>
          <a:p>
            <a:endParaRPr lang="ru-RU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6829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223" y="365125"/>
            <a:ext cx="9672682" cy="2001557"/>
          </a:xfrm>
        </p:spPr>
        <p:txBody>
          <a:bodyPr>
            <a:noAutofit/>
          </a:bodyPr>
          <a:lstStyle/>
          <a:p>
            <a:r>
              <a:rPr lang="ru-RU" sz="2400" b="1" dirty="0"/>
              <a:t>В </a:t>
            </a:r>
            <a:r>
              <a:rPr lang="ru-RU" sz="2400" b="1" dirty="0" err="1"/>
              <a:t>воспитательно</a:t>
            </a:r>
            <a:r>
              <a:rPr lang="ru-RU" sz="2400" b="1" dirty="0"/>
              <a:t>-образовательном процессе нашего дошкольного учреждения  МБДОУ «ЦРР – д/с № 15»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г</a:t>
            </a:r>
            <a:r>
              <a:rPr lang="ru-RU" sz="2400" b="1" dirty="0"/>
              <a:t>. Александрова успешно внедряются различные новые образовательные технологии в соответствии с требованиями ФГОС ДО.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8224" y="2366682"/>
            <a:ext cx="6521823" cy="46558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500" dirty="0">
                <a:solidFill>
                  <a:schemeClr val="accent1"/>
                </a:solidFill>
              </a:rPr>
              <a:t>Применение метода проектов в непосредственной образовательной деятельности и режимных моментах способствует расширению </a:t>
            </a:r>
            <a:r>
              <a:rPr lang="ru-RU" sz="2500" dirty="0" smtClean="0">
                <a:solidFill>
                  <a:schemeClr val="accent1"/>
                </a:solidFill>
              </a:rPr>
              <a:t>возможностей </a:t>
            </a:r>
            <a:r>
              <a:rPr lang="ru-RU" sz="2500" dirty="0">
                <a:solidFill>
                  <a:schemeClr val="accent1"/>
                </a:solidFill>
              </a:rPr>
              <a:t>обучения и развития детей. </a:t>
            </a:r>
            <a:endParaRPr lang="ru-RU" sz="25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ru-RU" sz="2500" dirty="0" smtClean="0">
                <a:solidFill>
                  <a:schemeClr val="accent1"/>
                </a:solidFill>
              </a:rPr>
              <a:t>Активное </a:t>
            </a:r>
            <a:r>
              <a:rPr lang="ru-RU" sz="2500" dirty="0">
                <a:solidFill>
                  <a:schemeClr val="accent1"/>
                </a:solidFill>
              </a:rPr>
              <a:t>участие ребёнка в различных видах деятельности приводит к развитию внимания, творческого мышления, усовершенствованию коммуникативных навыков, становлению адекватной самооценки, получению дополнительных знаний и умений, а также предполагает совместное творчество с ближайшими взрослыми</a:t>
            </a:r>
            <a:r>
              <a:rPr lang="ru-RU" sz="2500" dirty="0" smtClean="0">
                <a:solidFill>
                  <a:schemeClr val="accent1"/>
                </a:solidFill>
              </a:rPr>
              <a:t>.</a:t>
            </a:r>
            <a:endParaRPr lang="ru-RU" sz="2500" dirty="0">
              <a:solidFill>
                <a:schemeClr val="accent1"/>
              </a:solidFill>
            </a:endParaRPr>
          </a:p>
        </p:txBody>
      </p:sp>
      <p:pic>
        <p:nvPicPr>
          <p:cNvPr id="4" name="Рисунок 3" descr="G:\К аттестации\буклет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00047" y="2407026"/>
            <a:ext cx="4867835" cy="325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98512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542" y="510989"/>
            <a:ext cx="9103658" cy="593015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accent1"/>
                </a:solidFill>
              </a:rPr>
              <a:t>Проектная деятельность является актуальной технологией обучения в настоящее время. Использование метода проектов дает возможность решить возникшую проблему путем самостоятельных действий воспитанников с обязательной презентацией результата, что позволяет детям с различным уровнем подготовленности участвовать в работе, проявлять своё творчество и получать положительные результаты, что способствует развитию мышления, познавательных навыков, умения ориентироваться в информационном пространстве и формированию адекватной самооценки.</a:t>
            </a:r>
          </a:p>
          <a:p>
            <a:r>
              <a:rPr lang="ru-RU" sz="2400" b="1" dirty="0">
                <a:solidFill>
                  <a:schemeClr val="accent1"/>
                </a:solidFill>
              </a:rPr>
              <a:t> </a:t>
            </a:r>
            <a:r>
              <a:rPr lang="ru-RU" sz="2400" dirty="0" smtClean="0">
                <a:solidFill>
                  <a:schemeClr val="accent1"/>
                </a:solidFill>
              </a:rPr>
              <a:t>Участие </a:t>
            </a:r>
            <a:r>
              <a:rPr lang="ru-RU" sz="2400" dirty="0">
                <a:solidFill>
                  <a:schemeClr val="accent1"/>
                </a:solidFill>
              </a:rPr>
              <a:t>в проектной деятельности является высокоэффективным средством для формирования коммуникативных навыков старших дошкольников и их дальнейшей социализации.</a:t>
            </a:r>
          </a:p>
          <a:p>
            <a:endParaRPr lang="ru-RU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739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927" y="189203"/>
            <a:ext cx="9224210" cy="1580776"/>
          </a:xfrm>
        </p:spPr>
        <p:txBody>
          <a:bodyPr>
            <a:noAutofit/>
          </a:bodyPr>
          <a:lstStyle/>
          <a:p>
            <a:r>
              <a:rPr lang="ru-RU" sz="2400" dirty="0"/>
              <a:t>Реализация проекта осуществляется через интеграцию различных </a:t>
            </a:r>
            <a:r>
              <a:rPr lang="ru-RU" sz="2400" dirty="0" smtClean="0"/>
              <a:t>образовательных областей</a:t>
            </a:r>
            <a:r>
              <a:rPr lang="ru-RU" sz="2400" dirty="0"/>
              <a:t>. В ходе проекта воспитанники получают и расширяют начальные представления о предмете исследования.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296" y="1769980"/>
            <a:ext cx="10042357" cy="4550609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accent1"/>
                </a:solidFill>
              </a:rPr>
              <a:t>У детей появляются и классифицируются знания и представления по выбранным темам, они учатся находить и обрабатывать информацию, презентовать аудитории результаты, развивают навыки критического мышления, социально-коммуникативные и другие качества, важные для современного общества.</a:t>
            </a:r>
          </a:p>
          <a:p>
            <a:r>
              <a:rPr lang="ru-RU" sz="2000" dirty="0" smtClean="0">
                <a:solidFill>
                  <a:schemeClr val="accent1"/>
                </a:solidFill>
              </a:rPr>
              <a:t>Работая </a:t>
            </a:r>
            <a:r>
              <a:rPr lang="ru-RU" sz="2000" dirty="0">
                <a:solidFill>
                  <a:schemeClr val="accent1"/>
                </a:solidFill>
              </a:rPr>
              <a:t>над проектом, дети проводят исследовательские и диагностические опросы и беседы, ищут со взрослыми информацию в доступных источниках -  книгах, периодических печатных изданиях, на Интернет-ресурсах, рекомендованных для использования; делают фотографии, рисуют рисунки и оформляют творческие работы и </a:t>
            </a:r>
            <a:r>
              <a:rPr lang="ru-RU" sz="2000" dirty="0" smtClean="0">
                <a:solidFill>
                  <a:schemeClr val="accent1"/>
                </a:solidFill>
              </a:rPr>
              <a:t>поделки.</a:t>
            </a:r>
          </a:p>
          <a:p>
            <a:r>
              <a:rPr lang="ru-RU" sz="2000" dirty="0" smtClean="0">
                <a:solidFill>
                  <a:schemeClr val="accent1"/>
                </a:solidFill>
              </a:rPr>
              <a:t>В </a:t>
            </a:r>
            <a:r>
              <a:rPr lang="ru-RU" sz="2000" dirty="0">
                <a:solidFill>
                  <a:schemeClr val="accent1"/>
                </a:solidFill>
              </a:rPr>
              <a:t>связи с возрастными и психологическими особенностями развития детей дошкольного возраста, работа над проектом ведется в тесном взаимодействии ребенка со взрослыми: родителями, воспитателями и психологом ДОУ.</a:t>
            </a:r>
          </a:p>
          <a:p>
            <a:endParaRPr lang="ru-RU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369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314138" y="454492"/>
            <a:ext cx="9144000" cy="36449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altLang="ru-RU" sz="2800" b="1" dirty="0"/>
              <a:t>«Гуляя по родному городу»</a:t>
            </a:r>
            <a:r>
              <a:rPr lang="ru-RU" altLang="ru-RU" sz="2800" dirty="0"/>
              <a:t/>
            </a:r>
            <a:br>
              <a:rPr lang="ru-RU" altLang="ru-RU" sz="2800" dirty="0"/>
            </a:br>
            <a:r>
              <a:rPr lang="ru-RU" altLang="ru-RU" sz="2800" dirty="0"/>
              <a:t>Мероприятия, включенные в перспективный план проекта, направлены на всестороннее развитие личности ребенка, формирование качеств, необходимых человеку 21 века: коммуникативные навыки, умение работать с информацией, умение правильно рассчитывать свои возможности и ориентироваться на результат, нести ответственность за свои действия.</a:t>
            </a:r>
            <a:br>
              <a:rPr lang="ru-RU" altLang="ru-RU" sz="2800" dirty="0"/>
            </a:br>
            <a:endParaRPr lang="ru-RU" altLang="ru-RU" sz="2800" dirty="0"/>
          </a:p>
        </p:txBody>
      </p:sp>
      <p:pic>
        <p:nvPicPr>
          <p:cNvPr id="8195" name="Picture 2" descr="C:\Documents and Settings\админ\Рабочий стол\МО\WP_20150406_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2791" y="3752642"/>
            <a:ext cx="3313113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" descr="C:\Documents and Settings\админ\Рабочий стол\МО\WP_20150406_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4560" y="4582110"/>
            <a:ext cx="3671888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 descr="C:\Documents and Settings\админ\Рабочий стол\МО\маршрут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75104" y="2334092"/>
            <a:ext cx="2519363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63012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305" y="336176"/>
            <a:ext cx="9466729" cy="3402106"/>
          </a:xfrm>
        </p:spPr>
        <p:txBody>
          <a:bodyPr>
            <a:noAutofit/>
          </a:bodyPr>
          <a:lstStyle/>
          <a:p>
            <a:r>
              <a:rPr lang="ru-RU" sz="2400" dirty="0"/>
              <a:t>Периодически, в течение всего проекта, проходит мониторинг  деятельности детей: самооценка, оценки педагогов, возможность отслеживать своё индивидуальное продвижение в ходе проекта, оценивание прогресса. Таким образом, педагог имеет возможность корректировать план мероприятий,  процесс обучения, раскрыть индивидуальные способности каждого ребёнка, повысить самооценку воспитанников, научить детей быть более  коммуникативными и самостоятельными.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0305" y="3738282"/>
            <a:ext cx="5145928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solidFill>
                  <a:schemeClr val="accent1"/>
                </a:solidFill>
              </a:rPr>
              <a:t>В качестве продуктов проектной деятельности могут выступать презентации, коллективные творческие работы, выставки индивидуальных детско-родительских работ, рисунков и поделок.</a:t>
            </a:r>
            <a:endParaRPr lang="ru-RU" sz="2300" dirty="0">
              <a:solidFill>
                <a:schemeClr val="accent1"/>
              </a:solidFill>
            </a:endParaRPr>
          </a:p>
        </p:txBody>
      </p:sp>
      <p:pic>
        <p:nvPicPr>
          <p:cNvPr id="6" name="Picture 4" descr="C:\Documents and Settings\админ\Рабочий стол\МО\IMG_03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03659" y="2926909"/>
            <a:ext cx="2795120" cy="2096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Documents and Settings\админ\Рабочий стол\МО\IMG_03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3611" y="3570224"/>
            <a:ext cx="2905076" cy="2178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Documents and Settings\админ\Рабочий стол\МО\IMG_03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6009" y="4817248"/>
            <a:ext cx="248285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84055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969" y="394448"/>
            <a:ext cx="8596668" cy="1320800"/>
          </a:xfrm>
        </p:spPr>
        <p:txBody>
          <a:bodyPr>
            <a:noAutofit/>
          </a:bodyPr>
          <a:lstStyle/>
          <a:p>
            <a:r>
              <a:rPr lang="ru-RU" sz="2200" dirty="0"/>
              <a:t>Проекты имеют большое познавательное и воспитательное значение, поскольку, вовлекаясь в новый вид деятельности, дети получают новые, интересные знания, у них формируются коммуникативные навыки, предпосылки поисковой деятельности, умения работать с различными видами информации, воспитывается познавательный интерес и любознательность к дальнейшему изучению поставленных тем, формируется чувство любви и уважения к своей малой Родине, что является чрезвычайно важным для детей дошкольного возраста.</a:t>
            </a:r>
            <a:br>
              <a:rPr lang="ru-RU" sz="2200" dirty="0"/>
            </a:br>
            <a:endParaRPr lang="ru-RU" sz="2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53129293"/>
              </p:ext>
            </p:extLst>
          </p:nvPr>
        </p:nvGraphicFramePr>
        <p:xfrm>
          <a:off x="677862" y="3966882"/>
          <a:ext cx="8721632" cy="2568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824056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200" dirty="0"/>
              <a:t>С</a:t>
            </a:r>
            <a:r>
              <a:rPr lang="ru-RU" sz="2200" dirty="0" smtClean="0"/>
              <a:t>истематическое </a:t>
            </a:r>
            <a:r>
              <a:rPr lang="ru-RU" sz="2200" dirty="0"/>
              <a:t>использование данной технологии на занятиях позволяет наблюдать наиболее высокую сформированность коммуникативных навыков у детей данной возрастной группы. </a:t>
            </a:r>
            <a:br>
              <a:rPr lang="ru-RU" sz="2200" dirty="0"/>
            </a:br>
            <a:r>
              <a:rPr lang="ru-RU" sz="2200" dirty="0"/>
              <a:t>Стабильность, положительные эмоции участников процесса и рост показателей позволяют утверждать, что данное направление работы является верным, а используемые методы и технологии – </a:t>
            </a:r>
            <a:r>
              <a:rPr lang="ru-RU" sz="2200" dirty="0" smtClean="0"/>
              <a:t>результативными.</a:t>
            </a:r>
            <a:endParaRPr lang="ru-RU" sz="2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80727126"/>
              </p:ext>
            </p:extLst>
          </p:nvPr>
        </p:nvGraphicFramePr>
        <p:xfrm>
          <a:off x="677862" y="3563471"/>
          <a:ext cx="9098150" cy="2998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065802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91679" y="860628"/>
            <a:ext cx="816236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внимание!</a:t>
            </a:r>
            <a:endParaRPr lang="ru-RU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73822" y="5495382"/>
            <a:ext cx="5623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</a:t>
            </a:r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евраль, 2016 г.</a:t>
            </a:r>
            <a:endParaRPr lang="ru-R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89718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</TotalTime>
  <Words>588</Words>
  <Application>Microsoft Office PowerPoint</Application>
  <PresentationFormat>Произвольный</PresentationFormat>
  <Paragraphs>33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«Проектная деятельность  как средство повышения  социально-коммуникативных навыков у детей старшего дошкольного возраста»</vt:lpstr>
      <vt:lpstr>Использование современных технологий выглядит очень естественным, с точки зрения ребенка и является одним из эффективных способов повышения мотивации и индивидуализации обучения развития творческих способностей и создания благополучного эмоционального фона.  Целевые ориентиры на этапе завершения дошкольного образования включают в себя: - способность ребенка договариваться; - учитывать интересы и чувства окружающих; - сопереживать неудачам и радоваться успехам других; - адекватно проявлять свои чувства; - стараться разрешать конфликты; - достаточно хорошо владеть устной речью; - уметь выражать свои мысли и желания, использовать речь для передачи своих мыслей, чувств и желаний. </vt:lpstr>
      <vt:lpstr>Слайд 3</vt:lpstr>
      <vt:lpstr>В воспитательно-образовательном процессе нашего дошкольного учреждения  МБДОУ «ЦРР – д/с № 15»  г. Александрова успешно внедряются различные новые образовательные технологии в соответствии с требованиями ФГОС ДО. </vt:lpstr>
      <vt:lpstr>Слайд 5</vt:lpstr>
      <vt:lpstr>Реализация проекта осуществляется через интеграцию различных образовательных областей. В ходе проекта воспитанники получают и расширяют начальные представления о предмете исследования. </vt:lpstr>
      <vt:lpstr>«Гуляя по родному городу» Мероприятия, включенные в перспективный план проекта, направлены на всестороннее развитие личности ребенка, формирование качеств, необходимых человеку 21 века: коммуникативные навыки, умение работать с информацией, умение правильно рассчитывать свои возможности и ориентироваться на результат, нести ответственность за свои действия. </vt:lpstr>
      <vt:lpstr>Периодически, в течение всего проекта, проходит мониторинг  деятельности детей: самооценка, оценки педагогов, возможность отслеживать своё индивидуальное продвижение в ходе проекта, оценивание прогресса. Таким образом, педагог имеет возможность корректировать план мероприятий,  процесс обучения, раскрыть индивидуальные способности каждого ребёнка, повысить самооценку воспитанников, научить детей быть более  коммуникативными и самостоятельными. </vt:lpstr>
      <vt:lpstr>Проекты имеют большое познавательное и воспитательное значение, поскольку, вовлекаясь в новый вид деятельности, дети получают новые, интересные знания, у них формируются коммуникативные навыки, предпосылки поисковой деятельности, умения работать с различными видами информации, воспитывается познавательный интерес и любознательность к дальнейшему изучению поставленных тем, формируется чувство любви и уважения к своей малой Родине, что является чрезвычайно важным для детей дошкольного возраста. </vt:lpstr>
      <vt:lpstr>Систематическое использование данной технологии на занятиях позволяет наблюдать наиболее высокую сформированность коммуникативных навыков у детей данной возрастной группы.  Стабильность, положительные эмоции участников процесса и рост показателей позволяют утверждать, что данное направление работы является верным, а используемые методы и технологии – результативными.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Олесечка</dc:creator>
  <cp:lastModifiedBy>User</cp:lastModifiedBy>
  <cp:revision>7</cp:revision>
  <dcterms:created xsi:type="dcterms:W3CDTF">2016-02-18T18:33:23Z</dcterms:created>
  <dcterms:modified xsi:type="dcterms:W3CDTF">2016-02-19T05:36:21Z</dcterms:modified>
</cp:coreProperties>
</file>