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83" r:id="rId4"/>
    <p:sldId id="284" r:id="rId5"/>
    <p:sldId id="277" r:id="rId6"/>
    <p:sldId id="281" r:id="rId7"/>
    <p:sldId id="274" r:id="rId8"/>
    <p:sldId id="282" r:id="rId9"/>
    <p:sldId id="285" r:id="rId10"/>
    <p:sldId id="287" r:id="rId11"/>
    <p:sldId id="289" r:id="rId12"/>
    <p:sldId id="290" r:id="rId13"/>
    <p:sldId id="295" r:id="rId14"/>
    <p:sldId id="294" r:id="rId15"/>
    <p:sldId id="298" r:id="rId16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992BF-D173-4268-99A2-72A56339FD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6649B-BF74-42B1-AE4C-130C8D61A0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253137-85AF-4D08-9628-4E6670E0D6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FD847-60A0-4BC3-9F39-C35D57D12E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DB256-5AA8-4B82-8922-557738963A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59F5D-DDA5-4C95-8882-9C9B575CBA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3B451E-06D4-4822-AD8A-AAAC0883B2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1953A-98E8-4820-9728-ECBCB9F2C5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CAD721-70B5-4B06-963F-40E59AEE95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53C82D-383D-4ED9-8F82-8FE69B7789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3C2D3-8351-483E-958D-322F97DDA7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D5AFEC8-1328-4DE5-BEFB-49ABA20D6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3200400"/>
            <a:ext cx="7696200" cy="3276600"/>
          </a:xfrm>
        </p:spPr>
        <p:txBody>
          <a:bodyPr/>
          <a:lstStyle/>
          <a:p>
            <a:pPr eaLnBrk="1" hangingPunct="1"/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Из всех знаний и умений самым </a:t>
            </a: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важным, самым необходимым</a:t>
            </a: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для жизненной деятельности является, </a:t>
            </a: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конечно, умение ясно, понятно, </a:t>
            </a: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красиво говорить на своём языке</a:t>
            </a: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В.И. </a:t>
            </a:r>
            <a:r>
              <a:rPr lang="ru-RU" sz="2400" b="1" i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Чернышев</a:t>
            </a:r>
            <a: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РМО    С.В. </a:t>
            </a:r>
            <a:r>
              <a:rPr lang="ru-RU" sz="2400" b="1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Шумова</a:t>
            </a:r>
            <a:r>
              <a:rPr lang="ru-RU" sz="2400" b="1" spc="50" dirty="0" smtClean="0">
                <a:ln w="11430"/>
                <a:solidFill>
                  <a:schemeClr val="accent1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800" b="1" dirty="0" smtClean="0">
                <a:solidFill>
                  <a:schemeClr val="hlink"/>
                </a:solidFill>
              </a:rPr>
              <a:t/>
            </a:r>
            <a:br>
              <a:rPr lang="ru-RU" sz="2800" b="1" dirty="0" smtClean="0">
                <a:solidFill>
                  <a:schemeClr val="hlink"/>
                </a:solidFill>
              </a:rPr>
            </a:br>
            <a:endParaRPr lang="ru-RU" sz="2400" b="1" dirty="0" smtClean="0"/>
          </a:p>
        </p:txBody>
      </p:sp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0" y="0"/>
            <a:ext cx="9144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 </a:t>
            </a:r>
            <a:r>
              <a:rPr lang="ru-RU" b="1" dirty="0">
                <a:solidFill>
                  <a:schemeClr val="tx2"/>
                </a:solidFill>
              </a:rPr>
              <a:t/>
            </a:r>
            <a:br>
              <a:rPr lang="ru-RU" b="1" dirty="0">
                <a:solidFill>
                  <a:schemeClr val="tx2"/>
                </a:solidFill>
              </a:rPr>
            </a:b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13316" name="Rectangle 6"/>
          <p:cNvSpPr>
            <a:spLocks noChangeArrowheads="1"/>
          </p:cNvSpPr>
          <p:nvPr/>
        </p:nvSpPr>
        <p:spPr bwMode="auto">
          <a:xfrm>
            <a:off x="381000" y="5989638"/>
            <a:ext cx="8534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b="1" dirty="0" smtClean="0"/>
              <a:t>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18.15.2015г.</a:t>
            </a:r>
            <a:endParaRPr lang="ru-RU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1524000" y="2133600"/>
            <a:ext cx="6781800" cy="7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4400" b="1">
                <a:solidFill>
                  <a:schemeClr val="tx2"/>
                </a:solidFill>
              </a:rPr>
              <a:t/>
            </a:r>
            <a:br>
              <a:rPr lang="ru-RU" sz="4400" b="1">
                <a:solidFill>
                  <a:schemeClr val="tx2"/>
                </a:solidFill>
              </a:rPr>
            </a:br>
            <a:endParaRPr lang="ru-RU" sz="2400" b="1">
              <a:solidFill>
                <a:schemeClr val="tx2"/>
              </a:solidFill>
            </a:endParaRPr>
          </a:p>
        </p:txBody>
      </p:sp>
      <p:sp>
        <p:nvSpPr>
          <p:cNvPr id="13318" name="Прямоугольник 6"/>
          <p:cNvSpPr>
            <a:spLocks noChangeArrowheads="1"/>
          </p:cNvSpPr>
          <p:nvPr/>
        </p:nvSpPr>
        <p:spPr bwMode="auto">
          <a:xfrm>
            <a:off x="1143000" y="2057400"/>
            <a:ext cx="7315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 dirty="0" smtClean="0"/>
              <a:t>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38200" y="990601"/>
            <a:ext cx="7010400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lvl="0" algn="ctr" eaLnBrk="0" hangingPunct="0"/>
            <a:r>
              <a:rPr lang="ru-RU" sz="3600" b="1" cap="all" dirty="0" smtClean="0">
                <a:ln w="0"/>
                <a:solidFill>
                  <a:schemeClr val="accent5">
                    <a:lumMod val="2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Новое содержание речевого развития дошкольников</a:t>
            </a:r>
            <a:r>
              <a:rPr lang="ru-RU" sz="3600" b="1" cap="all" dirty="0" smtClean="0">
                <a:ln w="0"/>
                <a:solidFill>
                  <a:schemeClr val="accent5">
                    <a:lumMod val="2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b="1" cap="all" dirty="0" smtClean="0">
              <a:ln w="0"/>
              <a:solidFill>
                <a:schemeClr val="accent5">
                  <a:lumMod val="2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4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066800" y="1524000"/>
            <a:ext cx="7772400" cy="1219200"/>
          </a:xfrm>
        </p:spPr>
        <p:txBody>
          <a:bodyPr/>
          <a:lstStyle/>
          <a:p>
            <a:pPr eaLnBrk="1" hangingPunct="1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400" b="1" spc="50" dirty="0" smtClean="0">
                <a:ln w="11430"/>
                <a:solidFill>
                  <a:schemeClr val="accent5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"Организация самостоятельной и совместной с педагогом детской деятельности как средство успешной речевой социализации дошкольников"</a:t>
            </a:r>
            <a: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chemeClr val="hlink"/>
                </a:solidFill>
              </a:rPr>
              <a:t/>
            </a:r>
            <a:br>
              <a:rPr lang="ru-RU" sz="2400" b="1" dirty="0" smtClean="0">
                <a:solidFill>
                  <a:schemeClr val="hlink"/>
                </a:solidFill>
              </a:rPr>
            </a:br>
            <a:endParaRPr lang="ru-RU" sz="2400" b="1" dirty="0" smtClean="0">
              <a:solidFill>
                <a:schemeClr val="hlink"/>
              </a:solidFill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b="1">
                <a:solidFill>
                  <a:schemeClr val="accent5">
                    <a:lumMod val="50000"/>
                  </a:schemeClr>
                </a:solidFill>
              </a:rPr>
            </a:br>
            <a:endParaRPr lang="ru-RU" b="1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4340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90600" y="2819400"/>
            <a:ext cx="7239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РМО: демонстрация эффективных образцов инновационной работы в области речевого развития дошкольников в другие образовательные учреждения, распространение технологий обучения и воспитания.</a:t>
            </a:r>
            <a:endParaRPr lang="ru-RU" b="1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</a:endParaRPr>
          </a:p>
          <a:p>
            <a:pPr lvl="0" eaLnBrk="0" hangingPunct="0"/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РМО: создать единое информационно-поисковое пространство на территории округа в освоении теоретической базы и ценного опыта инновационной работы образовательного учреждения в области речевого развития дошкольников; пропагандировать и демонстрировать инновационные педагогические технологии, направленные на развитие детей дошкольного возраста в области речевого развития; формировать информационно-методическую базу для проведения обучающих семинаров.</a:t>
            </a:r>
            <a:endParaRPr lang="ru-RU" b="1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914400"/>
            <a:ext cx="8229600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 smtClean="0"/>
              <a:t> </a:t>
            </a:r>
            <a:endParaRPr lang="ru-RU" sz="3200" dirty="0"/>
          </a:p>
          <a:p>
            <a:pPr marL="514350" indent="-514350">
              <a:buFontTx/>
              <a:buAutoNum type="arabicPeriod"/>
              <a:defRPr/>
            </a:pPr>
            <a:endParaRPr lang="ru-RU" sz="3200" dirty="0"/>
          </a:p>
        </p:txBody>
      </p:sp>
      <p:pic>
        <p:nvPicPr>
          <p:cNvPr id="15363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 rot="10800000" flipV="1">
            <a:off x="685800" y="1742212"/>
            <a:ext cx="7620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«Речевое развитие детей дошкольного возраста в условиях    реализации ФГОС ДО»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accent5">
                    <a:lumMod val="2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Основная цель речевого развития  - формирование устной речи и навыков речевого общения с окружающими на основе овладения литературным языком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15400" cy="668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рямоугольник 2"/>
          <p:cNvSpPr>
            <a:spLocks noChangeArrowheads="1"/>
          </p:cNvSpPr>
          <p:nvPr/>
        </p:nvSpPr>
        <p:spPr bwMode="auto">
          <a:xfrm>
            <a:off x="533400" y="762001"/>
            <a:ext cx="83820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25000"/>
                  </a:schemeClr>
                </a:solidFill>
              </a:rPr>
              <a:t>Задачи </a:t>
            </a:r>
            <a:r>
              <a:rPr lang="ru-RU" sz="2800" b="1" dirty="0">
                <a:solidFill>
                  <a:schemeClr val="accent5">
                    <a:lumMod val="25000"/>
                  </a:schemeClr>
                </a:solidFill>
              </a:rPr>
              <a:t>речевого развития в соответствии </a:t>
            </a:r>
            <a:r>
              <a:rPr lang="ru-RU" sz="2800" b="1" dirty="0" smtClean="0">
                <a:solidFill>
                  <a:schemeClr val="accent5">
                    <a:lumMod val="25000"/>
                  </a:schemeClr>
                </a:solidFill>
              </a:rPr>
              <a:t>с ФГОС </a:t>
            </a:r>
            <a:r>
              <a:rPr lang="ru-RU" sz="2800" b="1" dirty="0">
                <a:solidFill>
                  <a:schemeClr val="accent5">
                    <a:lumMod val="25000"/>
                  </a:schemeClr>
                </a:solidFill>
              </a:rPr>
              <a:t>ДО</a:t>
            </a:r>
            <a:r>
              <a:rPr lang="ru-RU" sz="2800" b="1" dirty="0" smtClean="0">
                <a:solidFill>
                  <a:schemeClr val="accent5">
                    <a:lumMod val="25000"/>
                  </a:schemeClr>
                </a:solidFill>
              </a:rPr>
              <a:t>:</a:t>
            </a:r>
            <a:endParaRPr lang="ru-RU" sz="2800" b="1" dirty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b="1" dirty="0">
                <a:solidFill>
                  <a:schemeClr val="accent5">
                    <a:lumMod val="25000"/>
                  </a:schemeClr>
                </a:solidFill>
              </a:rPr>
              <a:t>         </a:t>
            </a:r>
            <a:r>
              <a:rPr lang="ru-RU" sz="32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ru-RU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b="1" dirty="0"/>
          </a:p>
        </p:txBody>
      </p:sp>
      <p:pic>
        <p:nvPicPr>
          <p:cNvPr id="16387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914400" y="1905001"/>
            <a:ext cx="739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овладение речью как средством общения и культуры;</a:t>
            </a:r>
            <a:endParaRPr lang="ru-RU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14400" y="2286000"/>
            <a:ext cx="8001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- </a:t>
            </a:r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обогащение активного словаря;</a:t>
            </a: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развитие связной, грамматически правильной диалогической и монологической речи</a:t>
            </a:r>
            <a:r>
              <a:rPr lang="ru-RU" dirty="0" smtClean="0">
                <a:solidFill>
                  <a:schemeClr val="accent5">
                    <a:lumMod val="25000"/>
                  </a:schemeClr>
                </a:solidFill>
              </a:rPr>
              <a:t>;</a:t>
            </a: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речевого творчества;</a:t>
            </a: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знакомство с книжной культурой, детской литературой, понимание на слух текстов различных жанров детской литературы ;</a:t>
            </a: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формирование звуковой аналитико-синтетической активности как предпосылки обучения грамоте;</a:t>
            </a: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- развитие звуковой и интонационной культуры, фонематического слуха.</a:t>
            </a:r>
            <a:endParaRPr lang="ru-RU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b="1" i="1" dirty="0" smtClean="0">
                <a:solidFill>
                  <a:schemeClr val="accent5">
                    <a:lumMod val="25000"/>
                  </a:schemeClr>
                </a:solidFill>
              </a:rPr>
              <a:t>   </a:t>
            </a:r>
            <a:endParaRPr lang="ru-RU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609600"/>
            <a:ext cx="8534400" cy="228600"/>
          </a:xfrm>
        </p:spPr>
        <p:txBody>
          <a:bodyPr/>
          <a:lstStyle/>
          <a:p>
            <a:pPr algn="l"/>
            <a:r>
              <a:rPr lang="ru-RU" sz="1400" b="1" dirty="0" smtClean="0"/>
              <a:t/>
            </a:r>
            <a:br>
              <a:rPr lang="ru-RU" sz="1400" b="1" dirty="0" smtClean="0"/>
            </a:br>
            <a:r>
              <a:rPr lang="ru-RU" sz="1400" b="1" dirty="0" smtClean="0"/>
              <a:t/>
            </a:r>
            <a:br>
              <a:rPr lang="ru-RU" sz="1400" b="1" dirty="0" smtClean="0"/>
            </a:br>
            <a:endParaRPr lang="ru-RU" sz="3200" dirty="0" smtClean="0"/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457200" y="45720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tx2"/>
                </a:solidFill>
              </a:rPr>
              <a:t/>
            </a:r>
            <a:br>
              <a:rPr lang="ru-RU" b="1">
                <a:solidFill>
                  <a:schemeClr val="tx2"/>
                </a:solidFill>
              </a:rPr>
            </a:br>
            <a:endParaRPr lang="ru-RU" b="1">
              <a:solidFill>
                <a:schemeClr val="tx2"/>
              </a:solidFill>
            </a:endParaRPr>
          </a:p>
        </p:txBody>
      </p:sp>
      <p:pic>
        <p:nvPicPr>
          <p:cNvPr id="17412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7"/>
          <p:cNvSpPr>
            <a:spLocks noChangeArrowheads="1"/>
          </p:cNvSpPr>
          <p:nvPr/>
        </p:nvSpPr>
        <p:spPr bwMode="auto">
          <a:xfrm>
            <a:off x="381000" y="595787"/>
            <a:ext cx="82296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5">
                    <a:lumMod val="25000"/>
                  </a:schemeClr>
                </a:solidFill>
              </a:rPr>
              <a:t>Основные направления работы по развитию речи детей в ДОУ:</a:t>
            </a:r>
          </a:p>
          <a:p>
            <a:pPr algn="ctr"/>
            <a:endParaRPr lang="ru-RU" sz="2800" b="1" i="1" dirty="0" smtClean="0">
              <a:solidFill>
                <a:schemeClr val="accent5">
                  <a:lumMod val="25000"/>
                </a:schemeClr>
              </a:solidFill>
            </a:endParaRPr>
          </a:p>
          <a:p>
            <a:endParaRPr lang="ru-RU" sz="1600" b="1" i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838200" y="832552"/>
            <a:ext cx="7391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8200" y="1752601"/>
            <a:ext cx="723900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развитие словаря (освоение значений слов и их уместное употребление в соответствии с контекстом высказывания, ситуацией, в которой происходит общение);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воспитание звуковой культуры (развитие восприятия звуков родной речи и произношения);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развитие связной речи (диалогическая (разговорная) речь, монологическая (рассказывание);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формирование элементарного осознания явлений языка и речи (различие звука и слова, нахождение места звука в слове);</a:t>
            </a: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формирование грамматического строя (морфология, синтаксис, словообразование);</a:t>
            </a:r>
          </a:p>
          <a:p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</a:rPr>
              <a:t>- воспитание любви и интереса к художественному слову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81000" y="685800"/>
            <a:ext cx="8153400" cy="685800"/>
          </a:xfrm>
        </p:spPr>
        <p:txBody>
          <a:bodyPr/>
          <a:lstStyle/>
          <a:p>
            <a:pPr eaLnBrk="1" hangingPunct="1"/>
            <a:r>
              <a:rPr lang="ru-RU" sz="3200" b="1" dirty="0" smtClean="0">
                <a:solidFill>
                  <a:schemeClr val="accent5">
                    <a:lumMod val="25000"/>
                  </a:schemeClr>
                </a:solidFill>
              </a:rPr>
              <a:t>Принципы развития речи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tx2"/>
                </a:solidFill>
              </a:rPr>
              <a:t/>
            </a:r>
            <a:br>
              <a:rPr lang="ru-RU" b="1">
                <a:solidFill>
                  <a:schemeClr val="tx2"/>
                </a:solidFill>
              </a:rPr>
            </a:br>
            <a:endParaRPr lang="ru-RU" b="1">
              <a:solidFill>
                <a:schemeClr val="tx2"/>
              </a:solidFill>
            </a:endParaRPr>
          </a:p>
        </p:txBody>
      </p:sp>
      <p:pic>
        <p:nvPicPr>
          <p:cNvPr id="18436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62000" y="1524001"/>
            <a:ext cx="7772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Принцип взаимосвязи сенсорного, умственного, и  речевого развития</a:t>
            </a:r>
          </a:p>
          <a:p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- Принцип </a:t>
            </a:r>
            <a:r>
              <a:rPr lang="ru-RU" sz="2400" dirty="0" err="1" smtClean="0">
                <a:solidFill>
                  <a:schemeClr val="accent5">
                    <a:lumMod val="25000"/>
                  </a:schemeClr>
                </a:solidFill>
              </a:rPr>
              <a:t>коммуникативно</a:t>
            </a: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– деятельностного подхода к развитию    речи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Принцип языкового чутья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Принцип формирования элементарного осознания явлений языка</a:t>
            </a:r>
          </a:p>
          <a:p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- Принцип взаимосвязи работы над различными сторонами речи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Принцип обогащения мотивации речевой деятельности</a:t>
            </a:r>
          </a:p>
          <a:p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- Принцип обеспечения активной языковой практики.</a:t>
            </a:r>
            <a:endParaRPr lang="ru-RU" sz="2400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524000" y="2130425"/>
            <a:ext cx="6781800" cy="1470025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chemeClr val="hlink"/>
                </a:solidFill>
              </a:rPr>
              <a:t/>
            </a:r>
            <a:br>
              <a:rPr lang="ru-RU" sz="2000" b="1" dirty="0" smtClean="0">
                <a:solidFill>
                  <a:schemeClr val="hlink"/>
                </a:solidFill>
              </a:rPr>
            </a:br>
            <a:r>
              <a:rPr lang="ru-RU" sz="2000" b="1" dirty="0" smtClean="0">
                <a:solidFill>
                  <a:schemeClr val="hlink"/>
                </a:solidFill>
              </a:rPr>
              <a:t/>
            </a:r>
            <a:br>
              <a:rPr lang="ru-RU" sz="2000" b="1" dirty="0" smtClean="0">
                <a:solidFill>
                  <a:schemeClr val="hlink"/>
                </a:solidFill>
              </a:rPr>
            </a:br>
            <a:r>
              <a:rPr lang="ru-RU" sz="2000" b="1" dirty="0" smtClean="0">
                <a:solidFill>
                  <a:schemeClr val="hlink"/>
                </a:solidFill>
              </a:rPr>
              <a:t/>
            </a:r>
            <a:br>
              <a:rPr lang="ru-RU" sz="2000" b="1" dirty="0" smtClean="0">
                <a:solidFill>
                  <a:schemeClr val="hlink"/>
                </a:solidFill>
              </a:rPr>
            </a:br>
            <a:r>
              <a:rPr lang="ru-RU" sz="2000" b="1" dirty="0" smtClean="0">
                <a:solidFill>
                  <a:schemeClr val="hlink"/>
                </a:solidFill>
              </a:rPr>
              <a:t/>
            </a:r>
            <a:br>
              <a:rPr lang="ru-RU" sz="2000" b="1" dirty="0" smtClean="0">
                <a:solidFill>
                  <a:schemeClr val="hlink"/>
                </a:solidFill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sz="2800" b="1" dirty="0" smtClean="0"/>
          </a:p>
        </p:txBody>
      </p:sp>
      <p:pic>
        <p:nvPicPr>
          <p:cNvPr id="19459" name="Picture 6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Прямоугольник 5"/>
          <p:cNvSpPr>
            <a:spLocks noChangeArrowheads="1"/>
          </p:cNvSpPr>
          <p:nvPr/>
        </p:nvSpPr>
        <p:spPr bwMode="auto">
          <a:xfrm>
            <a:off x="0" y="533400"/>
            <a:ext cx="868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. </a:t>
            </a:r>
            <a:endParaRPr lang="ru-RU" sz="3200"/>
          </a:p>
        </p:txBody>
      </p:sp>
      <p:sp>
        <p:nvSpPr>
          <p:cNvPr id="19462" name="Прямоугольник 7"/>
          <p:cNvSpPr>
            <a:spLocks noChangeArrowheads="1"/>
          </p:cNvSpPr>
          <p:nvPr/>
        </p:nvSpPr>
        <p:spPr bwMode="auto">
          <a:xfrm>
            <a:off x="457200" y="1295400"/>
            <a:ext cx="6400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52600" y="762000"/>
            <a:ext cx="6858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25000"/>
                  </a:schemeClr>
                </a:solidFill>
              </a:rPr>
              <a:t>Средства развития речи</a:t>
            </a: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- Культурная языковая среда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Общение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Обучение родной речи на занятиях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Художественная литература</a:t>
            </a:r>
          </a:p>
          <a:p>
            <a:pPr>
              <a:buFontTx/>
              <a:buChar char="-"/>
            </a:pPr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 Изобразительное искусство, музыка, театр</a:t>
            </a:r>
          </a:p>
          <a:p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</a:rPr>
              <a:t>- Занятия по другим разделам программы</a:t>
            </a:r>
          </a:p>
          <a:p>
            <a:endParaRPr lang="ru-RU" sz="2400" dirty="0" smtClean="0">
              <a:solidFill>
                <a:schemeClr val="accent5">
                  <a:lumMod val="25000"/>
                </a:schemeClr>
              </a:solidFill>
            </a:endParaRPr>
          </a:p>
          <a:p>
            <a:endParaRPr lang="ru-RU" sz="3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0483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Прямоугольник 6"/>
          <p:cNvSpPr>
            <a:spLocks noChangeArrowheads="1"/>
          </p:cNvSpPr>
          <p:nvPr/>
        </p:nvSpPr>
        <p:spPr bwMode="auto">
          <a:xfrm>
            <a:off x="1981200" y="152400"/>
            <a:ext cx="4800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u="sng" dirty="0"/>
              <a:t> 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457198" y="-2856532"/>
            <a:ext cx="8229601" cy="10064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accent5">
                    <a:lumMod val="25000"/>
                  </a:schemeClr>
                </a:solidFill>
              </a:rPr>
              <a:t>Методы и приемы</a:t>
            </a:r>
          </a:p>
          <a:p>
            <a:endParaRPr lang="ru-RU" sz="3200" b="1" dirty="0" smtClean="0">
              <a:solidFill>
                <a:schemeClr val="accent5">
                  <a:lumMod val="25000"/>
                </a:schemeClr>
              </a:solidFill>
            </a:endParaRPr>
          </a:p>
          <a:p>
            <a:pPr>
              <a:buFontTx/>
              <a:buChar char="-"/>
            </a:pPr>
            <a:r>
              <a:rPr lang="ru-RU" sz="2400" dirty="0" smtClean="0"/>
              <a:t>Наглядные -наблюдения, показ иллюстративного материала, показ положения артикуляции при обучении правильному звукопроизношению</a:t>
            </a:r>
          </a:p>
          <a:p>
            <a:pPr>
              <a:buFontTx/>
              <a:buChar char="-"/>
            </a:pPr>
            <a:r>
              <a:rPr lang="ru-RU" sz="2400" dirty="0" smtClean="0"/>
              <a:t> Продуктивные – основаны на построении собственных связных высказываний в зависимости от ситуации общения</a:t>
            </a:r>
          </a:p>
          <a:p>
            <a:pPr>
              <a:buFontTx/>
              <a:buChar char="-"/>
            </a:pPr>
            <a:r>
              <a:rPr lang="ru-RU" sz="2400" dirty="0" smtClean="0"/>
              <a:t>Словесные - чтение и рассказывание, заучивание, пересказ, беседы</a:t>
            </a:r>
          </a:p>
          <a:p>
            <a:pPr>
              <a:buFontTx/>
              <a:buChar char="-"/>
            </a:pPr>
            <a:r>
              <a:rPr lang="ru-RU" sz="2400" dirty="0" smtClean="0"/>
              <a:t> Практические - дидактические игры, игры-драматизации, инсценировки, этюды, хороводные игры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3200" dirty="0" smtClean="0"/>
              <a:t> </a:t>
            </a:r>
          </a:p>
          <a:p>
            <a:r>
              <a:rPr lang="ru-RU" sz="3200" dirty="0" smtClean="0"/>
              <a:t> </a:t>
            </a:r>
          </a:p>
          <a:p>
            <a:endParaRPr lang="ru-RU" sz="3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1507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91600" cy="674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81000" y="614510"/>
            <a:ext cx="83058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Развитие свободного общения детей осуществляется: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деятельности с педагогом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имитативные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упражнения, пластические этюды; сценарии активизирующего общения;  чтение, рассматривание иллюстраций (беседа);  коммуникативные тренинги; совместную продуктивную деятельность; работу в книжном уголке;  экскурсии; проектную деятельность.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самостоятельной деятельности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детей - через самостоятельную художественно-речевую деятельность; сюжетно-ролевую игру; игру - импровизацию по мотивам сказок;  театрализованные игры;  игры с правилами; игры парами (настольно-печатные);  совместную продуктивную деятельность детей.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 деятельности с семьей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через игры парами; пример коммуникативных кодов взрослого;  чтение, рассматривание иллюстраций;  беседы; игры-драматизации; досуги, праздники; экскурсии; совместные семейные проекты.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355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3555" name="Picture 4" descr="F:\Работа ПИЛОТНОЙ ПЛОЩАДКИ\разное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85800" y="654576"/>
            <a:ext cx="807720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Развитие всех компонентов устной речи в разделе формирование грамматической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стороны речи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осуществляется в режимных моментах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пояснение, исправление, повторение; дидактические игры; речевые тренинги (упражнения); беседу; разучивание стихов.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 деятельности  с педагогом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сценарии активизирующего общения; разучивание, пересказ; досуг; дидактические игры; речевые задания и упражнения.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самостоятельной деятельности детей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игры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импровизации по мотивам сказок; театрализованную деятельность.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деятельности с семьей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дидактические игры; чтение, разучивание стихов; беседы; экскурсии.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78" name="Picture 4" descr="F:\Работа ПИЛОТНОЙ ПЛОЩАДКИ\разное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067800" cy="6713538"/>
          </a:xfrm>
        </p:spPr>
      </p:pic>
      <p:pic>
        <p:nvPicPr>
          <p:cNvPr id="24579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9"/>
          <p:cNvSpPr txBox="1">
            <a:spLocks noChangeArrowheads="1"/>
          </p:cNvSpPr>
          <p:nvPr/>
        </p:nvSpPr>
        <p:spPr bwMode="auto">
          <a:xfrm>
            <a:off x="0" y="914400"/>
            <a:ext cx="8229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990600" y="690164"/>
            <a:ext cx="7543800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Развитие всех компонентов устной речи в разделе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формирование связной речи  </a:t>
            </a: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происходит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режимных моментах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наблюдение за объектами живой природы, предметным миром; чтение сказок, рассматривание иллюстраций; дидактические игры.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деятельности с педагогом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творческие задания; дидактические игры; экскурсии; проектную деятельность; досуги и праздники; экспериментирование.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самостоятельной деятельности детей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игры парами; театрализованная деятельность.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деятельности с семьей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25000"/>
                  </a:schemeClr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открытый показ занятий по обучению рассказыванию; информационную поддержку родителей; экскурсии с детьми.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5602" name="Picture 4" descr="F:\Работа ПИЛОТНОЙ ПЛОЩАДКИ\разное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6200" y="0"/>
            <a:ext cx="9220200" cy="6824663"/>
          </a:xfrm>
        </p:spPr>
      </p:pic>
      <p:pic>
        <p:nvPicPr>
          <p:cNvPr id="25603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228600" y="762000"/>
            <a:ext cx="8763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just"/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14400" y="762000"/>
            <a:ext cx="7848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Развитие всех компонентов устной речи в разделе </a:t>
            </a:r>
            <a:r>
              <a:rPr lang="ru-RU" sz="2400" b="1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формирование лексической стороны речи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1981200"/>
            <a:ext cx="807720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/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идет </a:t>
            </a:r>
            <a:r>
              <a:rPr lang="ru-RU" sz="2000" b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режимных моментах </a:t>
            </a: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речевые дидактические игры; чтение, разучивание; беседу;  досуги. </a:t>
            </a:r>
            <a:endParaRPr lang="ru-RU" sz="2000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449263"/>
            <a:r>
              <a:rPr lang="ru-RU" sz="2000" b="1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lang="ru-RU" sz="2000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совместной деятельности с педагогом</a:t>
            </a:r>
            <a:r>
              <a:rPr lang="ru-RU" sz="2000" b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сценарии активизирующего общения; дидактические игры; игры – драматизации; эксперименты с природным материалом. </a:t>
            </a:r>
            <a:endParaRPr lang="ru-RU" sz="2000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449263"/>
            <a:r>
              <a:rPr lang="ru-RU" sz="2000" b="1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самостоятельной деятельности  детей</a:t>
            </a:r>
            <a:r>
              <a:rPr lang="ru-RU" sz="2000" b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игру – драматизацию; совместную продуктивную и игровую деятельность детей; самостоятельную художественно - речевую деятельность. </a:t>
            </a:r>
            <a:endParaRPr lang="ru-RU" sz="2000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indent="449263"/>
            <a:r>
              <a:rPr lang="ru-RU" sz="2000" b="1" i="1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совместной деятельности с семьей </a:t>
            </a:r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через объяснение, повторение, исправление; дидактические игры; чтение, разучивание стихов; беседу.</a:t>
            </a:r>
            <a:endParaRPr lang="ru-RU" sz="2000" dirty="0" smtClean="0">
              <a:solidFill>
                <a:schemeClr val="accent5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5602" name="Picture 4" descr="F:\Работа ПИЛОТНОЙ ПЛОЩАДКИ\разное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76200" y="0"/>
            <a:ext cx="9220200" cy="6824663"/>
          </a:xfrm>
        </p:spPr>
      </p:pic>
      <p:pic>
        <p:nvPicPr>
          <p:cNvPr id="25603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228600" y="762000"/>
            <a:ext cx="8763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just"/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71600" y="762000"/>
            <a:ext cx="69342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Практическое овладение нормами речи </a:t>
            </a:r>
          </a:p>
          <a:p>
            <a:pPr algn="ctr"/>
            <a:r>
              <a:rPr lang="ru-RU" sz="2000" b="1" i="1" dirty="0" smtClean="0"/>
              <a:t>(речевой этикет)</a:t>
            </a:r>
          </a:p>
          <a:p>
            <a:pPr algn="ctr"/>
            <a:endParaRPr lang="ru-RU" sz="2000" b="1" i="1" dirty="0" smtClean="0"/>
          </a:p>
          <a:p>
            <a:r>
              <a:rPr lang="ru-RU" dirty="0" smtClean="0"/>
              <a:t> реализовывается </a:t>
            </a:r>
            <a:r>
              <a:rPr lang="ru-RU" b="1" dirty="0" smtClean="0"/>
              <a:t>в режимных моментах </a:t>
            </a:r>
            <a:r>
              <a:rPr lang="ru-RU" dirty="0" smtClean="0"/>
              <a:t>через образцы коммуникативных кодов взрослого; использование в повседневной жизни формул речевого этикета; беседы.</a:t>
            </a:r>
          </a:p>
          <a:p>
            <a:r>
              <a:rPr lang="ru-RU" b="1" i="1" dirty="0" smtClean="0"/>
              <a:t>В совместной деятельности с педагогом</a:t>
            </a:r>
            <a:r>
              <a:rPr lang="ru-RU" b="1" dirty="0" smtClean="0"/>
              <a:t>  </a:t>
            </a:r>
            <a:r>
              <a:rPr lang="ru-RU" dirty="0" smtClean="0"/>
              <a:t>через интегрированные занятия; тематические досуги; чтение художественной литературы; моделирование и обыгрывание проблемных ситуаций.</a:t>
            </a:r>
          </a:p>
          <a:p>
            <a:r>
              <a:rPr lang="ru-RU" b="1" i="1" dirty="0" smtClean="0"/>
              <a:t>В самостоятельной  деятельности  детей</a:t>
            </a:r>
            <a:r>
              <a:rPr lang="ru-RU" b="1" dirty="0" smtClean="0"/>
              <a:t> </a:t>
            </a:r>
            <a:r>
              <a:rPr lang="ru-RU" dirty="0" smtClean="0"/>
              <a:t>через самостоятельную художественно-речевую деятельность; совместную продуктивную и игровую деятельность детей; сюжетно-ролевые игры. </a:t>
            </a:r>
          </a:p>
          <a:p>
            <a:r>
              <a:rPr lang="ru-RU" b="1" i="1" dirty="0" smtClean="0"/>
              <a:t>В совместной деятельности  с семьей </a:t>
            </a:r>
            <a:r>
              <a:rPr lang="ru-RU" b="1" dirty="0" smtClean="0"/>
              <a:t> </a:t>
            </a:r>
            <a:r>
              <a:rPr lang="ru-RU" dirty="0" smtClean="0"/>
              <a:t>через информационную поддержку родителей; экскурсии с детьми.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5"/>
          <p:cNvSpPr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/>
          <a:p>
            <a:endParaRPr lang="ru-RU" smtClean="0"/>
          </a:p>
        </p:txBody>
      </p:sp>
      <p:sp>
        <p:nvSpPr>
          <p:cNvPr id="28674" name="Содержимое 6"/>
          <p:cNvSpPr>
            <a:spLocks noGrp="1"/>
          </p:cNvSpPr>
          <p:nvPr>
            <p:ph idx="1"/>
          </p:nvPr>
        </p:nvSpPr>
        <p:spPr/>
        <p:txBody>
          <a:bodyPr>
            <a:spAutoFit/>
          </a:bodyPr>
          <a:lstStyle/>
          <a:p>
            <a:endParaRPr lang="ru-RU" smtClean="0"/>
          </a:p>
        </p:txBody>
      </p:sp>
      <p:pic>
        <p:nvPicPr>
          <p:cNvPr id="28675" name="Picture 4" descr="F:\Работа ПИЛОТНОЙ ПЛОЩАДКИ\разное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39688"/>
            <a:ext cx="9144000" cy="6881813"/>
          </a:xfrm>
        </p:spPr>
      </p:pic>
      <p:pic>
        <p:nvPicPr>
          <p:cNvPr id="28676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00" y="-20770"/>
            <a:ext cx="1905000" cy="51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828800" y="2438400"/>
            <a:ext cx="6934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ru-RU" sz="36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533401"/>
            <a:ext cx="82296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Новая классификация детских игр, разработанная </a:t>
            </a:r>
            <a:r>
              <a:rPr lang="ru-RU" b="1" dirty="0" err="1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С.Л.Новоселовой</a:t>
            </a:r>
            <a:r>
              <a:rPr lang="ru-RU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sz="1400" b="1" i="1" dirty="0" smtClean="0"/>
          </a:p>
          <a:p>
            <a:r>
              <a:rPr lang="ru-RU" sz="1400" b="1" i="1" dirty="0" smtClean="0">
                <a:solidFill>
                  <a:schemeClr val="accent5">
                    <a:lumMod val="25000"/>
                  </a:schemeClr>
                </a:solidFill>
              </a:rPr>
              <a:t>1)игры, возникающие по инициативе детей:</a:t>
            </a:r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 -игра-экспериментирование;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самостоятельные сюжетные игры:</a:t>
            </a:r>
          </a:p>
          <a:p>
            <a:pPr lvl="0"/>
            <a:r>
              <a:rPr lang="ru-RU" sz="1400" i="1" dirty="0" err="1" smtClean="0">
                <a:solidFill>
                  <a:schemeClr val="accent5">
                    <a:lumMod val="25000"/>
                  </a:schemeClr>
                </a:solidFill>
              </a:rPr>
              <a:t>сюжетно-отобразительные</a:t>
            </a:r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,</a:t>
            </a:r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lvl="0"/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сюжетно-ролевые,</a:t>
            </a:r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lvl="0"/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режиссерские,</a:t>
            </a:r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театрализованные. </a:t>
            </a:r>
          </a:p>
          <a:p>
            <a:r>
              <a:rPr lang="ru-RU" sz="1400" b="1" i="1" dirty="0" smtClean="0">
                <a:solidFill>
                  <a:schemeClr val="accent5">
                    <a:lumMod val="25000"/>
                  </a:schemeClr>
                </a:solidFill>
              </a:rPr>
              <a:t>2)игры, возникающие по инициативе взрослого: </a:t>
            </a:r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игры обучающие:</a:t>
            </a:r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дидактические,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сюжетно-дидактические,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-подвижные;</a:t>
            </a:r>
          </a:p>
          <a:p>
            <a:r>
              <a:rPr lang="ru-RU" sz="1400" i="1" dirty="0" err="1" smtClean="0">
                <a:solidFill>
                  <a:schemeClr val="accent5">
                    <a:lumMod val="25000"/>
                  </a:schemeClr>
                </a:solidFill>
              </a:rPr>
              <a:t>досуговые</a:t>
            </a:r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 игры:</a:t>
            </a:r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 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игры-забавы,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игры-развлечения,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интеллектуальные,</a:t>
            </a:r>
          </a:p>
          <a:p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-  празднично-карнавальные,</a:t>
            </a:r>
          </a:p>
          <a:p>
            <a:pPr>
              <a:buFontTx/>
              <a:buChar char="-"/>
            </a:pPr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театрально-постановочные. </a:t>
            </a:r>
          </a:p>
          <a:p>
            <a:pPr>
              <a:buFontTx/>
              <a:buChar char="-"/>
            </a:pPr>
            <a:r>
              <a:rPr lang="ru-RU" sz="1400" b="1" i="1" dirty="0" smtClean="0">
                <a:solidFill>
                  <a:schemeClr val="accent5">
                    <a:lumMod val="25000"/>
                  </a:schemeClr>
                </a:solidFill>
              </a:rPr>
              <a:t>3) народные игры,</a:t>
            </a:r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 которые могут возникать по инициативе, как взрослого, так и более старших детей:</a:t>
            </a:r>
          </a:p>
          <a:p>
            <a:r>
              <a:rPr lang="ru-RU" sz="1400" i="1" dirty="0" smtClean="0">
                <a:solidFill>
                  <a:schemeClr val="accent5">
                    <a:lumMod val="25000"/>
                  </a:schemeClr>
                </a:solidFill>
              </a:rPr>
              <a:t>-традиционные или народные</a:t>
            </a:r>
          </a:p>
          <a:p>
            <a:endParaRPr lang="ru-RU" sz="1400" i="1" dirty="0" smtClean="0">
              <a:solidFill>
                <a:schemeClr val="accent5">
                  <a:lumMod val="25000"/>
                </a:schemeClr>
              </a:solidFill>
            </a:endParaRPr>
          </a:p>
          <a:p>
            <a:r>
              <a:rPr lang="ru-RU" sz="1400" smtClean="0">
                <a:solidFill>
                  <a:schemeClr val="accent5">
                    <a:lumMod val="25000"/>
                  </a:schemeClr>
                </a:solidFill>
              </a:rPr>
              <a:t> Другими </a:t>
            </a:r>
            <a:r>
              <a:rPr lang="ru-RU" sz="1400" dirty="0" smtClean="0">
                <a:solidFill>
                  <a:schemeClr val="accent5">
                    <a:lumMod val="25000"/>
                  </a:schemeClr>
                </a:solidFill>
              </a:rPr>
              <a:t>словами </a:t>
            </a:r>
            <a:r>
              <a:rPr lang="ru-RU" sz="1400" b="1" dirty="0" smtClean="0">
                <a:solidFill>
                  <a:schemeClr val="accent5">
                    <a:lumMod val="25000"/>
                  </a:schemeClr>
                </a:solidFill>
              </a:rPr>
              <a:t>Игра </a:t>
            </a:r>
            <a:r>
              <a:rPr lang="en-US" sz="1400" b="1" dirty="0" smtClean="0">
                <a:solidFill>
                  <a:schemeClr val="accent5">
                    <a:lumMod val="25000"/>
                  </a:schemeClr>
                </a:solidFill>
              </a:rPr>
              <a:t>=</a:t>
            </a:r>
            <a:r>
              <a:rPr lang="ru-RU" sz="1400" b="1" dirty="0" smtClean="0">
                <a:solidFill>
                  <a:schemeClr val="accent5">
                    <a:lumMod val="25000"/>
                  </a:schemeClr>
                </a:solidFill>
              </a:rPr>
              <a:t> развитие речи = социализация</a:t>
            </a:r>
          </a:p>
          <a:p>
            <a:endParaRPr lang="ru-RU" sz="1400" dirty="0" smtClean="0">
              <a:solidFill>
                <a:schemeClr val="accent5">
                  <a:lumMod val="25000"/>
                </a:schemeClr>
              </a:solidFill>
            </a:endParaRPr>
          </a:p>
          <a:p>
            <a:endParaRPr lang="ru-RU" sz="1400" dirty="0" smtClean="0"/>
          </a:p>
          <a:p>
            <a:endParaRPr lang="ru-RU" sz="1400" dirty="0" smtClean="0"/>
          </a:p>
          <a:p>
            <a:pPr lvl="0"/>
            <a:endParaRPr lang="ru-RU" sz="1400" dirty="0" smtClean="0"/>
          </a:p>
          <a:p>
            <a:endParaRPr lang="ru-RU" sz="20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5"/>
          <p:cNvSpPr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/>
          <a:p>
            <a:endParaRPr lang="ru-RU" smtClean="0"/>
          </a:p>
        </p:txBody>
      </p:sp>
      <p:sp>
        <p:nvSpPr>
          <p:cNvPr id="28674" name="Содержимое 6"/>
          <p:cNvSpPr>
            <a:spLocks noGrp="1"/>
          </p:cNvSpPr>
          <p:nvPr>
            <p:ph idx="1"/>
          </p:nvPr>
        </p:nvSpPr>
        <p:spPr/>
        <p:txBody>
          <a:bodyPr>
            <a:spAutoFit/>
          </a:bodyPr>
          <a:lstStyle/>
          <a:p>
            <a:endParaRPr lang="ru-RU" smtClean="0"/>
          </a:p>
        </p:txBody>
      </p:sp>
      <p:pic>
        <p:nvPicPr>
          <p:cNvPr id="28675" name="Picture 4" descr="F:\Работа ПИЛОТНОЙ ПЛОЩАДКИ\разное\Рисуно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23813"/>
            <a:ext cx="9144000" cy="6881813"/>
          </a:xfrm>
        </p:spPr>
      </p:pic>
      <p:pic>
        <p:nvPicPr>
          <p:cNvPr id="28676" name="Picture 5" descr="значок ФГ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0"/>
            <a:ext cx="1828800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828800" y="2438400"/>
            <a:ext cx="6934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dirty="0" smtClean="0">
                <a:latin typeface="+mj-lt"/>
              </a:rPr>
              <a:t> </a:t>
            </a:r>
            <a:endParaRPr lang="ru-RU" sz="3600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" y="762000"/>
            <a:ext cx="73914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r>
              <a:rPr lang="ru-RU" sz="2000" dirty="0" smtClean="0">
                <a:solidFill>
                  <a:schemeClr val="accent5">
                    <a:lumMod val="10000"/>
                  </a:schemeClr>
                </a:solidFill>
              </a:rPr>
              <a:t> «Каков человек – такова его речь»,  - говорил Сократ. Так будем же заниматься развитие речи детей, чтоб стали они замечательными людьми.</a:t>
            </a:r>
          </a:p>
          <a:p>
            <a:pPr algn="ctr"/>
            <a:endParaRPr lang="ru-RU" sz="2000" dirty="0" smtClean="0">
              <a:solidFill>
                <a:schemeClr val="accent5">
                  <a:lumMod val="10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endParaRPr lang="ru-RU" sz="2000" dirty="0" smtClean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ru-RU" sz="2000" dirty="0" smtClean="0">
                <a:solidFill>
                  <a:schemeClr val="accent5">
                    <a:lumMod val="25000"/>
                  </a:schemeClr>
                </a:solidFill>
                <a:cs typeface="Arabic Typesetting" pitchFamily="66" charset="-78"/>
              </a:rPr>
              <a:t>СПАСИБО ЗА ВНИМАНИЕ!</a:t>
            </a:r>
            <a:endParaRPr lang="ru-RU" sz="1600" dirty="0" smtClean="0">
              <a:solidFill>
                <a:schemeClr val="accent5">
                  <a:lumMod val="25000"/>
                </a:schemeClr>
              </a:solidFill>
              <a:cs typeface="Arabic Typesetting" pitchFamily="66" charset="-78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</TotalTime>
  <Words>1005</Words>
  <Application>Microsoft Office PowerPoint</Application>
  <PresentationFormat>Экран (4:3)</PresentationFormat>
  <Paragraphs>139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Оформление по умолчанию</vt:lpstr>
      <vt:lpstr> Из всех знаний и умений самым  важным, самым необходимым для жизненной деятельности является,  конечно, умение ясно, понятно,  красиво говорить на своём языке В.И. Чернышев  РМО    С.В. Шумова   </vt:lpstr>
      <vt:lpstr>  "Организация самостоятельной и совместной с педагогом детской деятельности как средство успешной речевой социализации дошкольников"        </vt:lpstr>
      <vt:lpstr>Слайд 3</vt:lpstr>
      <vt:lpstr>Слайд 4</vt:lpstr>
      <vt:lpstr>  </vt:lpstr>
      <vt:lpstr>Принципы развития речи</vt:lpstr>
      <vt:lpstr>    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74</cp:revision>
  <cp:lastPrinted>1601-01-01T00:00:00Z</cp:lastPrinted>
  <dcterms:created xsi:type="dcterms:W3CDTF">2014-01-09T10:31:45Z</dcterms:created>
  <dcterms:modified xsi:type="dcterms:W3CDTF">2016-11-21T04:39:01Z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