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74" r:id="rId4"/>
    <p:sldId id="267" r:id="rId5"/>
    <p:sldId id="268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4FDD50-4DC1-4BD9-BB5F-A582EED2BC4D}" type="doc">
      <dgm:prSet loTypeId="urn:microsoft.com/office/officeart/2005/8/layout/hList6" loCatId="list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73028EB8-97DF-4C6C-B34C-EF7A546719E1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</a:rPr>
            <a:t>Развивать речь как средства общения и культуры. Налаживание диалогического общения детей со сверстниками, умение пользоваться разнообразными средствами общения</a:t>
          </a:r>
          <a:endParaRPr lang="ru-RU" sz="1800" dirty="0">
            <a:solidFill>
              <a:srgbClr val="C00000"/>
            </a:solidFill>
          </a:endParaRPr>
        </a:p>
      </dgm:t>
    </dgm:pt>
    <dgm:pt modelId="{03A791E0-D030-4CD6-BD08-5BC70604E6CB}" type="parTrans" cxnId="{A17C3593-DB49-4FF2-A794-4C951C032F6C}">
      <dgm:prSet/>
      <dgm:spPr/>
      <dgm:t>
        <a:bodyPr/>
        <a:lstStyle/>
        <a:p>
          <a:endParaRPr lang="ru-RU"/>
        </a:p>
      </dgm:t>
    </dgm:pt>
    <dgm:pt modelId="{D17CF5A5-A4E2-489A-A26A-1E26531DF19E}" type="sibTrans" cxnId="{A17C3593-DB49-4FF2-A794-4C951C032F6C}">
      <dgm:prSet/>
      <dgm:spPr/>
      <dgm:t>
        <a:bodyPr/>
        <a:lstStyle/>
        <a:p>
          <a:endParaRPr lang="ru-RU"/>
        </a:p>
      </dgm:t>
    </dgm:pt>
    <dgm:pt modelId="{226F9138-236C-4A6A-B0D1-54AD2A494D4E}">
      <dgm:prSet phldrT="[Текст]" custT="1"/>
      <dgm:spPr/>
      <dgm:t>
        <a:bodyPr/>
        <a:lstStyle/>
        <a:p>
          <a:r>
            <a:rPr lang="ru-RU" sz="1300" b="0" i="0" dirty="0" smtClean="0">
              <a:solidFill>
                <a:srgbClr val="C00000"/>
              </a:solidFill>
            </a:rPr>
            <a:t>— словесными, мимическими, пантомимическими (с учетом конкретной ситуации</a:t>
          </a:r>
          <a:r>
            <a:rPr lang="ru-RU" sz="1300" b="0" i="0" dirty="0" smtClean="0"/>
            <a:t>)</a:t>
          </a:r>
          <a:endParaRPr lang="ru-RU" sz="1300" dirty="0"/>
        </a:p>
      </dgm:t>
    </dgm:pt>
    <dgm:pt modelId="{2352E5F9-2238-49DD-B972-50A8C36DBA13}" type="parTrans" cxnId="{F0454C11-5925-47CD-BF17-210AE02A6951}">
      <dgm:prSet/>
      <dgm:spPr/>
      <dgm:t>
        <a:bodyPr/>
        <a:lstStyle/>
        <a:p>
          <a:endParaRPr lang="ru-RU"/>
        </a:p>
      </dgm:t>
    </dgm:pt>
    <dgm:pt modelId="{58DC8978-3632-4E53-8BC7-DF89A7C4A7AD}" type="sibTrans" cxnId="{F0454C11-5925-47CD-BF17-210AE02A6951}">
      <dgm:prSet/>
      <dgm:spPr/>
      <dgm:t>
        <a:bodyPr/>
        <a:lstStyle/>
        <a:p>
          <a:endParaRPr lang="ru-RU"/>
        </a:p>
      </dgm:t>
    </dgm:pt>
    <dgm:pt modelId="{A8EBCEC0-FBFD-4294-9196-451A6A803BDB}">
      <dgm:prSet phldrT="[Текст]" phldr="1"/>
      <dgm:spPr/>
      <dgm:t>
        <a:bodyPr/>
        <a:lstStyle/>
        <a:p>
          <a:endParaRPr lang="ru-RU" sz="1300"/>
        </a:p>
      </dgm:t>
    </dgm:pt>
    <dgm:pt modelId="{075EB468-A31D-4E1A-9FCB-5310D3AF41DE}" type="parTrans" cxnId="{2903035F-24F4-4F01-908D-F538497D6765}">
      <dgm:prSet/>
      <dgm:spPr/>
      <dgm:t>
        <a:bodyPr/>
        <a:lstStyle/>
        <a:p>
          <a:endParaRPr lang="ru-RU"/>
        </a:p>
      </dgm:t>
    </dgm:pt>
    <dgm:pt modelId="{75068A8A-B4F4-4798-9FF7-501F4167CD37}" type="sibTrans" cxnId="{2903035F-24F4-4F01-908D-F538497D6765}">
      <dgm:prSet/>
      <dgm:spPr/>
      <dgm:t>
        <a:bodyPr/>
        <a:lstStyle/>
        <a:p>
          <a:endParaRPr lang="ru-RU"/>
        </a:p>
      </dgm:t>
    </dgm:pt>
    <dgm:pt modelId="{3BEA13DB-4635-489A-9992-059115B26DE8}">
      <dgm:prSet custT="1"/>
      <dgm:spPr/>
      <dgm:t>
        <a:bodyPr/>
        <a:lstStyle/>
        <a:p>
          <a:r>
            <a:rPr lang="ru-RU" sz="1800" b="0" i="0" dirty="0" smtClean="0">
              <a:solidFill>
                <a:srgbClr val="C00000"/>
              </a:solidFill>
            </a:rPr>
            <a:t>Обогащение, уточнение и активизация словаря, работа над смысловой стороной речи</a:t>
          </a:r>
          <a:r>
            <a:rPr lang="ru-RU" sz="1800" b="0" i="0" dirty="0" smtClean="0"/>
            <a:t>.</a:t>
          </a:r>
          <a:endParaRPr lang="ru-RU" sz="1800" dirty="0"/>
        </a:p>
      </dgm:t>
    </dgm:pt>
    <dgm:pt modelId="{0A1134CF-20B5-454D-B6E9-46D68995124E}" type="parTrans" cxnId="{B81E921B-7801-4848-B26F-54206F8861FC}">
      <dgm:prSet/>
      <dgm:spPr/>
      <dgm:t>
        <a:bodyPr/>
        <a:lstStyle/>
        <a:p>
          <a:endParaRPr lang="ru-RU"/>
        </a:p>
      </dgm:t>
    </dgm:pt>
    <dgm:pt modelId="{AD53E0ED-AE22-447E-884E-795F4D13D0B3}" type="sibTrans" cxnId="{B81E921B-7801-4848-B26F-54206F8861FC}">
      <dgm:prSet/>
      <dgm:spPr/>
      <dgm:t>
        <a:bodyPr/>
        <a:lstStyle/>
        <a:p>
          <a:endParaRPr lang="ru-RU"/>
        </a:p>
      </dgm:t>
    </dgm:pt>
    <dgm:pt modelId="{A280105B-E754-4BB0-B029-0E53E7E7AFDF}">
      <dgm:prSet/>
      <dgm:spPr/>
      <dgm:t>
        <a:bodyPr/>
        <a:lstStyle/>
        <a:p>
          <a:r>
            <a:rPr lang="ru-RU" b="0" i="0" dirty="0" smtClean="0">
              <a:solidFill>
                <a:srgbClr val="C00000"/>
              </a:solidFill>
            </a:rPr>
            <a:t>на основе сравнения функций предметов формировать обобщающие наименования, поддерживать интерес к звучащему слову, проявляющийся в спонтанном словотворчестве, играх со звуками и рифмами, своеобразном экспериментировании со словами</a:t>
          </a:r>
          <a:r>
            <a:rPr lang="ru-RU" b="0" i="0" dirty="0" smtClean="0"/>
            <a:t>.</a:t>
          </a:r>
          <a:endParaRPr lang="ru-RU" dirty="0"/>
        </a:p>
      </dgm:t>
    </dgm:pt>
    <dgm:pt modelId="{F09FBE8A-38A4-40F1-A78A-55DC7E9D1CD3}" type="parTrans" cxnId="{A5D31B03-1FA0-4C38-9EB8-2FD5AA407110}">
      <dgm:prSet/>
      <dgm:spPr/>
      <dgm:t>
        <a:bodyPr/>
        <a:lstStyle/>
        <a:p>
          <a:endParaRPr lang="ru-RU"/>
        </a:p>
      </dgm:t>
    </dgm:pt>
    <dgm:pt modelId="{E39C5730-42D1-425C-8941-0443F4EC7F43}" type="sibTrans" cxnId="{A5D31B03-1FA0-4C38-9EB8-2FD5AA407110}">
      <dgm:prSet/>
      <dgm:spPr/>
      <dgm:t>
        <a:bodyPr/>
        <a:lstStyle/>
        <a:p>
          <a:endParaRPr lang="ru-RU"/>
        </a:p>
      </dgm:t>
    </dgm:pt>
    <dgm:pt modelId="{EDCCBCBA-1287-4B40-9783-8BA6C35B15BD}" type="pres">
      <dgm:prSet presAssocID="{DE4FDD50-4DC1-4BD9-BB5F-A582EED2BC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734418-B53F-441A-BCF2-3E35BB6FA533}" type="pres">
      <dgm:prSet presAssocID="{73028EB8-97DF-4C6C-B34C-EF7A546719E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79B48-19A5-4A06-96E0-D9EE0CC92FE3}" type="pres">
      <dgm:prSet presAssocID="{D17CF5A5-A4E2-489A-A26A-1E26531DF19E}" presName="sibTrans" presStyleCnt="0"/>
      <dgm:spPr/>
    </dgm:pt>
    <dgm:pt modelId="{36E15584-86F1-46F4-A8B8-6817897DEAB3}" type="pres">
      <dgm:prSet presAssocID="{3BEA13DB-4635-489A-9992-059115B26DE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C86EAF-7AA0-42B5-A495-FE028681A723}" type="pres">
      <dgm:prSet presAssocID="{AD53E0ED-AE22-447E-884E-795F4D13D0B3}" presName="sibTrans" presStyleCnt="0"/>
      <dgm:spPr/>
    </dgm:pt>
    <dgm:pt modelId="{E59A7348-311C-4871-B036-2D4D53302741}" type="pres">
      <dgm:prSet presAssocID="{A280105B-E754-4BB0-B029-0E53E7E7AFD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CA3730-788A-4253-9776-590BDEC484F9}" type="presOf" srcId="{A8EBCEC0-FBFD-4294-9196-451A6A803BDB}" destId="{E1734418-B53F-441A-BCF2-3E35BB6FA533}" srcOrd="0" destOrd="2" presId="urn:microsoft.com/office/officeart/2005/8/layout/hList6"/>
    <dgm:cxn modelId="{F0454C11-5925-47CD-BF17-210AE02A6951}" srcId="{73028EB8-97DF-4C6C-B34C-EF7A546719E1}" destId="{226F9138-236C-4A6A-B0D1-54AD2A494D4E}" srcOrd="0" destOrd="0" parTransId="{2352E5F9-2238-49DD-B972-50A8C36DBA13}" sibTransId="{58DC8978-3632-4E53-8BC7-DF89A7C4A7AD}"/>
    <dgm:cxn modelId="{040909A5-D4D2-4C80-A9F6-3F6BA718B94B}" type="presOf" srcId="{73028EB8-97DF-4C6C-B34C-EF7A546719E1}" destId="{E1734418-B53F-441A-BCF2-3E35BB6FA533}" srcOrd="0" destOrd="0" presId="urn:microsoft.com/office/officeart/2005/8/layout/hList6"/>
    <dgm:cxn modelId="{8D68357E-150A-439D-B1AD-C311F835AAFB}" type="presOf" srcId="{DE4FDD50-4DC1-4BD9-BB5F-A582EED2BC4D}" destId="{EDCCBCBA-1287-4B40-9783-8BA6C35B15BD}" srcOrd="0" destOrd="0" presId="urn:microsoft.com/office/officeart/2005/8/layout/hList6"/>
    <dgm:cxn modelId="{6FA4A04D-E0CD-4DEF-B164-D4EE51628FDA}" type="presOf" srcId="{3BEA13DB-4635-489A-9992-059115B26DE8}" destId="{36E15584-86F1-46F4-A8B8-6817897DEAB3}" srcOrd="0" destOrd="0" presId="urn:microsoft.com/office/officeart/2005/8/layout/hList6"/>
    <dgm:cxn modelId="{1008AC0A-770D-4FE7-B2C8-74B5ECB30FC8}" type="presOf" srcId="{A280105B-E754-4BB0-B029-0E53E7E7AFDF}" destId="{E59A7348-311C-4871-B036-2D4D53302741}" srcOrd="0" destOrd="0" presId="urn:microsoft.com/office/officeart/2005/8/layout/hList6"/>
    <dgm:cxn modelId="{2903035F-24F4-4F01-908D-F538497D6765}" srcId="{73028EB8-97DF-4C6C-B34C-EF7A546719E1}" destId="{A8EBCEC0-FBFD-4294-9196-451A6A803BDB}" srcOrd="1" destOrd="0" parTransId="{075EB468-A31D-4E1A-9FCB-5310D3AF41DE}" sibTransId="{75068A8A-B4F4-4798-9FF7-501F4167CD37}"/>
    <dgm:cxn modelId="{A17C3593-DB49-4FF2-A794-4C951C032F6C}" srcId="{DE4FDD50-4DC1-4BD9-BB5F-A582EED2BC4D}" destId="{73028EB8-97DF-4C6C-B34C-EF7A546719E1}" srcOrd="0" destOrd="0" parTransId="{03A791E0-D030-4CD6-BD08-5BC70604E6CB}" sibTransId="{D17CF5A5-A4E2-489A-A26A-1E26531DF19E}"/>
    <dgm:cxn modelId="{A5D31B03-1FA0-4C38-9EB8-2FD5AA407110}" srcId="{DE4FDD50-4DC1-4BD9-BB5F-A582EED2BC4D}" destId="{A280105B-E754-4BB0-B029-0E53E7E7AFDF}" srcOrd="2" destOrd="0" parTransId="{F09FBE8A-38A4-40F1-A78A-55DC7E9D1CD3}" sibTransId="{E39C5730-42D1-425C-8941-0443F4EC7F43}"/>
    <dgm:cxn modelId="{FF4645D4-64CC-4B94-BAA4-B35A8F6C89C2}" type="presOf" srcId="{226F9138-236C-4A6A-B0D1-54AD2A494D4E}" destId="{E1734418-B53F-441A-BCF2-3E35BB6FA533}" srcOrd="0" destOrd="1" presId="urn:microsoft.com/office/officeart/2005/8/layout/hList6"/>
    <dgm:cxn modelId="{B81E921B-7801-4848-B26F-54206F8861FC}" srcId="{DE4FDD50-4DC1-4BD9-BB5F-A582EED2BC4D}" destId="{3BEA13DB-4635-489A-9992-059115B26DE8}" srcOrd="1" destOrd="0" parTransId="{0A1134CF-20B5-454D-B6E9-46D68995124E}" sibTransId="{AD53E0ED-AE22-447E-884E-795F4D13D0B3}"/>
    <dgm:cxn modelId="{3506A6C3-8543-4293-8748-4D84DE401ECE}" type="presParOf" srcId="{EDCCBCBA-1287-4B40-9783-8BA6C35B15BD}" destId="{E1734418-B53F-441A-BCF2-3E35BB6FA533}" srcOrd="0" destOrd="0" presId="urn:microsoft.com/office/officeart/2005/8/layout/hList6"/>
    <dgm:cxn modelId="{6AC5A6D3-1CAE-4E48-967C-E47A15B6BDBC}" type="presParOf" srcId="{EDCCBCBA-1287-4B40-9783-8BA6C35B15BD}" destId="{54B79B48-19A5-4A06-96E0-D9EE0CC92FE3}" srcOrd="1" destOrd="0" presId="urn:microsoft.com/office/officeart/2005/8/layout/hList6"/>
    <dgm:cxn modelId="{32ED89D0-C2E8-4BB9-B294-377BDC66D550}" type="presParOf" srcId="{EDCCBCBA-1287-4B40-9783-8BA6C35B15BD}" destId="{36E15584-86F1-46F4-A8B8-6817897DEAB3}" srcOrd="2" destOrd="0" presId="urn:microsoft.com/office/officeart/2005/8/layout/hList6"/>
    <dgm:cxn modelId="{0D78E23F-D4C2-4BDD-B7AE-02B6383AFA91}" type="presParOf" srcId="{EDCCBCBA-1287-4B40-9783-8BA6C35B15BD}" destId="{CAC86EAF-7AA0-42B5-A495-FE028681A723}" srcOrd="3" destOrd="0" presId="urn:microsoft.com/office/officeart/2005/8/layout/hList6"/>
    <dgm:cxn modelId="{B4DA1ADF-211B-4A62-ABE6-1FAC6AEA8B7D}" type="presParOf" srcId="{EDCCBCBA-1287-4B40-9783-8BA6C35B15BD}" destId="{E59A7348-311C-4871-B036-2D4D53302741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1734418-B53F-441A-BCF2-3E35BB6FA533}">
      <dsp:nvSpPr>
        <dsp:cNvPr id="0" name=""/>
        <dsp:cNvSpPr/>
      </dsp:nvSpPr>
      <dsp:spPr>
        <a:xfrm rot="16200000">
          <a:off x="-1306425" y="1307541"/>
          <a:ext cx="5517232" cy="2902148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shade val="8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shade val="8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shade val="8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shade val="8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</a:rPr>
            <a:t>Развивать речь как средства общения и культуры. Налаживание диалогического общения детей со сверстниками, умение пользоваться разнообразными средствами общения</a:t>
          </a:r>
          <a:endParaRPr lang="ru-RU" sz="1800" kern="1200" dirty="0">
            <a:solidFill>
              <a:srgbClr val="C0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0" i="0" kern="1200" dirty="0" smtClean="0">
              <a:solidFill>
                <a:srgbClr val="C00000"/>
              </a:solidFill>
            </a:rPr>
            <a:t>— словесными, мимическими, пантомимическими (с учетом конкретной ситуации</a:t>
          </a:r>
          <a:r>
            <a:rPr lang="ru-RU" sz="1300" b="0" i="0" kern="1200" dirty="0" smtClean="0"/>
            <a:t>)</a:t>
          </a: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/>
        </a:p>
      </dsp:txBody>
      <dsp:txXfrm rot="16200000">
        <a:off x="-1306425" y="1307541"/>
        <a:ext cx="5517232" cy="2902148"/>
      </dsp:txXfrm>
    </dsp:sp>
    <dsp:sp modelId="{36E15584-86F1-46F4-A8B8-6817897DEAB3}">
      <dsp:nvSpPr>
        <dsp:cNvPr id="0" name=""/>
        <dsp:cNvSpPr/>
      </dsp:nvSpPr>
      <dsp:spPr>
        <a:xfrm rot="16200000">
          <a:off x="1813384" y="1307541"/>
          <a:ext cx="5517232" cy="2902148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179154"/>
                <a:satOff val="2956"/>
                <a:lumOff val="12428"/>
                <a:alphaOff val="0"/>
                <a:shade val="60000"/>
              </a:schemeClr>
            </a:gs>
            <a:gs pos="33000">
              <a:schemeClr val="accent2">
                <a:shade val="80000"/>
                <a:hueOff val="-179154"/>
                <a:satOff val="2956"/>
                <a:lumOff val="12428"/>
                <a:alphaOff val="0"/>
                <a:tint val="86500"/>
              </a:schemeClr>
            </a:gs>
            <a:gs pos="46750">
              <a:schemeClr val="accent2">
                <a:shade val="80000"/>
                <a:hueOff val="-179154"/>
                <a:satOff val="2956"/>
                <a:lumOff val="12428"/>
                <a:alphaOff val="0"/>
                <a:tint val="71000"/>
                <a:satMod val="112000"/>
              </a:schemeClr>
            </a:gs>
            <a:gs pos="53000">
              <a:schemeClr val="accent2">
                <a:shade val="80000"/>
                <a:hueOff val="-179154"/>
                <a:satOff val="2956"/>
                <a:lumOff val="12428"/>
                <a:alphaOff val="0"/>
                <a:tint val="71000"/>
                <a:satMod val="112000"/>
              </a:schemeClr>
            </a:gs>
            <a:gs pos="68000">
              <a:schemeClr val="accent2">
                <a:shade val="80000"/>
                <a:hueOff val="-179154"/>
                <a:satOff val="2956"/>
                <a:lumOff val="12428"/>
                <a:alphaOff val="0"/>
                <a:tint val="86000"/>
              </a:schemeClr>
            </a:gs>
            <a:gs pos="100000">
              <a:schemeClr val="accent2">
                <a:shade val="80000"/>
                <a:hueOff val="-179154"/>
                <a:satOff val="2956"/>
                <a:lumOff val="12428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solidFill>
                <a:srgbClr val="C00000"/>
              </a:solidFill>
            </a:rPr>
            <a:t>Обогащение, уточнение и активизация словаря, работа над смысловой стороной речи</a:t>
          </a:r>
          <a:r>
            <a:rPr lang="ru-RU" sz="1800" b="0" i="0" kern="1200" dirty="0" smtClean="0"/>
            <a:t>.</a:t>
          </a:r>
          <a:endParaRPr lang="ru-RU" sz="1800" kern="1200" dirty="0"/>
        </a:p>
      </dsp:txBody>
      <dsp:txXfrm rot="16200000">
        <a:off x="1813384" y="1307541"/>
        <a:ext cx="5517232" cy="2902148"/>
      </dsp:txXfrm>
    </dsp:sp>
    <dsp:sp modelId="{E59A7348-311C-4871-B036-2D4D53302741}">
      <dsp:nvSpPr>
        <dsp:cNvPr id="0" name=""/>
        <dsp:cNvSpPr/>
      </dsp:nvSpPr>
      <dsp:spPr>
        <a:xfrm rot="16200000">
          <a:off x="4933193" y="1307541"/>
          <a:ext cx="5517232" cy="2902148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358308"/>
                <a:satOff val="5912"/>
                <a:lumOff val="24856"/>
                <a:alphaOff val="0"/>
                <a:shade val="60000"/>
              </a:schemeClr>
            </a:gs>
            <a:gs pos="33000">
              <a:schemeClr val="accent2">
                <a:shade val="80000"/>
                <a:hueOff val="-358308"/>
                <a:satOff val="5912"/>
                <a:lumOff val="24856"/>
                <a:alphaOff val="0"/>
                <a:tint val="86500"/>
              </a:schemeClr>
            </a:gs>
            <a:gs pos="46750">
              <a:schemeClr val="accent2">
                <a:shade val="80000"/>
                <a:hueOff val="-358308"/>
                <a:satOff val="5912"/>
                <a:lumOff val="24856"/>
                <a:alphaOff val="0"/>
                <a:tint val="71000"/>
                <a:satMod val="112000"/>
              </a:schemeClr>
            </a:gs>
            <a:gs pos="53000">
              <a:schemeClr val="accent2">
                <a:shade val="80000"/>
                <a:hueOff val="-358308"/>
                <a:satOff val="5912"/>
                <a:lumOff val="24856"/>
                <a:alphaOff val="0"/>
                <a:tint val="71000"/>
                <a:satMod val="112000"/>
              </a:schemeClr>
            </a:gs>
            <a:gs pos="68000">
              <a:schemeClr val="accent2">
                <a:shade val="80000"/>
                <a:hueOff val="-358308"/>
                <a:satOff val="5912"/>
                <a:lumOff val="24856"/>
                <a:alphaOff val="0"/>
                <a:tint val="86000"/>
              </a:schemeClr>
            </a:gs>
            <a:gs pos="100000">
              <a:schemeClr val="accent2">
                <a:shade val="80000"/>
                <a:hueOff val="-358308"/>
                <a:satOff val="5912"/>
                <a:lumOff val="24856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509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solidFill>
                <a:srgbClr val="C00000"/>
              </a:solidFill>
            </a:rPr>
            <a:t>на основе сравнения функций предметов формировать обобщающие наименования, поддерживать интерес к звучащему слову, проявляющийся в спонтанном словотворчестве, играх со звуками и рифмами, своеобразном экспериментировании со словами</a:t>
          </a:r>
          <a:r>
            <a:rPr lang="ru-RU" sz="1800" b="0" i="0" kern="1200" dirty="0" smtClean="0"/>
            <a:t>.</a:t>
          </a:r>
          <a:endParaRPr lang="ru-RU" sz="1800" kern="1200" dirty="0"/>
        </a:p>
      </dsp:txBody>
      <dsp:txXfrm rot="16200000">
        <a:off x="4933193" y="1307541"/>
        <a:ext cx="5517232" cy="2902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711D1E7-2626-4ABF-A0A2-84D7DD8BC86E}" type="datetimeFigureOut">
              <a:rPr lang="ru-RU" smtClean="0"/>
              <a:pPr/>
              <a:t>09.05.2016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2FA0DB-1881-4087-9F74-B87CA1C6F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0;&#1076;&#1084;&#1080;&#1085;&#1080;&#1089;&#1090;&#1088;&#1072;&#1090;&#1086;&#1088;\Documents\&#1076;&#1077;&#1090;&#1089;&#1082;&#1072;&#1103;%20&#1084;&#1091;&#1079;&#1099;&#1082;&#1072;\vesennyaya_muzyka_-_solnechnaya_kapel_(xMusic.me)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andia.ru/text/category/kulmztura_rechi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5.jpeg"/><Relationship Id="rId5" Type="http://schemas.openxmlformats.org/officeDocument/2006/relationships/package" Target="../embeddings/______Microsoft_Office_PowerPoint3.sldx"/><Relationship Id="rId4" Type="http://schemas.openxmlformats.org/officeDocument/2006/relationships/package" Target="../embeddings/______Microsoft_Office_PowerPoint2.sld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Развитие речи у дошкольников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4941168"/>
            <a:ext cx="5616624" cy="1512168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Подготовила воспитатель</a:t>
            </a:r>
          </a:p>
          <a:p>
            <a:pPr algn="r"/>
            <a:r>
              <a:rPr lang="ru-RU" dirty="0" smtClean="0"/>
              <a:t>подготовительной группы:</a:t>
            </a:r>
          </a:p>
          <a:p>
            <a:pPr algn="r"/>
            <a:r>
              <a:rPr lang="ru-RU" dirty="0" smtClean="0"/>
              <a:t>Русина Елена Викторовна</a:t>
            </a:r>
            <a:endParaRPr lang="ru-RU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619672" y="65530"/>
            <a:ext cx="57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Карабаново МБДОУ ЦРР №29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vesennyaya_muzyka_-_solnechnaya_kapel_(xMusic.me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676456" y="638132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59832"/>
            <a:ext cx="9144000" cy="677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Значение речевого развития для детей трудно переоценить. Речь - основное средство коммуникации и познания, мощный фактор успешного умственного развития.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Проблема коммуникативной культуры является актуальной в связи с повышением требований общества и современной системы образования к процессу взаимодействия людей.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ФГОС Дошкольного образования, в частности ставит такие цели для дошкольников в области социально-коммуникативного развития: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развитие общения и взаимодействия ребёнка с взрослыми и сверстниками;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становление самостоятельности, целенаправленности и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саморегуляции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собственных действий;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развитие социального и эмоционального интеллекта, эмоциональной отзывчивости, сопереживания;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формирование готовности к совместной деятельности со сверстниками;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Формирование коммуникативной культуры вдвойне актуально для детей с нарушениями речи, в частности с общим недоразвитием речи любого уровня.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Старшие дошкольники с нарушениями речи (по данным моего педагогического наблюдения и данным научных исследований) характеризуются: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обедненностью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словарного запаса, упрощенностью речи;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сложностью в построении и понимании фраз;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- бедностью невербального общения, сложностью в распознавании эмоциональной составляющей речи.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Эти особенности сказывается на коммуникации дошкольников, снижая потребность в общении, затрудняя формирование отдельных форм коммуникации (монологической и диалогической речи). У данной категории детей отсутствуют или слабо развиты умения ориентироваться в ситуации общения, развит негативизм, характерна эмоциональная незрелость и неустойчивость.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Характерно, что в старшем дошкольном возрасте появляются более сложные формы игры, требующие более активного общения со сверстниками и взрослыми. Появляется новая форма общения со сверстниками, видоизменяются формы общения со взрослыми. Эти изменения доступны не всем детям данного возраста и проявляются у каждого ребенка по-разному.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Построение общения со сверстниками вне семейного круга требует от ребенка определенных социальных навыков, поиска психологических «ключей» к миру партнера по общению.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Внеситуативный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характер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обшения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является началом умения дружить, устанавливать и сохранять длительные отношения с интересным партнером. Эти навыки, появляющиеся в данном возрасте, закладывают кирпичики в общий фундамент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социальных навыков человека.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904156" y="74711"/>
            <a:ext cx="13356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fotoshops.org/uploads/taginator/Jan-2013/ramka-dlya-teksta-dlya-fot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539552" y="735668"/>
            <a:ext cx="8208912" cy="569386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В своей работе мы применяем непосредственным  методы- наблюдения и его разновидности: экскурсии, осмотры помещения, рассматривание натуральных предметов. Эти методы направлены на накопление содержания речи и обеспечивают связь двух сигнальных систем.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Применяем и опосредованные методы, которые основаны на применении изобразительной наглядности. Это рассматривание игрушек, которые принесли из дома или изготовили вместе с родителями картин, фотографий, которые принесли из дома, описание картин и игрушек, приготовленных согласно тематике недели, рассказывание по игрушкам и картинам. Мы их используем для закрепления знаний, словаря, развития обобщающей функции слова, обучения связной речи.  Также знакомим с объектами и явлениями, с которыми невозможно познакомиться непосредственно.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Применяем словесные методы: это чтение и рассказывание художественных произведений, заучивание наизусть, пересказ, обобщающая беседа, рассказывание без опоры на наглядный материал, постановка сказок, словесные логические игры, рефлексивный круг. Во всех словесных методах используем наглядные приемы: показ предметов, игрушек, картин, рассматривание иллюстраций, поскольку возрастные особенности маленьких детей и природа самого слова требуют наглядност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Репродуктивные методы основаны на воспроизведении речевого материала, готовых образцов. В своей группе мы их применяем, главным образом, в словарной работе, в работе по воспитанию звуковой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43399"/>
                </a:solidFill>
                <a:effectLst/>
                <a:ea typeface="Times New Roman" pitchFamily="18" charset="0"/>
                <a:cs typeface="Arial" pitchFamily="34" charset="0"/>
                <a:hlinkClick r:id="rId3" tooltip="Культура речи"/>
              </a:rPr>
              <a:t>культуры речи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 меньше при формировании грамматических навыков и связной речи.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Продуктивные методы предполагают построение детьми собственных связных высказываний, когда ребенок не просто воспроизводит известные ему языковые единицы, а выбирает и комбинирует их всякий раз по-новому, приспосабливаясь к ситуации общения. В этом и заключается творческий характер речевой деятельности. Отсюда очевидно, что продуктивные методы используются при обучении связной речи. К ним можно отнести обобщающую беседу, рассказывание, пересказ с перестройкой текста, дидактические игры на развитие связной речи, метод моделирования, творческие задания, экспериментирование, составление рассказа по фабульным картинкам, составление фантастических рассказов, придумывание концовки сказок.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 со стрелкой вниз 2"/>
          <p:cNvSpPr/>
          <p:nvPr/>
        </p:nvSpPr>
        <p:spPr>
          <a:xfrm>
            <a:off x="2411760" y="476672"/>
            <a:ext cx="4248472" cy="1656184"/>
          </a:xfrm>
          <a:prstGeom prst="downArrowCallou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491880" y="461864"/>
            <a:ext cx="25202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043608" y="2924944"/>
            <a:ext cx="7200800" cy="2160240"/>
          </a:xfrm>
          <a:prstGeom prst="round2DiagRect">
            <a:avLst/>
          </a:prstGeom>
          <a:solidFill>
            <a:schemeClr val="tx2">
              <a:lumMod val="9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259632" y="3139897"/>
            <a:ext cx="691276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речи как средства общения и культуры, как средства обмена чувствами, налаживания взаимодействия со взрослыми и сверстниками; формирование умений формулировать мысли через слово.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1340768"/>
          <a:ext cx="9144000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Выноска со стрелкой вниз 2"/>
          <p:cNvSpPr/>
          <p:nvPr/>
        </p:nvSpPr>
        <p:spPr>
          <a:xfrm>
            <a:off x="2267744" y="0"/>
            <a:ext cx="4896544" cy="1368152"/>
          </a:xfrm>
          <a:prstGeom prst="downArrow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923928" y="0"/>
            <a:ext cx="30243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https://1.downloader.disk.yandex.ru/preview/571a3c740416e0310d05c76cb4d911f11e1fbf9547b7d22540b85d9b33abeb10/inf/247dvrDhN7z_337iI_IA9H9vOqyfw5O9X1eEhTTql9CTnUiPvtqH4Yx4D6PJ0bSaaDFXSnNeXRm3gJDstYdawQ%3D%3D?uid=303828330&amp;filename=2015-11-16-1802.jpg&amp;disposition=inline&amp;hash=&amp;limit=0&amp;content_type=image%2Fjpeg&amp;tknv=v2&amp;size=1163x79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 descr="C:\Users\Администратор\Downloads\DSCN024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4716016" cy="393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Администратор\Downloads\DSCN02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996952"/>
            <a:ext cx="4788024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SAM_395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51920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Администратор\Downloads\SAM_39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4283968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SAM_39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76672"/>
            <a:ext cx="500404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SAM_43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0"/>
            <a:ext cx="3995936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Администратор\Downloads\SAM_42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717032"/>
            <a:ext cx="4067944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SAM_438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4704"/>
            <a:ext cx="529208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DSCN01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38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Администратор\Downloads\DSCN0350.JPG"/>
          <p:cNvPicPr/>
          <p:nvPr/>
        </p:nvPicPr>
        <p:blipFill>
          <a:blip r:embed="rId3" cstate="print"/>
          <a:srcRect r="24361"/>
          <a:stretch>
            <a:fillRect/>
          </a:stretch>
        </p:blipFill>
        <p:spPr bwMode="auto">
          <a:xfrm>
            <a:off x="4860033" y="0"/>
            <a:ext cx="3888431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DSCN034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429000"/>
            <a:ext cx="464400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DSCN028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Users\Администратор\Downloads\DSCN028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2492896"/>
            <a:ext cx="4572000" cy="4365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DSCN009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537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Администратор\Downloads\DSCN035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9" y="4005065"/>
            <a:ext cx="4139952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IMG_20151225_065905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1" y="0"/>
            <a:ext cx="4211960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SAM_407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6992"/>
            <a:ext cx="4139952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Администратор\Downloads\DSCN00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95936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DSCN00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дминистратор\Downloads\IMG_20160118_12042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356992"/>
            <a:ext cx="4716016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DSCN02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Администратор\Downloads\DSCN029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225" y="3919403"/>
            <a:ext cx="3914775" cy="293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2015-11-16-180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61049"/>
            <a:ext cx="4355976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дминистратор\Downloads\2016-01-14-192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0"/>
            <a:ext cx="421196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истратор\Downloads\2015-12-22-18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дминистратор\Downloads\SAM_42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6993"/>
            <a:ext cx="4572000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дминистратор\Downloads\SAM_408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59524" y="-67446"/>
            <a:ext cx="3717034" cy="3851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истратор\Downloads\SAM_420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149080"/>
            <a:ext cx="3635896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49" name="Object 1"/>
          <p:cNvGraphicFramePr>
            <a:graphicFrameLocks noChangeAspect="1"/>
          </p:cNvGraphicFramePr>
          <p:nvPr/>
        </p:nvGraphicFramePr>
        <p:xfrm>
          <a:off x="0" y="0"/>
          <a:ext cx="2559534" cy="2276872"/>
        </p:xfrm>
        <a:graphic>
          <a:graphicData uri="http://schemas.openxmlformats.org/presentationml/2006/ole">
            <p:oleObj spid="_x0000_s27649" name="Слайд" r:id="rId3" imgW="4570524" imgH="3427508" progId="PowerPoint.Slide.12">
              <p:embed/>
            </p:oleObj>
          </a:graphicData>
        </a:graphic>
      </p:graphicFrame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2915816" y="0"/>
          <a:ext cx="3009900" cy="2257425"/>
        </p:xfrm>
        <a:graphic>
          <a:graphicData uri="http://schemas.openxmlformats.org/presentationml/2006/ole">
            <p:oleObj spid="_x0000_s27651" name="Слайд" r:id="rId4" imgW="4570524" imgH="3427508" progId="PowerPoint.Slide.12">
              <p:embed/>
            </p:oleObj>
          </a:graphicData>
        </a:graphic>
      </p:graphicFrame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6162675" y="0"/>
          <a:ext cx="2981325" cy="2238375"/>
        </p:xfrm>
        <a:graphic>
          <a:graphicData uri="http://schemas.openxmlformats.org/presentationml/2006/ole">
            <p:oleObj spid="_x0000_s27653" name="Слайд" r:id="rId5" imgW="4570524" imgH="3427508" progId="PowerPoint.Slide.12">
              <p:embed/>
            </p:oleObj>
          </a:graphicData>
        </a:graphic>
      </p:graphicFrame>
      <p:pic>
        <p:nvPicPr>
          <p:cNvPr id="8" name="Рисунок 7" descr="http://www.bankoboev.ru/images/MzQ5OTE5/Bankoboev.Ru_zimnyaya_doroga_sredi_berez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016"/>
            <a:ext cx="4067944" cy="3284984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996953"/>
            <a:ext cx="4499992" cy="3861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Администратор\Desktop\100NIKON\DSCN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07904" cy="2780928"/>
          </a:xfrm>
          <a:prstGeom prst="rect">
            <a:avLst/>
          </a:prstGeom>
          <a:noFill/>
        </p:spPr>
      </p:pic>
      <p:pic>
        <p:nvPicPr>
          <p:cNvPr id="54276" name="Picture 4" descr="C:\Users\Администратор\Desktop\100NIKON\DSCN00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88640"/>
            <a:ext cx="4176464" cy="2402886"/>
          </a:xfrm>
          <a:prstGeom prst="rect">
            <a:avLst/>
          </a:prstGeom>
          <a:noFill/>
        </p:spPr>
      </p:pic>
      <p:pic>
        <p:nvPicPr>
          <p:cNvPr id="54277" name="Picture 5" descr="C:\Users\Администратор\Desktop\100NIKON\DSCN00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35642"/>
            <a:ext cx="4296477" cy="3222358"/>
          </a:xfrm>
          <a:prstGeom prst="rect">
            <a:avLst/>
          </a:prstGeom>
          <a:noFill/>
        </p:spPr>
      </p:pic>
      <p:pic>
        <p:nvPicPr>
          <p:cNvPr id="54278" name="Picture 6" descr="C:\Users\Администратор\Desktop\100NIKON\DSCN00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996952"/>
            <a:ext cx="4422106" cy="3316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C:\Users\Администратор\Desktop\100NIKON\DSCN0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7758" y="2623318"/>
            <a:ext cx="5646242" cy="4234682"/>
          </a:xfrm>
          <a:prstGeom prst="rect">
            <a:avLst/>
          </a:prstGeom>
          <a:noFill/>
        </p:spPr>
      </p:pic>
      <p:pic>
        <p:nvPicPr>
          <p:cNvPr id="55300" name="Picture 4" descr="C:\Users\Администратор\Desktop\100NIKON\DSCN0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4022" y="0"/>
            <a:ext cx="4379978" cy="3284984"/>
          </a:xfrm>
          <a:prstGeom prst="rect">
            <a:avLst/>
          </a:prstGeom>
          <a:noFill/>
        </p:spPr>
      </p:pic>
      <p:pic>
        <p:nvPicPr>
          <p:cNvPr id="55298" name="Picture 2" descr="C:\Users\Администратор\Desktop\100NIKON\DSCN00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20688"/>
            <a:ext cx="4475988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Администратор\Desktop\100NIKON\DSCN00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50298" cy="4612724"/>
          </a:xfrm>
          <a:prstGeom prst="rect">
            <a:avLst/>
          </a:prstGeom>
          <a:noFill/>
        </p:spPr>
      </p:pic>
      <p:pic>
        <p:nvPicPr>
          <p:cNvPr id="56323" name="Picture 3" descr="C:\Users\Администратор\Desktop\100NIKON\DSCN01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9979" y="3284984"/>
            <a:ext cx="4764021" cy="3573016"/>
          </a:xfrm>
          <a:prstGeom prst="rect">
            <a:avLst/>
          </a:prstGeom>
          <a:noFill/>
        </p:spPr>
      </p:pic>
      <p:pic>
        <p:nvPicPr>
          <p:cNvPr id="56324" name="Picture 4" descr="C:\Users\Администратор\Desktop\100NIKON\DSCN01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0"/>
            <a:ext cx="4139952" cy="31049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Администратор\Desktop\100NIKON\DSCN0113.JPG"/>
          <p:cNvPicPr>
            <a:picLocks noChangeAspect="1" noChangeArrowheads="1"/>
          </p:cNvPicPr>
          <p:nvPr/>
        </p:nvPicPr>
        <p:blipFill>
          <a:blip r:embed="rId2" cstate="print"/>
          <a:srcRect l="18883"/>
          <a:stretch>
            <a:fillRect/>
          </a:stretch>
        </p:blipFill>
        <p:spPr bwMode="auto">
          <a:xfrm>
            <a:off x="179512" y="0"/>
            <a:ext cx="3864429" cy="3573016"/>
          </a:xfrm>
          <a:prstGeom prst="rect">
            <a:avLst/>
          </a:prstGeom>
          <a:noFill/>
        </p:spPr>
      </p:pic>
      <p:pic>
        <p:nvPicPr>
          <p:cNvPr id="57347" name="Picture 3" descr="C:\Users\Администратор\Desktop\100NIKON\DSCN01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5990" y="0"/>
            <a:ext cx="4668010" cy="3501008"/>
          </a:xfrm>
          <a:prstGeom prst="rect">
            <a:avLst/>
          </a:prstGeom>
          <a:noFill/>
        </p:spPr>
      </p:pic>
      <p:pic>
        <p:nvPicPr>
          <p:cNvPr id="57348" name="Picture 4" descr="C:\Users\Администратор\Desktop\100NIKON\DSCN01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284984"/>
            <a:ext cx="4764021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163</TotalTime>
  <Words>659</Words>
  <Application>Microsoft Office PowerPoint</Application>
  <PresentationFormat>Экран (4:3)</PresentationFormat>
  <Paragraphs>35</Paragraphs>
  <Slides>19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Апекс</vt:lpstr>
      <vt:lpstr>Слайд</vt:lpstr>
      <vt:lpstr>Развитие речи у дошкольников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речи у дошкольников</dc:title>
  <dc:creator>Пользователь Windows</dc:creator>
  <cp:lastModifiedBy>Пользователь Windows</cp:lastModifiedBy>
  <cp:revision>20</cp:revision>
  <dcterms:created xsi:type="dcterms:W3CDTF">2016-04-28T04:24:21Z</dcterms:created>
  <dcterms:modified xsi:type="dcterms:W3CDTF">2016-05-09T18:37:26Z</dcterms:modified>
</cp:coreProperties>
</file>