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6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8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027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5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46680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1094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1114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54961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962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00032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616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402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70079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83886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1679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7705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5747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6011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2672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78CA570-15A3-4895-B558-FF1B66F7E662}" type="datetimeFigureOut">
              <a:rPr lang="ru-RU" smtClean="0"/>
              <a:pPr/>
              <a:t>23.11.2016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23AC34C-F381-4754-B697-CEC813E30F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285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</p:sldLayoutIdLst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71738" y="1699681"/>
            <a:ext cx="7200900" cy="3186644"/>
          </a:xfrm>
        </p:spPr>
        <p:txBody>
          <a:bodyPr>
            <a:noAutofit/>
          </a:bodyPr>
          <a:lstStyle/>
          <a:p>
            <a:r>
              <a:rPr lang="ru-RU" sz="4400" b="1" dirty="0"/>
              <a:t>Подготовительный период в обучении решению задач и его связь с дошкольным математическим образованием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9575" y="5559425"/>
            <a:ext cx="7972425" cy="119856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Воспитатель МБДОУ «ЦРР № 15»</a:t>
            </a:r>
          </a:p>
          <a:p>
            <a:r>
              <a:rPr lang="ru-RU" sz="2800" b="1" dirty="0" smtClean="0"/>
              <a:t>Н.П. </a:t>
            </a:r>
            <a:r>
              <a:rPr lang="ru-RU" sz="2800" b="1" dirty="0" err="1" smtClean="0"/>
              <a:t>Каячева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206169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8448" y="600071"/>
            <a:ext cx="4718304" cy="515607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 процессе математического и общего развития детей дошкольного возраста существенное место занимает обучение их решению и составлению простых задач. </a:t>
            </a:r>
          </a:p>
          <a:p>
            <a:r>
              <a:rPr lang="ru-RU" dirty="0"/>
              <a:t>Задачи являются одним из средств развития у детей логического мышления, смекалки, сообразительности.</a:t>
            </a:r>
          </a:p>
          <a:p>
            <a:r>
              <a:rPr lang="ru-RU" dirty="0"/>
              <a:t>Содержание задачи должно соответствовать реальной жизни, т.к. это воспитывает у детей вдумчивое отношение к фактам, учит анализировать их.</a:t>
            </a: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53100" y="1283118"/>
            <a:ext cx="5677969" cy="3789977"/>
          </a:xfrm>
        </p:spPr>
      </p:pic>
    </p:spTree>
    <p:extLst>
      <p:ext uri="{BB962C8B-B14F-4D97-AF65-F5344CB8AC3E}">
        <p14:creationId xmlns:p14="http://schemas.microsoft.com/office/powerpoint/2010/main" xmlns="" val="165474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05566" y="1143000"/>
            <a:ext cx="5075778" cy="497204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u="sng" dirty="0"/>
              <a:t>Виды арифметических задач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Простые задачи, решаемые одним действием (сложением или вычитанием) принято делить на следующие группы:</a:t>
            </a:r>
          </a:p>
          <a:p>
            <a:pPr lvl="0"/>
            <a:r>
              <a:rPr lang="ru-RU" dirty="0"/>
              <a:t>К первой группе задач относятся простые задачи, при решении которых дети усваивают конкретный смысл каждого из арифметических действий (сложение и вычитание). Эти задачи на нахождение суммы двух чисел и на нахождение остатка</a:t>
            </a:r>
            <a:r>
              <a:rPr lang="ru-RU" dirty="0" smtClean="0"/>
              <a:t>:</a:t>
            </a:r>
          </a:p>
          <a:p>
            <a:pPr marL="0" lv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</a:t>
            </a:r>
            <a:r>
              <a:rPr lang="ru-RU" sz="4800" b="1" dirty="0" smtClean="0"/>
              <a:t>5</a:t>
            </a:r>
          </a:p>
          <a:p>
            <a:pPr marL="0" lvl="0" indent="0">
              <a:buNone/>
            </a:pPr>
            <a:r>
              <a:rPr lang="ru-RU" sz="4800" b="1" dirty="0"/>
              <a:t> </a:t>
            </a:r>
            <a:r>
              <a:rPr lang="ru-RU" sz="4800" b="1" dirty="0" smtClean="0"/>
              <a:t>                         2</a:t>
            </a:r>
            <a:endParaRPr lang="ru-RU" sz="4800" b="1" dirty="0"/>
          </a:p>
          <a:p>
            <a:endParaRPr lang="ru-RU" dirty="0"/>
          </a:p>
        </p:txBody>
      </p:sp>
      <p:pic>
        <p:nvPicPr>
          <p:cNvPr id="18" name="Объект 1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43569" y="712452"/>
            <a:ext cx="4369359" cy="2916572"/>
          </a:xfrm>
        </p:spPr>
      </p:pic>
      <p:sp>
        <p:nvSpPr>
          <p:cNvPr id="5" name="5-конечная звезда 4"/>
          <p:cNvSpPr/>
          <p:nvPr/>
        </p:nvSpPr>
        <p:spPr>
          <a:xfrm>
            <a:off x="1454950" y="4660421"/>
            <a:ext cx="385762" cy="4126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1910641" y="4651706"/>
            <a:ext cx="385762" cy="4126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2381154" y="4651707"/>
            <a:ext cx="385762" cy="4126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3348559" y="4651707"/>
            <a:ext cx="385762" cy="4126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5-конечная звезда 8"/>
          <p:cNvSpPr/>
          <p:nvPr/>
        </p:nvSpPr>
        <p:spPr>
          <a:xfrm>
            <a:off x="3852029" y="4657723"/>
            <a:ext cx="385762" cy="41262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люс 9"/>
          <p:cNvSpPr/>
          <p:nvPr/>
        </p:nvSpPr>
        <p:spPr>
          <a:xfrm>
            <a:off x="2916809" y="4703284"/>
            <a:ext cx="291891" cy="309468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 10"/>
          <p:cNvSpPr/>
          <p:nvPr/>
        </p:nvSpPr>
        <p:spPr>
          <a:xfrm>
            <a:off x="4371736" y="4763577"/>
            <a:ext cx="357188" cy="206312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олнце 11"/>
          <p:cNvSpPr/>
          <p:nvPr/>
        </p:nvSpPr>
        <p:spPr>
          <a:xfrm>
            <a:off x="1298448" y="5397682"/>
            <a:ext cx="500062" cy="485775"/>
          </a:xfrm>
          <a:prstGeom prst="su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олнце 12"/>
          <p:cNvSpPr/>
          <p:nvPr/>
        </p:nvSpPr>
        <p:spPr>
          <a:xfrm>
            <a:off x="1848327" y="5400392"/>
            <a:ext cx="500062" cy="485775"/>
          </a:xfrm>
          <a:prstGeom prst="su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олнце 13"/>
          <p:cNvSpPr/>
          <p:nvPr/>
        </p:nvSpPr>
        <p:spPr>
          <a:xfrm>
            <a:off x="2398206" y="5384673"/>
            <a:ext cx="500062" cy="485775"/>
          </a:xfrm>
          <a:prstGeom prst="su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олнце 14"/>
          <p:cNvSpPr/>
          <p:nvPr/>
        </p:nvSpPr>
        <p:spPr>
          <a:xfrm>
            <a:off x="3541440" y="5346387"/>
            <a:ext cx="500062" cy="485775"/>
          </a:xfrm>
          <a:prstGeom prst="sun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Минус 15"/>
          <p:cNvSpPr/>
          <p:nvPr/>
        </p:nvSpPr>
        <p:spPr>
          <a:xfrm>
            <a:off x="3095224" y="5583703"/>
            <a:ext cx="239818" cy="119155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Равно 16"/>
          <p:cNvSpPr/>
          <p:nvPr/>
        </p:nvSpPr>
        <p:spPr>
          <a:xfrm>
            <a:off x="4358367" y="5475692"/>
            <a:ext cx="349173" cy="227166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81344" y="3570571"/>
            <a:ext cx="3811331" cy="2544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834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57288" y="716570"/>
            <a:ext cx="3836744" cy="4882368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/>
              <a:t>Ко второй группе относятся простые задачи на нахождение неизвестных компонентов:</a:t>
            </a:r>
          </a:p>
          <a:p>
            <a:pPr marL="0" indent="0">
              <a:buNone/>
            </a:pPr>
            <a:r>
              <a:rPr lang="ru-RU" dirty="0"/>
              <a:t>а) нахождение первого слагаемого;</a:t>
            </a:r>
          </a:p>
          <a:p>
            <a:pPr marL="0" indent="0">
              <a:buNone/>
            </a:pPr>
            <a:r>
              <a:rPr lang="ru-RU" dirty="0"/>
              <a:t>б) нахождение второго слагаемого;</a:t>
            </a:r>
          </a:p>
          <a:p>
            <a:pPr marL="0" indent="0">
              <a:buNone/>
            </a:pPr>
            <a:r>
              <a:rPr lang="ru-RU" dirty="0"/>
              <a:t>в) нахождение уменьшаемого;</a:t>
            </a:r>
          </a:p>
          <a:p>
            <a:pPr marL="0" indent="0">
              <a:buNone/>
            </a:pPr>
            <a:r>
              <a:rPr lang="ru-RU" dirty="0"/>
              <a:t>г) нахождение вычитаемого;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33182" y="1104910"/>
            <a:ext cx="6023781" cy="4021194"/>
          </a:xfrm>
        </p:spPr>
      </p:pic>
    </p:spTree>
    <p:extLst>
      <p:ext uri="{BB962C8B-B14F-4D97-AF65-F5344CB8AC3E}">
        <p14:creationId xmlns:p14="http://schemas.microsoft.com/office/powerpoint/2010/main" xmlns="" val="225556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98448" y="1026942"/>
            <a:ext cx="4718304" cy="4843506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К третьей группе относятся простые задачи, связанные с понятием разностных отношений:</a:t>
            </a:r>
          </a:p>
          <a:p>
            <a:pPr marL="0" indent="0">
              <a:buNone/>
            </a:pPr>
            <a:r>
              <a:rPr lang="ru-RU" dirty="0" smtClean="0"/>
              <a:t>а) увеличение числа на несколько единиц («Маша вымыла 3 чашки, а мама на одну больше. Сколько чашек вымыла мама?»);</a:t>
            </a:r>
          </a:p>
          <a:p>
            <a:pPr marL="0" indent="0">
              <a:buNone/>
            </a:pPr>
            <a:r>
              <a:rPr lang="ru-RU" dirty="0" smtClean="0"/>
              <a:t>б) на уменьшение числа на несколько единиц («Варя слепила 4 яблока, а Семён на одно меньше. Сколько яблок слепил Семён?»);</a:t>
            </a:r>
          </a:p>
          <a:p>
            <a:endParaRPr lang="ru-RU" dirty="0"/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5279" y="1505247"/>
            <a:ext cx="5209362" cy="34747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8448" y="1028700"/>
            <a:ext cx="4718304" cy="484174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В зависимости от используемого для задач наглядного материала они делятся на:</a:t>
            </a:r>
          </a:p>
          <a:p>
            <a:r>
              <a:rPr lang="ru-RU" dirty="0"/>
              <a:t>- задачи-драматизации;</a:t>
            </a:r>
          </a:p>
          <a:p>
            <a:r>
              <a:rPr lang="ru-RU" dirty="0"/>
              <a:t>- задачи-иллюстрации;</a:t>
            </a:r>
          </a:p>
          <a:p>
            <a:r>
              <a:rPr lang="ru-RU" dirty="0"/>
              <a:t>- устные задачи.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Особенности задач-драматизаций состоит в том, что содержание их непосредственно отражает жизнь самих детей, т.е. то, что они обычно делают. Поэтому структура задачи на примере задач-драматизаций наиболее доступна детям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7387" y="1243014"/>
            <a:ext cx="5613099" cy="3747432"/>
          </a:xfrm>
        </p:spPr>
      </p:pic>
    </p:spTree>
    <p:extLst>
      <p:ext uri="{BB962C8B-B14F-4D97-AF65-F5344CB8AC3E}">
        <p14:creationId xmlns:p14="http://schemas.microsoft.com/office/powerpoint/2010/main" xmlns="" val="275857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98422" y="785812"/>
            <a:ext cx="4745165" cy="5084635"/>
          </a:xfrm>
        </p:spPr>
        <p:txBody>
          <a:bodyPr>
            <a:normAutofit/>
          </a:bodyPr>
          <a:lstStyle/>
          <a:p>
            <a:r>
              <a:rPr lang="ru-RU" dirty="0"/>
              <a:t>В задачах-иллюстрациях при помощи игрушек и картинок создается простор для разнообразия сюжета. Эти задачи развивают воображение, стимулируют память, а, следовательно, подводят к решению устных задач.</a:t>
            </a:r>
          </a:p>
          <a:p>
            <a:r>
              <a:rPr lang="ru-RU" dirty="0"/>
              <a:t>Требования к картинкам:</a:t>
            </a:r>
          </a:p>
          <a:p>
            <a:pPr marL="0" indent="0">
              <a:buNone/>
            </a:pPr>
            <a:r>
              <a:rPr lang="ru-RU" dirty="0"/>
              <a:t>- простота сюжета;</a:t>
            </a:r>
          </a:p>
          <a:p>
            <a:pPr marL="0" indent="0">
              <a:buNone/>
            </a:pPr>
            <a:r>
              <a:rPr lang="ru-RU" dirty="0"/>
              <a:t>- ярко выраженные количественные отношения между объектами.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43587" y="1143001"/>
            <a:ext cx="5506247" cy="3675920"/>
          </a:xfrm>
        </p:spPr>
      </p:pic>
    </p:spTree>
    <p:extLst>
      <p:ext uri="{BB962C8B-B14F-4D97-AF65-F5344CB8AC3E}">
        <p14:creationId xmlns:p14="http://schemas.microsoft.com/office/powerpoint/2010/main" xmlns="" val="4261700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12702" y="1100138"/>
            <a:ext cx="4645161" cy="50291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u="sng" dirty="0"/>
              <a:t>Этапы в обучении решения арифметических задач</a:t>
            </a:r>
            <a:r>
              <a:rPr lang="ru-RU" u="sng" dirty="0" smtClean="0"/>
              <a:t>:</a:t>
            </a:r>
          </a:p>
          <a:p>
            <a:pPr marL="0" indent="0" algn="ctr">
              <a:buNone/>
            </a:pPr>
            <a:endParaRPr lang="ru-RU" dirty="0"/>
          </a:p>
          <a:p>
            <a:r>
              <a:rPr lang="en-US" dirty="0"/>
              <a:t>I</a:t>
            </a:r>
            <a:r>
              <a:rPr lang="ru-RU" dirty="0"/>
              <a:t> этап – подготовительный:</a:t>
            </a:r>
          </a:p>
          <a:p>
            <a:pPr marL="0" indent="0">
              <a:buNone/>
            </a:pPr>
            <a:r>
              <a:rPr lang="ru-RU" dirty="0"/>
              <a:t>Основная цель – организовать систему упражнений по выполнению операций над множествами (объединение целого, выделение части</a:t>
            </a:r>
            <a:r>
              <a:rPr lang="ru-RU" dirty="0" smtClean="0"/>
              <a:t>).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53037" y="1784214"/>
            <a:ext cx="6085489" cy="406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3836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8448" y="1100138"/>
            <a:ext cx="6516816" cy="4770310"/>
          </a:xfrm>
        </p:spPr>
        <p:txBody>
          <a:bodyPr>
            <a:normAutofit/>
          </a:bodyPr>
          <a:lstStyle/>
          <a:p>
            <a:r>
              <a:rPr lang="en-US" dirty="0"/>
              <a:t>II</a:t>
            </a:r>
            <a:r>
              <a:rPr lang="ru-RU" dirty="0"/>
              <a:t> этап:</a:t>
            </a:r>
          </a:p>
          <a:p>
            <a:pPr marL="0" indent="0">
              <a:buNone/>
            </a:pPr>
            <a:r>
              <a:rPr lang="ru-RU" dirty="0"/>
              <a:t>Основная его цель – учить составлять задачи и подводить к усвоению их структуры</a:t>
            </a:r>
          </a:p>
          <a:p>
            <a:pPr marL="0" indent="0">
              <a:buNone/>
            </a:pPr>
            <a:r>
              <a:rPr lang="ru-RU" dirty="0"/>
              <a:t>а) чем отличается задача от рассказа, загадки;</a:t>
            </a:r>
          </a:p>
          <a:p>
            <a:pPr marL="0" indent="0">
              <a:buNone/>
            </a:pPr>
            <a:r>
              <a:rPr lang="ru-RU" dirty="0"/>
              <a:t>б) что в задаче должно быть числовые данные («Вале я дала карандаши и фломастеры. Сколько предметов для рисования я дала?»);</a:t>
            </a:r>
          </a:p>
          <a:p>
            <a:pPr marL="0" indent="0">
              <a:buNone/>
            </a:pPr>
            <a:r>
              <a:rPr lang="ru-RU" dirty="0"/>
              <a:t>в) вопрос;</a:t>
            </a:r>
          </a:p>
          <a:p>
            <a:pPr marL="0" indent="0">
              <a:buNone/>
            </a:pPr>
            <a:r>
              <a:rPr lang="ru-RU" dirty="0"/>
              <a:t>г) решение;</a:t>
            </a:r>
          </a:p>
          <a:p>
            <a:pPr marL="0" indent="0">
              <a:buNone/>
            </a:pPr>
            <a:r>
              <a:rPr lang="ru-RU" dirty="0"/>
              <a:t>д) ответ.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990952" y="2717800"/>
            <a:ext cx="3014121" cy="330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6167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53251" y="928693"/>
            <a:ext cx="9762412" cy="4943475"/>
          </a:xfrm>
        </p:spPr>
        <p:txBody>
          <a:bodyPr>
            <a:normAutofit fontScale="77500" lnSpcReduction="20000"/>
          </a:bodyPr>
          <a:lstStyle/>
          <a:p>
            <a:r>
              <a:rPr lang="en-US" sz="2600" dirty="0"/>
              <a:t>III</a:t>
            </a:r>
            <a:r>
              <a:rPr lang="ru-RU" sz="2600" dirty="0"/>
              <a:t> этап:</a:t>
            </a:r>
          </a:p>
          <a:p>
            <a:pPr marL="0" indent="0">
              <a:buNone/>
            </a:pPr>
            <a:r>
              <a:rPr lang="ru-RU" sz="2600" dirty="0"/>
              <a:t>Задача этого этапа – научить детей формулировать арифметические действия сложения и вычитания, раскрыть их смысл, научить их «записывать» с помощью цифр и знаков («запись» производится при помощи карточек с изображенными на них цифрами и знаками).</a:t>
            </a:r>
          </a:p>
          <a:p>
            <a:r>
              <a:rPr lang="ru-RU" sz="2600" dirty="0"/>
              <a:t>Начинать надо всегда </a:t>
            </a:r>
            <a:r>
              <a:rPr lang="ru-RU" sz="2600" dirty="0" smtClean="0"/>
              <a:t>с</a:t>
            </a:r>
          </a:p>
          <a:p>
            <a:pPr marL="0" indent="0">
              <a:buNone/>
            </a:pPr>
            <a:r>
              <a:rPr lang="ru-RU" sz="2600" dirty="0" smtClean="0"/>
              <a:t> </a:t>
            </a:r>
            <a:r>
              <a:rPr lang="ru-RU" sz="2600" dirty="0"/>
              <a:t>арифметического действия сложения.</a:t>
            </a:r>
          </a:p>
          <a:p>
            <a:r>
              <a:rPr lang="ru-RU" sz="2600" dirty="0"/>
              <a:t>Важно при решении задач </a:t>
            </a:r>
            <a:r>
              <a:rPr lang="ru-RU" sz="2600" dirty="0" smtClean="0"/>
              <a:t>обращать</a:t>
            </a:r>
          </a:p>
          <a:p>
            <a:pPr marL="0" indent="0">
              <a:buNone/>
            </a:pPr>
            <a:r>
              <a:rPr lang="ru-RU" sz="2600" dirty="0" smtClean="0"/>
              <a:t> </a:t>
            </a:r>
            <a:r>
              <a:rPr lang="ru-RU" sz="2600" dirty="0"/>
              <a:t>внимание на правильную и </a:t>
            </a:r>
            <a:r>
              <a:rPr lang="ru-RU" sz="2600" dirty="0" smtClean="0"/>
              <a:t>полную </a:t>
            </a:r>
          </a:p>
          <a:p>
            <a:pPr marL="0" indent="0">
              <a:buNone/>
            </a:pPr>
            <a:r>
              <a:rPr lang="ru-RU" sz="2600" dirty="0" smtClean="0"/>
              <a:t>формулировку </a:t>
            </a:r>
            <a:r>
              <a:rPr lang="ru-RU" sz="2600" dirty="0"/>
              <a:t>ответа на вопрос задачи.</a:t>
            </a:r>
          </a:p>
          <a:p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9241" y="4347171"/>
            <a:ext cx="6347700" cy="149132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5400" b="1" dirty="0" smtClean="0"/>
              <a:t>       2    + 1  =      3</a:t>
            </a:r>
            <a:endParaRPr lang="ru-RU" sz="5400" b="1" dirty="0"/>
          </a:p>
        </p:txBody>
      </p:sp>
      <p:sp>
        <p:nvSpPr>
          <p:cNvPr id="5" name="Овал 4"/>
          <p:cNvSpPr/>
          <p:nvPr/>
        </p:nvSpPr>
        <p:spPr>
          <a:xfrm>
            <a:off x="1397911" y="4560625"/>
            <a:ext cx="411766" cy="378619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люс 7"/>
          <p:cNvSpPr/>
          <p:nvPr/>
        </p:nvSpPr>
        <p:spPr>
          <a:xfrm>
            <a:off x="2417979" y="4582056"/>
            <a:ext cx="357187" cy="314325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2867189" y="4498036"/>
            <a:ext cx="436793" cy="4429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 9"/>
          <p:cNvSpPr/>
          <p:nvPr/>
        </p:nvSpPr>
        <p:spPr>
          <a:xfrm>
            <a:off x="3389176" y="4624918"/>
            <a:ext cx="457200" cy="250032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1871364" y="4560625"/>
            <a:ext cx="411766" cy="378619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5045638" y="4496333"/>
            <a:ext cx="436793" cy="4429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4506154" y="4560624"/>
            <a:ext cx="411766" cy="378619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4008974" y="4560624"/>
            <a:ext cx="411766" cy="378619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52671" y="2211161"/>
            <a:ext cx="5446684" cy="363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7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0150" y="1796519"/>
            <a:ext cx="4629150" cy="3489856"/>
          </a:xfrm>
        </p:spPr>
        <p:txBody>
          <a:bodyPr>
            <a:noAutofit/>
          </a:bodyPr>
          <a:lstStyle/>
          <a:p>
            <a:r>
              <a:rPr lang="ru-RU" sz="3200" dirty="0"/>
              <a:t>Таким образом, обучение детей решению арифметических задач приводит к формулированию у детей навыков вычислительной деятельности, умственного развития и подготовке к обучению в школе.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85107" y="3071811"/>
            <a:ext cx="4357610" cy="2986087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58062" y="700087"/>
            <a:ext cx="4067175" cy="2714863"/>
          </a:xfrm>
        </p:spPr>
      </p:pic>
    </p:spTree>
    <p:extLst>
      <p:ext uri="{BB962C8B-B14F-4D97-AF65-F5344CB8AC3E}">
        <p14:creationId xmlns:p14="http://schemas.microsoft.com/office/powerpoint/2010/main" xmlns="" val="101320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57301" y="1114426"/>
            <a:ext cx="970121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Спасибо </a:t>
            </a:r>
            <a:r>
              <a:rPr lang="ru-RU" sz="6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з</a:t>
            </a:r>
            <a:r>
              <a:rPr lang="ru-RU" sz="6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а внимание!</a:t>
            </a:r>
            <a:endParaRPr lang="ru-RU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1705" y="2222422"/>
            <a:ext cx="5832403" cy="389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4503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66</TotalTime>
  <Words>537</Words>
  <Application>Microsoft Office PowerPoint</Application>
  <PresentationFormat>Произвольный</PresentationFormat>
  <Paragraphs>52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Натуральные материалы</vt:lpstr>
      <vt:lpstr>Подготовительный период в обучении решению задач и его связь с дошкольным математическим образованием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Таким образом, обучение детей решению арифметических задач приводит к формулированию у детей навыков вычислительной деятельности, умственного развития и подготовке к обучению в школе. </vt:lpstr>
      <vt:lpstr>Слайд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Подготовительный период в обучении решению задач и его связь с дошкольным математическим образованием</dc:title>
  <dc:creator>Олесечка</dc:creator>
  <cp:lastModifiedBy>Пользователь</cp:lastModifiedBy>
  <cp:revision>8</cp:revision>
  <dcterms:created xsi:type="dcterms:W3CDTF">2016-11-22T20:47:24Z</dcterms:created>
  <dcterms:modified xsi:type="dcterms:W3CDTF">2016-11-23T05:36:59Z</dcterms:modified>
</cp:coreProperties>
</file>