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8" r:id="rId8"/>
    <p:sldId id="269" r:id="rId9"/>
    <p:sldId id="270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71" r:id="rId20"/>
    <p:sldId id="272" r:id="rId21"/>
    <p:sldId id="274" r:id="rId22"/>
    <p:sldId id="275" r:id="rId23"/>
    <p:sldId id="276" r:id="rId24"/>
    <p:sldId id="277" r:id="rId25"/>
    <p:sldId id="279" r:id="rId26"/>
    <p:sldId id="280" r:id="rId27"/>
    <p:sldId id="281" r:id="rId28"/>
    <p:sldId id="283" r:id="rId29"/>
    <p:sldId id="293" r:id="rId30"/>
    <p:sldId id="294" r:id="rId31"/>
    <p:sldId id="296" r:id="rId32"/>
    <p:sldId id="297" r:id="rId33"/>
    <p:sldId id="298" r:id="rId34"/>
    <p:sldId id="300" r:id="rId35"/>
    <p:sldId id="302" r:id="rId36"/>
    <p:sldId id="305" r:id="rId37"/>
    <p:sldId id="306" r:id="rId38"/>
    <p:sldId id="307" r:id="rId39"/>
    <p:sldId id="308" r:id="rId40"/>
    <p:sldId id="309" r:id="rId41"/>
    <p:sldId id="310" r:id="rId42"/>
    <p:sldId id="311" r:id="rId43"/>
    <p:sldId id="312" r:id="rId44"/>
    <p:sldId id="313" r:id="rId45"/>
    <p:sldId id="314" r:id="rId46"/>
    <p:sldId id="301" r:id="rId47"/>
    <p:sldId id="303" r:id="rId4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718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12/2/2016</a:t>
            </a:fld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4" Type="http://schemas.openxmlformats.org/officeDocument/2006/relationships/image" Target="../media/image9.png"/><Relationship Id="rId9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gif"/><Relationship Id="rId4" Type="http://schemas.openxmlformats.org/officeDocument/2006/relationships/image" Target="../media/image6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4" Type="http://schemas.openxmlformats.org/officeDocument/2006/relationships/image" Target="../media/image9.png"/><Relationship Id="rId9" Type="http://schemas.openxmlformats.org/officeDocument/2006/relationships/image" Target="../media/image30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10" Type="http://schemas.openxmlformats.org/officeDocument/2006/relationships/image" Target="../media/image70.gif"/><Relationship Id="rId4" Type="http://schemas.openxmlformats.org/officeDocument/2006/relationships/image" Target="../media/image9.png"/><Relationship Id="rId9" Type="http://schemas.openxmlformats.org/officeDocument/2006/relationships/image" Target="../media/image30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Для сада\Открытое занятие\243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457200"/>
            <a:ext cx="8223504" cy="5943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push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Для сада\Открытое занятие\126804096_5227673_91_Santa___schreib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1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Для сада\Открытое занятие\Письм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000" y="-838200"/>
            <a:ext cx="11430000" cy="857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Pictures\Для сада\Открытое занятие\1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er\Pictures\Для сада\Открытое занятие\0_3f7db_c0495b27_or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228600"/>
            <a:ext cx="3900487" cy="6430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533400"/>
            <a:ext cx="87630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Топнул конь ногой, другой…</a:t>
            </a:r>
          </a:p>
          <a:p>
            <a:pPr algn="ctr"/>
            <a:r>
              <a:rPr lang="ru-RU" sz="48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Зазвенел он под дугой.</a:t>
            </a:r>
          </a:p>
          <a:p>
            <a:pPr algn="ctr"/>
            <a:r>
              <a:rPr lang="ru-RU" sz="4800" b="1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Развесёленький</a:t>
            </a:r>
            <a:r>
              <a:rPr lang="ru-RU" sz="48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звоночек –</a:t>
            </a:r>
          </a:p>
          <a:p>
            <a:pPr algn="ctr"/>
            <a:r>
              <a:rPr lang="ru-RU" sz="48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Медный, звонкий…</a:t>
            </a:r>
            <a:endParaRPr lang="ru-RU" sz="48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9218" name="Picture 2" descr="C:\Users\user\Pictures\Для сада\Открытое занятие\questions-mark-cartoon-2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3962400"/>
            <a:ext cx="2552700" cy="2552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533400"/>
            <a:ext cx="87630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Топнул конь ногой, другой…</a:t>
            </a:r>
          </a:p>
          <a:p>
            <a:pPr algn="ctr"/>
            <a:r>
              <a:rPr lang="ru-RU" sz="48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Зазвенел он под дугой.</a:t>
            </a:r>
          </a:p>
          <a:p>
            <a:pPr algn="ctr"/>
            <a:r>
              <a:rPr lang="ru-RU" sz="4800" b="1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Развесёленький</a:t>
            </a:r>
            <a:r>
              <a:rPr lang="ru-RU" sz="48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звоночек –</a:t>
            </a:r>
          </a:p>
          <a:p>
            <a:pPr algn="ctr"/>
            <a:r>
              <a:rPr lang="ru-RU" sz="48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Медный, звонкий…</a:t>
            </a:r>
            <a:endParaRPr lang="ru-RU" sz="48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10242" name="Picture 2" descr="C:\Users\user\Pictures\Для сада\Открытое занятие\407481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3657600"/>
            <a:ext cx="3728645" cy="2609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Pictures\Для сада\Открытое занятие\1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er\Pictures\Для сада\Открытое занятие\0_3f7db_c0495b27_or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228600"/>
            <a:ext cx="3900487" cy="6430124"/>
          </a:xfrm>
          <a:prstGeom prst="rect">
            <a:avLst/>
          </a:prstGeom>
          <a:noFill/>
        </p:spPr>
      </p:pic>
      <p:pic>
        <p:nvPicPr>
          <p:cNvPr id="11266" name="Picture 2" descr="C:\Users\user\Pictures\Для сада\Открытое занятие\40748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2667001"/>
            <a:ext cx="1524000" cy="848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Pictures\Для сада\Открытое занятие\1420825927_0_a553a_afff49eb_or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Pictures\Для сада\Открытое занятие\d4f55239a4f552c9445522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152400"/>
            <a:ext cx="48006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er\Pictures\Эмоции\image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52400"/>
            <a:ext cx="61341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er\Pictures\Эмоции\image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9700" y="228600"/>
            <a:ext cx="6324600" cy="647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er\Pictures\Эмоции\image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9700" y="152400"/>
            <a:ext cx="63246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er\Pictures\Эмоции\image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9700" y="152400"/>
            <a:ext cx="63246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er\Pictures\Эмоции\image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9700" y="152400"/>
            <a:ext cx="63246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Эмоции\image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9700" y="152400"/>
            <a:ext cx="63246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er\Pictures\Эмоции\image (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9700" y="152400"/>
            <a:ext cx="63246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er\Pictures\Эмоции\image (2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9700" y="152400"/>
            <a:ext cx="63246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er\Pictures\Эмоции\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9700" y="152400"/>
            <a:ext cx="63246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381000"/>
            <a:ext cx="751522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Всё лето стояли,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Зимы ожидали.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Дождались поры –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Помчались с горы.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14338" name="Picture 2" descr="C:\Users\user\Pictures\Для сада\Открытое занятие\questions-mark-cartoon-2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3886200"/>
            <a:ext cx="2628900" cy="2628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381000"/>
            <a:ext cx="751522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Всё лето стояли,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Зимы ожидали.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Дождались поры –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Помчались с горы.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15362" name="Picture 2" descr="C:\Users\user\Pictures\Для сада\Открытое занятие\94594952_New_Years_sledge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3752850"/>
            <a:ext cx="3105150" cy="3105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Pictures\Для сада\Открытое занятие\1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er\Pictures\Для сада\Открытое занятие\0_3f7db_c0495b27_or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228600"/>
            <a:ext cx="3900487" cy="6430124"/>
          </a:xfrm>
          <a:prstGeom prst="rect">
            <a:avLst/>
          </a:prstGeom>
          <a:noFill/>
        </p:spPr>
      </p:pic>
      <p:pic>
        <p:nvPicPr>
          <p:cNvPr id="11266" name="Picture 2" descr="C:\Users\user\Pictures\Для сада\Открытое занятие\40748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2667001"/>
            <a:ext cx="1524000" cy="848702"/>
          </a:xfrm>
          <a:prstGeom prst="rect">
            <a:avLst/>
          </a:prstGeom>
          <a:noFill/>
        </p:spPr>
      </p:pic>
      <p:pic>
        <p:nvPicPr>
          <p:cNvPr id="16386" name="Picture 2" descr="C:\Users\user\Pictures\Для сада\Открытое занятие\94594952_New_Years_sledge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629150"/>
            <a:ext cx="1219200" cy="121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er\Pictures\Для сада\Открытое занятие\Я на горку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0"/>
            <a:ext cx="870205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Самый добрый в мире дед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В шубу, валенки одет,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Бородой сдой зарос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Наш любимый…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18435" name="Picture 3" descr="C:\Users\user\Pictures\Для сада\Открытое занятие\questions-mark-cartoon-2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2800" y="4419600"/>
            <a:ext cx="2247900" cy="2247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0"/>
            <a:ext cx="870205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Самый добрый в мире дед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В шубу, валенки одет,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Бородой сдой зарос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Наш любимый…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19458" name="Picture 2" descr="C:\Users\user\Pictures\Для сада\Открытое занятие\0_a780f_c7b54bcc_ori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4419600"/>
            <a:ext cx="2226365" cy="19718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Pictures\Для сада\Открытое занятие\1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er\Pictures\Для сада\Открытое занятие\0_3f7db_c0495b27_or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228600"/>
            <a:ext cx="3900487" cy="6430124"/>
          </a:xfrm>
          <a:prstGeom prst="rect">
            <a:avLst/>
          </a:prstGeom>
          <a:noFill/>
        </p:spPr>
      </p:pic>
      <p:pic>
        <p:nvPicPr>
          <p:cNvPr id="11266" name="Picture 2" descr="C:\Users\user\Pictures\Для сада\Открытое занятие\40748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2667001"/>
            <a:ext cx="1524000" cy="848702"/>
          </a:xfrm>
          <a:prstGeom prst="rect">
            <a:avLst/>
          </a:prstGeom>
          <a:noFill/>
        </p:spPr>
      </p:pic>
      <p:pic>
        <p:nvPicPr>
          <p:cNvPr id="16386" name="Picture 2" descr="C:\Users\user\Pictures\Для сада\Открытое занятие\94594952_New_Years_sledge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629150"/>
            <a:ext cx="1219200" cy="1219200"/>
          </a:xfrm>
          <a:prstGeom prst="rect">
            <a:avLst/>
          </a:prstGeom>
          <a:noFill/>
        </p:spPr>
      </p:pic>
      <p:pic>
        <p:nvPicPr>
          <p:cNvPr id="20482" name="Picture 2" descr="C:\Users\user\Pictures\Для сада\Открытое занятие\0_a780f_c7b54bcc_or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 flipV="1">
            <a:off x="4638364" y="5181600"/>
            <a:ext cx="1144036" cy="10132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1"/>
            <a:ext cx="868680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Во дворе замёрзли лужи,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Целый день позёмка кружит,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Стали белыми дома.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Это к нам пришла..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21506" name="Picture 2" descr="C:\Users\user\Pictures\Для сада\Открытое занятие\questions-mark-cartoon-2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5200" y="4343400"/>
            <a:ext cx="2305050" cy="2305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1"/>
            <a:ext cx="868680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Во дворе замёрзли лужи,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Целый день позёмка кружит,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Стали белыми дома.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Это к нам пришла…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22530" name="Picture 2" descr="C:\Users\user\Pictures\Для сада\Открытое занятие\dd94d7c4174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4495800"/>
            <a:ext cx="1955447" cy="21224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Pictures\Для сада\Открытое занятие\1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er\Pictures\Для сада\Открытое занятие\0_3f7db_c0495b27_or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228600"/>
            <a:ext cx="3900487" cy="6430124"/>
          </a:xfrm>
          <a:prstGeom prst="rect">
            <a:avLst/>
          </a:prstGeom>
          <a:noFill/>
        </p:spPr>
      </p:pic>
      <p:pic>
        <p:nvPicPr>
          <p:cNvPr id="11266" name="Picture 2" descr="C:\Users\user\Pictures\Для сада\Открытое занятие\40748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2667001"/>
            <a:ext cx="1524000" cy="848702"/>
          </a:xfrm>
          <a:prstGeom prst="rect">
            <a:avLst/>
          </a:prstGeom>
          <a:noFill/>
        </p:spPr>
      </p:pic>
      <p:pic>
        <p:nvPicPr>
          <p:cNvPr id="16386" name="Picture 2" descr="C:\Users\user\Pictures\Для сада\Открытое занятие\94594952_New_Years_sledge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4800600"/>
            <a:ext cx="1219200" cy="1219200"/>
          </a:xfrm>
          <a:prstGeom prst="rect">
            <a:avLst/>
          </a:prstGeom>
          <a:noFill/>
        </p:spPr>
      </p:pic>
      <p:pic>
        <p:nvPicPr>
          <p:cNvPr id="20482" name="Picture 2" descr="C:\Users\user\Pictures\Для сада\Открытое занятие\0_a780f_c7b54bcc_or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 flipV="1">
            <a:off x="4638364" y="5181600"/>
            <a:ext cx="1144036" cy="1013249"/>
          </a:xfrm>
          <a:prstGeom prst="rect">
            <a:avLst/>
          </a:prstGeom>
          <a:noFill/>
        </p:spPr>
      </p:pic>
      <p:pic>
        <p:nvPicPr>
          <p:cNvPr id="23554" name="Picture 2" descr="C:\Users\user\Pictures\Для сада\Открытое занятие\dd94d7c41745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24200" y="3733800"/>
            <a:ext cx="1047044" cy="11364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0"/>
            <a:ext cx="86868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Речку заковал мороз,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Поработал он всерьёз!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Я помчался вдоль реки.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Кто несёт меня?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33794" name="Picture 2" descr="C:\Users\user\Pictures\Для сада\Открытое занятие\questions-mark-cartoon-2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2800" y="3886200"/>
            <a:ext cx="2552700" cy="2552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0"/>
            <a:ext cx="86868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Речку заковал мороз,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Поработал он всерьёз!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Я помчался вдоль реки.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Кто несёт меня?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34818" name="Picture 2" descr="C:\Users\user\Pictures\Для сада\Открытое занятие\9392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3810000"/>
            <a:ext cx="1789113" cy="2700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Pictures\Для сада\Открытое занятие\1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er\Pictures\Для сада\Открытое занятие\0_3f7db_c0495b27_or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228600"/>
            <a:ext cx="3900487" cy="6430124"/>
          </a:xfrm>
          <a:prstGeom prst="rect">
            <a:avLst/>
          </a:prstGeom>
          <a:noFill/>
        </p:spPr>
      </p:pic>
      <p:pic>
        <p:nvPicPr>
          <p:cNvPr id="11266" name="Picture 2" descr="C:\Users\user\Pictures\Для сада\Открытое занятие\40748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2667001"/>
            <a:ext cx="1524000" cy="848702"/>
          </a:xfrm>
          <a:prstGeom prst="rect">
            <a:avLst/>
          </a:prstGeom>
          <a:noFill/>
        </p:spPr>
      </p:pic>
      <p:pic>
        <p:nvPicPr>
          <p:cNvPr id="16386" name="Picture 2" descr="C:\Users\user\Pictures\Для сада\Открытое занятие\94594952_New_Years_sledge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4800600"/>
            <a:ext cx="1219200" cy="1219200"/>
          </a:xfrm>
          <a:prstGeom prst="rect">
            <a:avLst/>
          </a:prstGeom>
          <a:noFill/>
        </p:spPr>
      </p:pic>
      <p:pic>
        <p:nvPicPr>
          <p:cNvPr id="20482" name="Picture 2" descr="C:\Users\user\Pictures\Для сада\Открытое занятие\0_a780f_c7b54bcc_or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 flipV="1">
            <a:off x="4638364" y="5181600"/>
            <a:ext cx="1144036" cy="1013249"/>
          </a:xfrm>
          <a:prstGeom prst="rect">
            <a:avLst/>
          </a:prstGeom>
          <a:noFill/>
        </p:spPr>
      </p:pic>
      <p:pic>
        <p:nvPicPr>
          <p:cNvPr id="23554" name="Picture 2" descr="C:\Users\user\Pictures\Для сада\Открытое занятие\dd94d7c41745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24200" y="3733800"/>
            <a:ext cx="1047044" cy="1136490"/>
          </a:xfrm>
          <a:prstGeom prst="rect">
            <a:avLst/>
          </a:prstGeom>
          <a:noFill/>
        </p:spPr>
      </p:pic>
      <p:pic>
        <p:nvPicPr>
          <p:cNvPr id="35842" name="Picture 2" descr="C:\Users\user\Pictures\Для сада\Открытое занятие\9392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33800" y="1295400"/>
            <a:ext cx="829871" cy="12525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0"/>
            <a:ext cx="86868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Очень быстрых два коня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По снегам несут меня,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Через луг к берёзке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Тянут две полоски.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36866" name="Picture 2" descr="C:\Users\user\Pictures\Для сада\Открытое занятие\questions-mark-cartoon-2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3962400"/>
            <a:ext cx="2152650" cy="2152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0"/>
            <a:ext cx="86868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Очень быстрых два коня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По снегам несут меня,</a:t>
            </a:r>
          </a:p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Через луг к берёзке</a:t>
            </a:r>
          </a:p>
          <a:p>
            <a:pPr algn="ctr"/>
            <a:r>
              <a:rPr lang="ru-RU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Тянут две полоски.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37890" name="Picture 2" descr="C:\Users\user\Pictures\Для сада\Открытое занятие\skisnow01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4267200"/>
            <a:ext cx="5046663" cy="19133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Pictures\Для сада\Открытое занятие\1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er\Pictures\Для сада\Открытое занятие\0_3f7db_c0495b27_or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228600"/>
            <a:ext cx="3900487" cy="6430124"/>
          </a:xfrm>
          <a:prstGeom prst="rect">
            <a:avLst/>
          </a:prstGeom>
          <a:noFill/>
        </p:spPr>
      </p:pic>
      <p:pic>
        <p:nvPicPr>
          <p:cNvPr id="11266" name="Picture 2" descr="C:\Users\user\Pictures\Для сада\Открытое занятие\40748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2667001"/>
            <a:ext cx="1524000" cy="848702"/>
          </a:xfrm>
          <a:prstGeom prst="rect">
            <a:avLst/>
          </a:prstGeom>
          <a:noFill/>
        </p:spPr>
      </p:pic>
      <p:pic>
        <p:nvPicPr>
          <p:cNvPr id="16386" name="Picture 2" descr="C:\Users\user\Pictures\Для сада\Открытое занятие\94594952_New_Years_sledge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4800600"/>
            <a:ext cx="1219200" cy="1219200"/>
          </a:xfrm>
          <a:prstGeom prst="rect">
            <a:avLst/>
          </a:prstGeom>
          <a:noFill/>
        </p:spPr>
      </p:pic>
      <p:pic>
        <p:nvPicPr>
          <p:cNvPr id="20482" name="Picture 2" descr="C:\Users\user\Pictures\Для сада\Открытое занятие\0_a780f_c7b54bcc_or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 flipV="1">
            <a:off x="4638364" y="5181600"/>
            <a:ext cx="1144036" cy="1013249"/>
          </a:xfrm>
          <a:prstGeom prst="rect">
            <a:avLst/>
          </a:prstGeom>
          <a:noFill/>
        </p:spPr>
      </p:pic>
      <p:pic>
        <p:nvPicPr>
          <p:cNvPr id="23554" name="Picture 2" descr="C:\Users\user\Pictures\Для сада\Открытое занятие\dd94d7c41745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24200" y="3733800"/>
            <a:ext cx="1047044" cy="1136490"/>
          </a:xfrm>
          <a:prstGeom prst="rect">
            <a:avLst/>
          </a:prstGeom>
          <a:noFill/>
        </p:spPr>
      </p:pic>
      <p:pic>
        <p:nvPicPr>
          <p:cNvPr id="35842" name="Picture 2" descr="C:\Users\user\Pictures\Для сада\Открытое занятие\9392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33800" y="1295400"/>
            <a:ext cx="829871" cy="1252538"/>
          </a:xfrm>
          <a:prstGeom prst="rect">
            <a:avLst/>
          </a:prstGeom>
          <a:noFill/>
        </p:spPr>
      </p:pic>
      <p:pic>
        <p:nvPicPr>
          <p:cNvPr id="38914" name="Picture 2" descr="C:\Users\user\Pictures\Для сада\Открытое занятие\skisnow01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7651435">
            <a:off x="4053580" y="3991980"/>
            <a:ext cx="1792103" cy="679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381000"/>
            <a:ext cx="776701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Что здесь лишнее?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1026" name="Picture 2" descr="C:\Users\user\Pictures\Для сада\Открытое занятие\0_155de0_d7e4786a_ori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524000"/>
            <a:ext cx="2301875" cy="3677321"/>
          </a:xfrm>
          <a:prstGeom prst="rect">
            <a:avLst/>
          </a:prstGeom>
          <a:noFill/>
        </p:spPr>
      </p:pic>
      <p:pic>
        <p:nvPicPr>
          <p:cNvPr id="1027" name="Picture 3" descr="C:\Users\user\Pictures\Для сада\Открытое занятие\0_96287_5fd963c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1752600"/>
            <a:ext cx="4877513" cy="3666716"/>
          </a:xfrm>
          <a:prstGeom prst="rect">
            <a:avLst/>
          </a:prstGeom>
          <a:noFill/>
        </p:spPr>
      </p:pic>
      <p:pic>
        <p:nvPicPr>
          <p:cNvPr id="1028" name="Picture 4" descr="C:\Users\user\Pictures\Для сада\Открытое занятие\6BcgokxT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4876800"/>
            <a:ext cx="4367213" cy="1599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Для сада\Открытое занятие\grass-clipart-Grass-ground-with-flowers-clipart-picture-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14478" y="5643578"/>
            <a:ext cx="11001452" cy="141424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1571612"/>
            <a:ext cx="7242072" cy="2000264"/>
          </a:xfrm>
        </p:spPr>
        <p:txBody>
          <a:bodyPr>
            <a:normAutofit/>
          </a:bodyPr>
          <a:lstStyle/>
          <a:p>
            <a:r>
              <a:rPr lang="ru-RU" sz="7200" dirty="0" smtClean="0"/>
              <a:t>ЧТО ЛИШНЕЕ?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357562"/>
            <a:ext cx="7854696" cy="2357454"/>
          </a:xfrm>
        </p:spPr>
        <p:txBody>
          <a:bodyPr>
            <a:normAutofit fontScale="77500" lnSpcReduction="20000"/>
          </a:bodyPr>
          <a:lstStyle/>
          <a:p>
            <a:r>
              <a:rPr lang="ru-RU" sz="31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Музыкально-дидактическая интерактивная игра</a:t>
            </a:r>
          </a:p>
          <a:p>
            <a:pPr algn="l"/>
            <a:r>
              <a:rPr lang="ru-RU" b="1" i="1" dirty="0" smtClean="0">
                <a:solidFill>
                  <a:srgbClr val="660033"/>
                </a:solidFill>
              </a:rPr>
              <a:t>              </a:t>
            </a:r>
            <a:r>
              <a:rPr lang="ru-RU" sz="2600" b="1" i="1" dirty="0" smtClean="0">
                <a:solidFill>
                  <a:srgbClr val="660033"/>
                </a:solidFill>
              </a:rPr>
              <a:t>для детей старшего дошкольного возраста</a:t>
            </a:r>
          </a:p>
          <a:p>
            <a:pPr algn="l"/>
            <a:endParaRPr lang="ru-RU" sz="2000" b="1" i="1" dirty="0" smtClean="0">
              <a:solidFill>
                <a:srgbClr val="660033"/>
              </a:solidFill>
            </a:endParaRPr>
          </a:p>
          <a:p>
            <a:pPr algn="l"/>
            <a:endParaRPr lang="ru-RU" sz="2000" b="1" i="1" dirty="0" smtClean="0">
              <a:solidFill>
                <a:srgbClr val="660033"/>
              </a:solidFill>
            </a:endParaRPr>
          </a:p>
          <a:p>
            <a:pPr algn="l"/>
            <a:endParaRPr lang="ru-RU" sz="2000" b="1" i="1" dirty="0" smtClean="0">
              <a:solidFill>
                <a:srgbClr val="660033"/>
              </a:solidFill>
            </a:endParaRPr>
          </a:p>
          <a:p>
            <a:pPr algn="l"/>
            <a:endParaRPr lang="ru-RU" sz="2000" b="1" i="1" dirty="0" smtClean="0">
              <a:solidFill>
                <a:srgbClr val="660033"/>
              </a:solidFill>
            </a:endParaRPr>
          </a:p>
          <a:p>
            <a:pPr algn="l"/>
            <a:r>
              <a:rPr lang="ru-RU" sz="2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Автор: Синёва Светлана Георгиевна,</a:t>
            </a:r>
          </a:p>
          <a:p>
            <a:pPr algn="l"/>
            <a:r>
              <a:rPr lang="ru-RU" sz="2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Музыкальный руководитель МБДОУ №26</a:t>
            </a:r>
          </a:p>
          <a:p>
            <a:pPr algn="l"/>
            <a:r>
              <a:rPr lang="ru-RU" sz="2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г.Александров Владимирской обл.</a:t>
            </a:r>
            <a:endParaRPr lang="ru-RU" sz="20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Pictures\Для сада\Открытое занятие\124033217_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4398967"/>
            <a:ext cx="2459033" cy="2459033"/>
          </a:xfrm>
          <a:prstGeom prst="rect">
            <a:avLst/>
          </a:prstGeom>
          <a:noFill/>
        </p:spPr>
      </p:pic>
      <p:pic>
        <p:nvPicPr>
          <p:cNvPr id="5" name="Picture 3" descr="C:\Users\user\Pictures\Для сада\Прозрачный фон\виолончел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349096">
            <a:off x="757639" y="307291"/>
            <a:ext cx="860730" cy="2274914"/>
          </a:xfrm>
          <a:prstGeom prst="rect">
            <a:avLst/>
          </a:prstGeom>
          <a:noFill/>
        </p:spPr>
      </p:pic>
      <p:pic>
        <p:nvPicPr>
          <p:cNvPr id="6" name="Picture 4" descr="C:\Users\user\Pictures\Для сада\Прозрачный фон\balalaika-2555px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103470">
            <a:off x="2829613" y="1116258"/>
            <a:ext cx="1945882" cy="1201582"/>
          </a:xfrm>
          <a:prstGeom prst="rect">
            <a:avLst/>
          </a:prstGeom>
          <a:noFill/>
        </p:spPr>
      </p:pic>
      <p:pic>
        <p:nvPicPr>
          <p:cNvPr id="4" name="Picture 2" descr="C:\Users\user\Pictures\Для сада\Прозрачный фон\туба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812437">
            <a:off x="1521471" y="544092"/>
            <a:ext cx="1540969" cy="1078705"/>
          </a:xfrm>
          <a:prstGeom prst="rect">
            <a:avLst/>
          </a:prstGeom>
          <a:noFill/>
        </p:spPr>
      </p:pic>
      <p:pic>
        <p:nvPicPr>
          <p:cNvPr id="1029" name="Picture 5" descr="C:\Users\user\Pictures\Для сада\Прозрачный фон\9-Lip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43834" y="4286256"/>
            <a:ext cx="642942" cy="642942"/>
          </a:xfrm>
          <a:prstGeom prst="rect">
            <a:avLst/>
          </a:prstGeom>
          <a:noFill/>
        </p:spPr>
      </p:pic>
      <p:pic>
        <p:nvPicPr>
          <p:cNvPr id="1030" name="Picture 6" descr="C:\Users\user\Pictures\Для сада\Прозрачный фон\9-Lip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86776" y="4000504"/>
            <a:ext cx="412744" cy="412744"/>
          </a:xfrm>
          <a:prstGeom prst="rect">
            <a:avLst/>
          </a:prstGeom>
          <a:noFill/>
        </p:spPr>
      </p:pic>
      <p:pic>
        <p:nvPicPr>
          <p:cNvPr id="12" name="Picture 6" descr="C:\Users\user\Pictures\Для сада\Прозрачный фон\9-Lip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72528" y="3500438"/>
            <a:ext cx="285720" cy="285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04800" y="0"/>
            <a:ext cx="9067800" cy="6629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                     </a:t>
            </a:r>
            <a:r>
              <a:rPr lang="ru-RU" sz="4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Здравствуйте, ребята!</a:t>
            </a:r>
            <a:br>
              <a:rPr lang="ru-RU" sz="4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</a:br>
            <a:r>
              <a:rPr lang="ru-RU" sz="31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/>
            </a:r>
            <a:br>
              <a:rPr lang="ru-RU" sz="31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</a:br>
            <a:r>
              <a:rPr lang="ru-RU" sz="31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      Вам известно, что музыкальные инструменты </a:t>
            </a:r>
            <a:br>
              <a:rPr lang="ru-RU" sz="31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</a:br>
            <a:r>
              <a:rPr lang="ru-RU" sz="31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                                  бывают разные?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Среди них встречаются:</a:t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3600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+mn-lt"/>
              </a:rPr>
            </a:br>
            <a:r>
              <a:rPr lang="ru-RU" sz="2800" dirty="0" smtClean="0">
                <a:solidFill>
                  <a:srgbClr val="002060"/>
                </a:solidFill>
                <a:latin typeface="+mn-lt"/>
              </a:rPr>
              <a:t>                                                                 </a:t>
            </a: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струнные</a:t>
            </a:r>
            <a:b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клавишные, </a:t>
            </a:r>
            <a:b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                        </a:t>
            </a: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духовые,</a:t>
            </a: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                                          шумовые </a:t>
            </a:r>
            <a:b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           ударные.</a:t>
            </a:r>
            <a:endParaRPr lang="ru-RU" sz="2800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1026" name="Picture 2" descr="C:\Users\user\Pictures\Для сада\Прозрачный фон\виолончель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984956">
            <a:off x="7700800" y="2196201"/>
            <a:ext cx="695765" cy="1838910"/>
          </a:xfrm>
          <a:prstGeom prst="rect">
            <a:avLst/>
          </a:prstGeom>
          <a:noFill/>
        </p:spPr>
      </p:pic>
      <p:pic>
        <p:nvPicPr>
          <p:cNvPr id="1027" name="Picture 3" descr="C:\Users\user\Pictures\Для сада\Прозрачный фон\рояль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743200"/>
            <a:ext cx="1823065" cy="1637361"/>
          </a:xfrm>
          <a:prstGeom prst="rect">
            <a:avLst/>
          </a:prstGeom>
          <a:noFill/>
        </p:spPr>
      </p:pic>
      <p:pic>
        <p:nvPicPr>
          <p:cNvPr id="1028" name="Picture 4" descr="C:\Users\user\Pictures\Для сада\Прозрачный фон\Трещотка_прозрачный фон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4495800"/>
            <a:ext cx="1237974" cy="928674"/>
          </a:xfrm>
          <a:prstGeom prst="rect">
            <a:avLst/>
          </a:prstGeom>
          <a:noFill/>
        </p:spPr>
      </p:pic>
      <p:pic>
        <p:nvPicPr>
          <p:cNvPr id="1029" name="Picture 5" descr="C:\Users\user\Pictures\Для сада\Прозрачный фон\тромбон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4800600"/>
            <a:ext cx="2057400" cy="1651602"/>
          </a:xfrm>
          <a:prstGeom prst="rect">
            <a:avLst/>
          </a:prstGeom>
          <a:noFill/>
        </p:spPr>
      </p:pic>
      <p:pic>
        <p:nvPicPr>
          <p:cNvPr id="1030" name="Picture 6" descr="C:\Users\user\Pictures\Для сада\Прозрачный фон\ударная установка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86200" y="4343400"/>
            <a:ext cx="2071748" cy="1671647"/>
          </a:xfrm>
          <a:prstGeom prst="rect">
            <a:avLst/>
          </a:prstGeom>
          <a:noFill/>
        </p:spPr>
      </p:pic>
      <p:pic>
        <p:nvPicPr>
          <p:cNvPr id="1031" name="Picture 7" descr="C:\Users\user\Pictures\Для сада\Открытое занятие\Гном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3000" y="228600"/>
            <a:ext cx="849314" cy="1161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34400" cy="62484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FF00"/>
                </a:solidFill>
                <a:latin typeface="+mn-lt"/>
              </a:rPr>
              <a:t/>
            </a:r>
            <a:br>
              <a:rPr lang="ru-RU" sz="4000" b="1" dirty="0" smtClean="0">
                <a:solidFill>
                  <a:srgbClr val="FFFF00"/>
                </a:solidFill>
                <a:latin typeface="+mn-lt"/>
              </a:rPr>
            </a:br>
            <a:r>
              <a:rPr lang="ru-RU" sz="4000" b="1" dirty="0" smtClean="0">
                <a:solidFill>
                  <a:srgbClr val="FFFF00"/>
                </a:solidFill>
                <a:latin typeface="+mn-lt"/>
              </a:rPr>
              <a:t>                     </a:t>
            </a:r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Ваша задача – </a:t>
            </a:r>
            <a:b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                определить, </a:t>
            </a:r>
            <a:b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какой из четырёх инструментов </a:t>
            </a:r>
            <a:b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    лишний. </a:t>
            </a:r>
            <a:b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                   И почему?</a:t>
            </a:r>
            <a:b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b="1" i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Если ответите </a:t>
            </a:r>
            <a:br>
              <a:rPr lang="ru-RU" sz="4000" b="1" i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b="1" i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правильно, то лишний</a:t>
            </a:r>
            <a:br>
              <a:rPr lang="ru-RU" sz="4000" b="1" i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b="1" i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инструмент исчезнет </a:t>
            </a:r>
            <a:br>
              <a:rPr lang="ru-RU" sz="4000" b="1" i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b="1" i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 картинки.</a:t>
            </a:r>
            <a:endParaRPr lang="ru-RU" sz="4000" b="1" dirty="0">
              <a:solidFill>
                <a:srgbClr val="660033"/>
              </a:solidFill>
              <a:latin typeface="+mn-lt"/>
            </a:endParaRPr>
          </a:p>
        </p:txBody>
      </p:sp>
      <p:pic>
        <p:nvPicPr>
          <p:cNvPr id="2050" name="Picture 2" descr="C:\Users\user\Pictures\Для сада\Открытое занятие\Гном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434048"/>
            <a:ext cx="2819400" cy="3812888"/>
          </a:xfrm>
          <a:prstGeom prst="rect">
            <a:avLst/>
          </a:prstGeom>
          <a:noFill/>
        </p:spPr>
      </p:pic>
      <p:pic>
        <p:nvPicPr>
          <p:cNvPr id="2051" name="Picture 3" descr="C:\Users\user\Pictures\Для сада\Прозрачный фон\9-Li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381000"/>
            <a:ext cx="1254148" cy="1254148"/>
          </a:xfrm>
          <a:prstGeom prst="rect">
            <a:avLst/>
          </a:prstGeom>
          <a:noFill/>
        </p:spPr>
      </p:pic>
      <p:pic>
        <p:nvPicPr>
          <p:cNvPr id="2052" name="Picture 4" descr="C:\Users\user\Pictures\Для сада\Прозрачный фон\9-Li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0"/>
            <a:ext cx="2071678" cy="2071678"/>
          </a:xfrm>
          <a:prstGeom prst="rect">
            <a:avLst/>
          </a:prstGeom>
          <a:noFill/>
        </p:spPr>
      </p:pic>
      <p:pic>
        <p:nvPicPr>
          <p:cNvPr id="2053" name="Picture 5" descr="C:\Users\user\Pictures\Для сада\Прозрачный фон\9-Li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914400"/>
            <a:ext cx="912810" cy="912810"/>
          </a:xfrm>
          <a:prstGeom prst="rect">
            <a:avLst/>
          </a:prstGeom>
          <a:noFill/>
        </p:spPr>
      </p:pic>
      <p:pic>
        <p:nvPicPr>
          <p:cNvPr id="7" name="Picture 5" descr="C:\Users\user\Pictures\Для сада\Прозрачный фон\9-Li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2514600"/>
            <a:ext cx="609600" cy="60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Для сада\Прозрачный фон\гитара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797083">
            <a:off x="760999" y="353037"/>
            <a:ext cx="3427077" cy="3043244"/>
          </a:xfrm>
          <a:prstGeom prst="rect">
            <a:avLst/>
          </a:prstGeom>
          <a:noFill/>
        </p:spPr>
      </p:pic>
      <p:pic>
        <p:nvPicPr>
          <p:cNvPr id="2051" name="Picture 3" descr="C:\Users\user\Pictures\Для сада\Прозрачный фон\скрипка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30046">
            <a:off x="5297933" y="960967"/>
            <a:ext cx="3259606" cy="2643206"/>
          </a:xfrm>
          <a:prstGeom prst="rect">
            <a:avLst/>
          </a:prstGeom>
          <a:noFill/>
        </p:spPr>
      </p:pic>
      <p:pic>
        <p:nvPicPr>
          <p:cNvPr id="2052" name="Picture 4" descr="C:\Users\user\Pictures\Для сада\Прозрачный фон\арфа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286000"/>
            <a:ext cx="2071702" cy="4143404"/>
          </a:xfrm>
          <a:prstGeom prst="rect">
            <a:avLst/>
          </a:prstGeom>
          <a:noFill/>
        </p:spPr>
      </p:pic>
      <p:pic>
        <p:nvPicPr>
          <p:cNvPr id="2053" name="Picture 5" descr="C:\Users\user\Pictures\Для сада\Прозрачный фон\барабан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4400" y="4114800"/>
            <a:ext cx="2614231" cy="1681167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Для сада\Прозрачный фон\аккорде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685800"/>
            <a:ext cx="3071834" cy="2414270"/>
          </a:xfrm>
          <a:prstGeom prst="rect">
            <a:avLst/>
          </a:prstGeom>
          <a:noFill/>
        </p:spPr>
      </p:pic>
      <p:pic>
        <p:nvPicPr>
          <p:cNvPr id="3075" name="Picture 3" descr="C:\Users\user\Pictures\Для сада\Прозрачный фон\рояль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457200"/>
            <a:ext cx="3777420" cy="3392639"/>
          </a:xfrm>
          <a:prstGeom prst="rect">
            <a:avLst/>
          </a:prstGeom>
          <a:noFill/>
        </p:spPr>
      </p:pic>
      <p:pic>
        <p:nvPicPr>
          <p:cNvPr id="3077" name="Picture 5" descr="C:\Users\user\Pictures\Для сада\Прозрачный фон\375453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" y="3733800"/>
            <a:ext cx="3403018" cy="2779721"/>
          </a:xfrm>
          <a:prstGeom prst="rect">
            <a:avLst/>
          </a:prstGeom>
          <a:noFill/>
        </p:spPr>
      </p:pic>
      <p:pic>
        <p:nvPicPr>
          <p:cNvPr id="3079" name="Picture 7" descr="C:\Users\user\Pictures\Для сада\Прозрачный фон\1557899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7800" y="4495800"/>
            <a:ext cx="2660448" cy="17707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Pictures\Для сада\Прозрачный фон\0_127876_f1b60f44_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914400"/>
            <a:ext cx="1928826" cy="1940957"/>
          </a:xfrm>
          <a:prstGeom prst="rect">
            <a:avLst/>
          </a:prstGeom>
          <a:noFill/>
        </p:spPr>
      </p:pic>
      <p:pic>
        <p:nvPicPr>
          <p:cNvPr id="4099" name="Picture 3" descr="C:\Users\user\Pictures\Для сада\Прозрачный фон\труб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43000"/>
            <a:ext cx="3951138" cy="2000264"/>
          </a:xfrm>
          <a:prstGeom prst="rect">
            <a:avLst/>
          </a:prstGeom>
          <a:noFill/>
        </p:spPr>
      </p:pic>
      <p:pic>
        <p:nvPicPr>
          <p:cNvPr id="4100" name="Picture 4" descr="C:\Users\user\Pictures\Для сада\Прозрачный фон\ударная установка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" y="3352800"/>
            <a:ext cx="3871938" cy="3124180"/>
          </a:xfrm>
          <a:prstGeom prst="rect">
            <a:avLst/>
          </a:prstGeom>
          <a:noFill/>
        </p:spPr>
      </p:pic>
      <p:pic>
        <p:nvPicPr>
          <p:cNvPr id="4101" name="Picture 5" descr="C:\Users\user\Pictures\Для сада\Прозрачный фон\барабан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428892" cy="15619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Для сада\Прозрачный фон\фагот и флейт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928670"/>
            <a:ext cx="3364232" cy="2605236"/>
          </a:xfrm>
          <a:prstGeom prst="rect">
            <a:avLst/>
          </a:prstGeom>
          <a:noFill/>
        </p:spPr>
      </p:pic>
      <p:pic>
        <p:nvPicPr>
          <p:cNvPr id="2052" name="Picture 4" descr="C:\Users\user\Pictures\Для сада\Прозрачный фон\9eb9f90dc81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786058"/>
            <a:ext cx="2214577" cy="3218162"/>
          </a:xfrm>
          <a:prstGeom prst="rect">
            <a:avLst/>
          </a:prstGeom>
          <a:noFill/>
        </p:spPr>
      </p:pic>
      <p:pic>
        <p:nvPicPr>
          <p:cNvPr id="2053" name="Picture 5" descr="C:\Users\user\Pictures\Для сада\Прозрачный фон\туба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3857628"/>
            <a:ext cx="3224544" cy="2257238"/>
          </a:xfrm>
          <a:prstGeom prst="rect">
            <a:avLst/>
          </a:prstGeom>
          <a:noFill/>
        </p:spPr>
      </p:pic>
      <p:pic>
        <p:nvPicPr>
          <p:cNvPr id="2054" name="Picture 6" descr="C:\Users\user\Pictures\Для сада\Прозрачный фон\0_90b7a_38d1cebd_M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1142984"/>
            <a:ext cx="2139159" cy="23336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Для сада\Прозрачный фон\Металлофон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00174"/>
            <a:ext cx="4490675" cy="2500330"/>
          </a:xfrm>
          <a:prstGeom prst="rect">
            <a:avLst/>
          </a:prstGeom>
          <a:noFill/>
        </p:spPr>
      </p:pic>
      <p:pic>
        <p:nvPicPr>
          <p:cNvPr id="1027" name="Picture 3" descr="C:\Users\user\Pictures\Для сада\Прозрачный фон\Трещотка_прозрачный фон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357298"/>
            <a:ext cx="2952129" cy="2214558"/>
          </a:xfrm>
          <a:prstGeom prst="rect">
            <a:avLst/>
          </a:prstGeom>
          <a:noFill/>
        </p:spPr>
      </p:pic>
      <p:pic>
        <p:nvPicPr>
          <p:cNvPr id="1028" name="Picture 4" descr="C:\Users\user\Pictures\Для сада\Прозрачный фон\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4214818"/>
            <a:ext cx="1857372" cy="2270121"/>
          </a:xfrm>
          <a:prstGeom prst="rect">
            <a:avLst/>
          </a:prstGeom>
          <a:noFill/>
        </p:spPr>
      </p:pic>
      <p:pic>
        <p:nvPicPr>
          <p:cNvPr id="1029" name="Picture 5" descr="C:\Users\user\Pictures\Для сада\Прозрачный фон\foto9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4143380"/>
            <a:ext cx="2786082" cy="2089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ser\Pictures\Для сада\Открытое занятие\Grass_with_Butterflies_Clipart_Pictur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57364"/>
            <a:ext cx="9144000" cy="5000636"/>
          </a:xfrm>
          <a:prstGeom prst="rect">
            <a:avLst/>
          </a:prstGeom>
          <a:noFill/>
        </p:spPr>
      </p:pic>
      <p:pic>
        <p:nvPicPr>
          <p:cNvPr id="2051" name="Picture 3" descr="C:\Users\user\Pictures\Для сада\Открытое занятие\Гном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3000372"/>
            <a:ext cx="2428892" cy="3321512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4800" y="304800"/>
            <a:ext cx="8229600" cy="3429000"/>
          </a:xfrm>
        </p:spPr>
        <p:txBody>
          <a:bodyPr>
            <a:normAutofit/>
          </a:bodyPr>
          <a:lstStyle/>
          <a:p>
            <a:r>
              <a:rPr lang="ru-RU" sz="8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Молодцы!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                     </a:t>
            </a:r>
            <a:r>
              <a:rPr lang="ru-RU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 настоящие </a:t>
            </a:r>
            <a:br>
              <a:rPr lang="ru-RU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музыканты!</a:t>
            </a:r>
            <a:endParaRPr lang="ru-RU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Pictures\Для сада\Открытое занятие\1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er\Pictures\Для сада\Открытое занятие\0_3f7db_c0495b27_or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228600"/>
            <a:ext cx="3900487" cy="6430124"/>
          </a:xfrm>
          <a:prstGeom prst="rect">
            <a:avLst/>
          </a:prstGeom>
          <a:noFill/>
        </p:spPr>
      </p:pic>
      <p:pic>
        <p:nvPicPr>
          <p:cNvPr id="11266" name="Picture 2" descr="C:\Users\user\Pictures\Для сада\Открытое занятие\40748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2667001"/>
            <a:ext cx="1524000" cy="848702"/>
          </a:xfrm>
          <a:prstGeom prst="rect">
            <a:avLst/>
          </a:prstGeom>
          <a:noFill/>
        </p:spPr>
      </p:pic>
      <p:pic>
        <p:nvPicPr>
          <p:cNvPr id="16386" name="Picture 2" descr="C:\Users\user\Pictures\Для сада\Открытое занятие\94594952_New_Years_sledge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4800600"/>
            <a:ext cx="1219200" cy="1219200"/>
          </a:xfrm>
          <a:prstGeom prst="rect">
            <a:avLst/>
          </a:prstGeom>
          <a:noFill/>
        </p:spPr>
      </p:pic>
      <p:pic>
        <p:nvPicPr>
          <p:cNvPr id="20482" name="Picture 2" descr="C:\Users\user\Pictures\Для сада\Открытое занятие\0_a780f_c7b54bcc_or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 flipV="1">
            <a:off x="4638364" y="5181600"/>
            <a:ext cx="1144036" cy="1013249"/>
          </a:xfrm>
          <a:prstGeom prst="rect">
            <a:avLst/>
          </a:prstGeom>
          <a:noFill/>
        </p:spPr>
      </p:pic>
      <p:pic>
        <p:nvPicPr>
          <p:cNvPr id="23554" name="Picture 2" descr="C:\Users\user\Pictures\Для сада\Открытое занятие\dd94d7c41745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0400" y="3429000"/>
            <a:ext cx="1047044" cy="1136490"/>
          </a:xfrm>
          <a:prstGeom prst="rect">
            <a:avLst/>
          </a:prstGeom>
          <a:noFill/>
        </p:spPr>
      </p:pic>
      <p:pic>
        <p:nvPicPr>
          <p:cNvPr id="35842" name="Picture 2" descr="C:\Users\user\Pictures\Для сада\Открытое занятие\9392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81400" y="1524000"/>
            <a:ext cx="829871" cy="1252538"/>
          </a:xfrm>
          <a:prstGeom prst="rect">
            <a:avLst/>
          </a:prstGeom>
          <a:noFill/>
        </p:spPr>
      </p:pic>
      <p:pic>
        <p:nvPicPr>
          <p:cNvPr id="38914" name="Picture 2" descr="C:\Users\user\Pictures\Для сада\Открытое занятие\skisnow01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7651435">
            <a:off x="4053580" y="3991980"/>
            <a:ext cx="1792103" cy="679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Pictures\Для сада\Открытое занятие\1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er\Pictures\Для сада\Открытое занятие\0_3f7db_c0495b27_or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228600"/>
            <a:ext cx="3900487" cy="6430124"/>
          </a:xfrm>
          <a:prstGeom prst="rect">
            <a:avLst/>
          </a:prstGeom>
          <a:noFill/>
        </p:spPr>
      </p:pic>
      <p:pic>
        <p:nvPicPr>
          <p:cNvPr id="11266" name="Picture 2" descr="C:\Users\user\Pictures\Для сада\Открытое занятие\40748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2667001"/>
            <a:ext cx="1524000" cy="848702"/>
          </a:xfrm>
          <a:prstGeom prst="rect">
            <a:avLst/>
          </a:prstGeom>
          <a:noFill/>
        </p:spPr>
      </p:pic>
      <p:pic>
        <p:nvPicPr>
          <p:cNvPr id="16386" name="Picture 2" descr="C:\Users\user\Pictures\Для сада\Открытое занятие\94594952_New_Years_sledge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4800600"/>
            <a:ext cx="1219200" cy="1219200"/>
          </a:xfrm>
          <a:prstGeom prst="rect">
            <a:avLst/>
          </a:prstGeom>
          <a:noFill/>
        </p:spPr>
      </p:pic>
      <p:pic>
        <p:nvPicPr>
          <p:cNvPr id="20482" name="Picture 2" descr="C:\Users\user\Pictures\Для сада\Открытое занятие\0_a780f_c7b54bcc_or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 flipV="1">
            <a:off x="4638364" y="5181600"/>
            <a:ext cx="1144036" cy="1013249"/>
          </a:xfrm>
          <a:prstGeom prst="rect">
            <a:avLst/>
          </a:prstGeom>
          <a:noFill/>
        </p:spPr>
      </p:pic>
      <p:pic>
        <p:nvPicPr>
          <p:cNvPr id="23554" name="Picture 2" descr="C:\Users\user\Pictures\Для сада\Открытое занятие\dd94d7c41745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0400" y="3429000"/>
            <a:ext cx="1047044" cy="1136490"/>
          </a:xfrm>
          <a:prstGeom prst="rect">
            <a:avLst/>
          </a:prstGeom>
          <a:noFill/>
        </p:spPr>
      </p:pic>
      <p:pic>
        <p:nvPicPr>
          <p:cNvPr id="35842" name="Picture 2" descr="C:\Users\user\Pictures\Для сада\Открытое занятие\9392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81400" y="1524000"/>
            <a:ext cx="829871" cy="1252538"/>
          </a:xfrm>
          <a:prstGeom prst="rect">
            <a:avLst/>
          </a:prstGeom>
          <a:noFill/>
        </p:spPr>
      </p:pic>
      <p:pic>
        <p:nvPicPr>
          <p:cNvPr id="38914" name="Picture 2" descr="C:\Users\user\Pictures\Для сада\Открытое занятие\skisnow01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7651435">
            <a:off x="4053580" y="3991980"/>
            <a:ext cx="1792103" cy="679450"/>
          </a:xfrm>
          <a:prstGeom prst="rect">
            <a:avLst/>
          </a:prstGeom>
          <a:noFill/>
        </p:spPr>
      </p:pic>
      <p:pic>
        <p:nvPicPr>
          <p:cNvPr id="39938" name="Picture 2" descr="C:\Users\user\Pictures\Для сада\Открытое занятие\11226359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62400" y="-228600"/>
            <a:ext cx="853440" cy="152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Для сада\Открытое занятие\core15706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48"/>
            <a:ext cx="9144000" cy="6838317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380</TotalTime>
  <Words>243</Words>
  <PresentationFormat>Экран (4:3)</PresentationFormat>
  <Paragraphs>62</Paragraphs>
  <Slides>47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Литейная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ЧТО ЛИШНЕЕ?</vt:lpstr>
      <vt:lpstr>                     Здравствуйте, ребята!        Вам известно, что музыкальные инструменты                                    бывают разные? Среди них встречаются:                                                                    струнные  клавишные,                                    духовые,                                                шумовые                    ударные.</vt:lpstr>
      <vt:lpstr>                      Ваша задача –                        определить,       какой из четырёх инструментов            лишний.                           И почему?  Если ответите  правильно, то лишний инструмент исчезнет  с картинки.</vt:lpstr>
      <vt:lpstr>Слайд 39</vt:lpstr>
      <vt:lpstr>Слайд 40</vt:lpstr>
      <vt:lpstr>Слайд 41</vt:lpstr>
      <vt:lpstr>Слайд 42</vt:lpstr>
      <vt:lpstr>Слайд 43</vt:lpstr>
      <vt:lpstr>  Молодцы!                       Вы настоящие                                  музыканты!</vt:lpstr>
      <vt:lpstr>Слайд 45</vt:lpstr>
      <vt:lpstr>Слайд 46</vt:lpstr>
      <vt:lpstr>Слайд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32</cp:revision>
  <dcterms:created xsi:type="dcterms:W3CDTF">2016-11-21T16:31:54Z</dcterms:created>
  <dcterms:modified xsi:type="dcterms:W3CDTF">2016-12-02T10:07:12Z</dcterms:modified>
</cp:coreProperties>
</file>