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y="5143500" cx="9144000"/>
  <p:notesSz cx="6858000" cy="9144000"/>
  <p:embeddedFontLst>
    <p:embeddedFont>
      <p:font typeface="Roboto"/>
      <p:regular r:id="rId30"/>
      <p:bold r:id="rId31"/>
      <p:italic r:id="rId32"/>
      <p:boldItalic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Roboto-bold.fntdata"/><Relationship Id="rId30" Type="http://schemas.openxmlformats.org/officeDocument/2006/relationships/font" Target="fonts/Roboto-regular.fntdata"/><Relationship Id="rId11" Type="http://schemas.openxmlformats.org/officeDocument/2006/relationships/slide" Target="slides/slide7.xml"/><Relationship Id="rId33" Type="http://schemas.openxmlformats.org/officeDocument/2006/relationships/font" Target="fonts/Roboto-boldItalic.fntdata"/><Relationship Id="rId10" Type="http://schemas.openxmlformats.org/officeDocument/2006/relationships/slide" Target="slides/slide6.xml"/><Relationship Id="rId32" Type="http://schemas.openxmlformats.org/officeDocument/2006/relationships/font" Target="fonts/Roboto-italic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Shape 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Shape 7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Shape 8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Shape 8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Shape 11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Shape 1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Shape 14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Shape 16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Shape 1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Shape 17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Shape 18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Shape 1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Shape 19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Shape 19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Shape 20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fmla="val 16667" name="adj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" name="Shape 12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13" name="Shape 13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4200"/>
            </a:lvl1pPr>
            <a:lvl2pPr lvl="1">
              <a:spcBef>
                <a:spcPts val="0"/>
              </a:spcBef>
              <a:buSzPct val="100000"/>
              <a:defRPr sz="4200"/>
            </a:lvl2pPr>
            <a:lvl3pPr lvl="2">
              <a:spcBef>
                <a:spcPts val="0"/>
              </a:spcBef>
              <a:buSzPct val="100000"/>
              <a:defRPr sz="4200"/>
            </a:lvl3pPr>
            <a:lvl4pPr lvl="3">
              <a:spcBef>
                <a:spcPts val="0"/>
              </a:spcBef>
              <a:buSzPct val="100000"/>
              <a:defRPr sz="4200"/>
            </a:lvl4pPr>
            <a:lvl5pPr lvl="4">
              <a:spcBef>
                <a:spcPts val="0"/>
              </a:spcBef>
              <a:buSzPct val="100000"/>
              <a:defRPr sz="4200"/>
            </a:lvl5pPr>
            <a:lvl6pPr lvl="5">
              <a:spcBef>
                <a:spcPts val="0"/>
              </a:spcBef>
              <a:buSzPct val="100000"/>
              <a:defRPr sz="4200"/>
            </a:lvl6pPr>
            <a:lvl7pPr lvl="6">
              <a:spcBef>
                <a:spcPts val="0"/>
              </a:spcBef>
              <a:buSzPct val="100000"/>
              <a:defRPr sz="4200"/>
            </a:lvl7pPr>
            <a:lvl8pPr lvl="7">
              <a:spcBef>
                <a:spcPts val="0"/>
              </a:spcBef>
              <a:buSzPct val="100000"/>
              <a:defRPr sz="4200"/>
            </a:lvl8pPr>
            <a:lvl9pPr lvl="8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17" name="Shape 17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" name="Shape 2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3" name="Shape 23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6" name="Shape 26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7" name="Shape 2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8" name="Shape 28"/>
          <p:cNvSpPr txBox="1"/>
          <p:nvPr>
            <p:ph idx="1" type="body"/>
          </p:nvPr>
        </p:nvSpPr>
        <p:spPr>
          <a:xfrm>
            <a:off x="471900" y="1919075"/>
            <a:ext cx="3999900" cy="27101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9" name="Shape 29"/>
          <p:cNvSpPr txBox="1"/>
          <p:nvPr>
            <p:ph idx="2" type="body"/>
          </p:nvPr>
        </p:nvSpPr>
        <p:spPr>
          <a:xfrm>
            <a:off x="4694250" y="1919075"/>
            <a:ext cx="3999900" cy="27101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 flipH="1" rot="10800000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4" name="Shape 34"/>
          <p:cNvSpPr txBox="1"/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/>
        </p:nvSpPr>
        <p:spPr>
          <a:xfrm flipH="1" rot="10800000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8" name="Shape 38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9" name="Shape 39"/>
          <p:cNvSpPr txBox="1"/>
          <p:nvPr>
            <p:ph type="title"/>
          </p:nvPr>
        </p:nvSpPr>
        <p:spPr>
          <a:xfrm>
            <a:off x="226077" y="357800"/>
            <a:ext cx="2808000" cy="953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40" name="Shape 40"/>
          <p:cNvSpPr txBox="1"/>
          <p:nvPr>
            <p:ph idx="1" type="body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6000"/>
            </a:lvl1pPr>
            <a:lvl2pPr lvl="1">
              <a:spcBef>
                <a:spcPts val="0"/>
              </a:spcBef>
              <a:buSzPct val="100000"/>
              <a:defRPr sz="6000"/>
            </a:lvl2pPr>
            <a:lvl3pPr lvl="2">
              <a:spcBef>
                <a:spcPts val="0"/>
              </a:spcBef>
              <a:buSzPct val="100000"/>
              <a:defRPr sz="6000"/>
            </a:lvl3pPr>
            <a:lvl4pPr lvl="3">
              <a:spcBef>
                <a:spcPts val="0"/>
              </a:spcBef>
              <a:buSzPct val="100000"/>
              <a:defRPr sz="6000"/>
            </a:lvl4pPr>
            <a:lvl5pPr lvl="4">
              <a:spcBef>
                <a:spcPts val="0"/>
              </a:spcBef>
              <a:buSzPct val="100000"/>
              <a:defRPr sz="6000"/>
            </a:lvl5pPr>
            <a:lvl6pPr lvl="5">
              <a:spcBef>
                <a:spcPts val="0"/>
              </a:spcBef>
              <a:buSzPct val="100000"/>
              <a:defRPr sz="6000"/>
            </a:lvl6pPr>
            <a:lvl7pPr lvl="6">
              <a:spcBef>
                <a:spcPts val="0"/>
              </a:spcBef>
              <a:buSzPct val="100000"/>
              <a:defRPr sz="6000"/>
            </a:lvl7pPr>
            <a:lvl8pPr lvl="7">
              <a:spcBef>
                <a:spcPts val="0"/>
              </a:spcBef>
              <a:buSzPct val="100000"/>
              <a:defRPr sz="6000"/>
            </a:lvl8pPr>
            <a:lvl9pPr lvl="8">
              <a:spcBef>
                <a:spcPts val="0"/>
              </a:spcBef>
              <a:buSzPct val="100000"/>
              <a:defRPr sz="6000"/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7" name="Shape 47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8" name="Shape 48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" type="subTitle"/>
          </p:nvPr>
        </p:nvSpPr>
        <p:spPr>
          <a:xfrm>
            <a:off x="265500" y="2779466"/>
            <a:ext cx="4045200" cy="12350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50" name="Shape 50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/>
        </p:nvSpPr>
        <p:spPr>
          <a:xfrm flipH="1" rot="10800000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4" name="Shape 54"/>
          <p:cNvSpPr/>
          <p:nvPr/>
        </p:nvSpPr>
        <p:spPr>
          <a:xfrm flipH="1" rot="10800000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5" name="Shape 55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56" name="Shape 56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bg>
      <p:bgPr>
        <a:solidFill>
          <a:schemeClr val="accent4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/>
          <p:nvPr>
            <p:ph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9" name="Shape 59"/>
          <p:cNvSpPr txBox="1"/>
          <p:nvPr>
            <p:ph idx="1" type="body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bg>
      <p:bgPr>
        <a:solidFill>
          <a:schemeClr val="accent4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SzPct val="100000"/>
              <a:buFont typeface="Roboto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/>
              <a:t>Требования к адаптированной основной образовательной программе ДОО</a:t>
            </a:r>
          </a:p>
        </p:txBody>
      </p:sp>
      <p:sp>
        <p:nvSpPr>
          <p:cNvPr id="68" name="Shape 68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гл. специалист МКУ “ЦБУМР” Т.С. Филиппова   методические рекомендации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Нормативно-правовое обеспечение</a:t>
            </a:r>
          </a:p>
        </p:txBody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x="471900" y="1681525"/>
            <a:ext cx="8222100" cy="34125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Закон РФ от 29.12.2012 г. № 273-ФЗ «Об образовании в Российской Федерации»;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Федеральный государственный образовательный стандарт дошкольного образования (приказ Министерства образования и науки РФ от 17.10.2013 № 1155)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Санитарно-эпидемиологические требования к устройству, содержанию и организации режима работы дошкольных образовательных организаций (утв. Постановлением Главного государственного санитарного врача РФ от 15.05.2013г. № 26 СанПиН 2.4.1.3049-13) и др.)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Государственная программа «Развитие образования» на 2013 – 2020 гг.;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«Порядок организации и осуществления образовательной деятельности по основным общеобразовательным программам – образовательным программам дошкольного образования» (утвержден приказом Минобрнауки России от 30.08.2013 № 1014, зарегистрирован в Минюсте России 26.09.2013, рег. № 30038);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600"/>
              <a:t>Требования к структуре АООП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3600"/>
          </a:p>
          <a:p>
            <a:pPr indent="-457200" lvl="0" marL="457200">
              <a:spcBef>
                <a:spcPts val="0"/>
              </a:spcBef>
              <a:buSzPct val="100000"/>
              <a:buAutoNum type="romanUcPeriod"/>
            </a:pPr>
            <a:r>
              <a:rPr lang="ru" sz="3600"/>
              <a:t>Целевой раздел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Образовательная Программа ориентирована</a:t>
            </a:r>
          </a:p>
        </p:txBody>
      </p:sp>
      <p:sp>
        <p:nvSpPr>
          <p:cNvPr id="85" name="Shape 8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419100" lvl="0" marL="457200">
              <a:spcBef>
                <a:spcPts val="0"/>
              </a:spcBef>
              <a:buSzPct val="100000"/>
              <a:buChar char="●"/>
            </a:pPr>
            <a:r>
              <a:rPr lang="ru" sz="3000"/>
              <a:t>формирование педагогической системы</a:t>
            </a:r>
          </a:p>
          <a:p>
            <a:pPr indent="-419100" lvl="0" marL="457200">
              <a:spcBef>
                <a:spcPts val="0"/>
              </a:spcBef>
              <a:buSzPct val="100000"/>
              <a:buChar char="●"/>
            </a:pPr>
            <a:r>
              <a:rPr lang="ru" sz="3000"/>
              <a:t>создание в детском саду развивающей образовательной среды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/>
          <p:nvPr/>
        </p:nvSpPr>
        <p:spPr>
          <a:xfrm>
            <a:off x="69250" y="0"/>
            <a:ext cx="9000900" cy="52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ru" sz="1200">
                <a:latin typeface="Roboto"/>
                <a:ea typeface="Roboto"/>
                <a:cs typeface="Roboto"/>
                <a:sym typeface="Roboto"/>
              </a:rPr>
              <a:t>Цель Программы</a:t>
            </a:r>
            <a:r>
              <a:rPr lang="ru" sz="1200">
                <a:latin typeface="Roboto"/>
                <a:ea typeface="Roboto"/>
                <a:cs typeface="Roboto"/>
                <a:sym typeface="Roboto"/>
              </a:rPr>
              <a:t>— психолого-педагогическая поддержка для полноценного проживания ребенком дошкольного детства, позитивной социализации и индивидуализации, развития личности детей дошкольного возраста.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ru" sz="1200">
                <a:latin typeface="Roboto"/>
                <a:ea typeface="Roboto"/>
                <a:cs typeface="Roboto"/>
                <a:sym typeface="Roboto"/>
              </a:rPr>
              <a:t>Задачи: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200">
                <a:latin typeface="Roboto"/>
                <a:ea typeface="Roboto"/>
                <a:cs typeface="Roboto"/>
                <a:sym typeface="Roboto"/>
              </a:rPr>
              <a:t>• охрана и укрепление физического и психического здоровья детей, эмоциональное благополучие и своевременное всестороннее развитие каждого ребенка, обеспечение необходимой коррекции развития;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200">
                <a:latin typeface="Roboto"/>
                <a:ea typeface="Roboto"/>
                <a:cs typeface="Roboto"/>
                <a:sym typeface="Roboto"/>
              </a:rPr>
              <a:t>• создан</a:t>
            </a:r>
            <a:r>
              <a:rPr b="1" lang="ru" sz="120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" sz="1200">
                <a:latin typeface="Roboto"/>
                <a:ea typeface="Roboto"/>
                <a:cs typeface="Roboto"/>
                <a:sym typeface="Roboto"/>
              </a:rPr>
              <a:t>ие в группах атмосферы гуманного и доброжелательного отношения ко всем детям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200">
                <a:latin typeface="Roboto"/>
                <a:ea typeface="Roboto"/>
                <a:cs typeface="Roboto"/>
                <a:sym typeface="Roboto"/>
              </a:rPr>
              <a:t>максимальное использование разнообразных видов детской деятельности, их интеграция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200">
                <a:latin typeface="Roboto"/>
                <a:ea typeface="Roboto"/>
                <a:cs typeface="Roboto"/>
                <a:sym typeface="Roboto"/>
              </a:rPr>
              <a:t>вариативность использования образовательного материала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200">
                <a:latin typeface="Roboto"/>
                <a:ea typeface="Roboto"/>
                <a:cs typeface="Roboto"/>
                <a:sym typeface="Roboto"/>
              </a:rPr>
              <a:t>формирование общей культуры личности, в том числе ценности здорового образа жизни, развитие социальных, нравственных, эстетических, интеллектуальных и физических качеств, инициативности, самостоятельности и ответственности, предпосылки к учебной деятельности;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200">
                <a:latin typeface="Roboto"/>
                <a:ea typeface="Roboto"/>
                <a:cs typeface="Roboto"/>
                <a:sym typeface="Roboto"/>
              </a:rPr>
              <a:t>• развивать способности и творческий потенциал каждого ребенка как субъекта отношений с самим собой, другими детьми, взрослыми и миром;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200">
                <a:latin typeface="Roboto"/>
                <a:ea typeface="Roboto"/>
                <a:cs typeface="Roboto"/>
                <a:sym typeface="Roboto"/>
              </a:rPr>
              <a:t>• обеспечение равных возможностей полноценного развития каждого ребенка независимо от психофизиологических и индивидуальных особенностей;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200">
                <a:latin typeface="Roboto"/>
                <a:ea typeface="Roboto"/>
                <a:cs typeface="Roboto"/>
                <a:sym typeface="Roboto"/>
              </a:rPr>
              <a:t>единство подходов к воспитанию детей в условиях детского сада и семьи;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indent="-381000" lvl="0" marL="457200">
              <a:spcBef>
                <a:spcPts val="0"/>
              </a:spcBef>
              <a:buSzPct val="100000"/>
              <a:buAutoNum type="arabicPeriod"/>
            </a:pPr>
            <a:r>
              <a:rPr lang="ru" sz="2400"/>
              <a:t>Принципы и подходы к формированию Программы</a:t>
            </a:r>
          </a:p>
        </p:txBody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108800" y="1711200"/>
            <a:ext cx="8951700" cy="3372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>
              <a:spcBef>
                <a:spcPts val="0"/>
              </a:spcBef>
              <a:buChar char="-"/>
            </a:pPr>
            <a:r>
              <a:rPr lang="ru"/>
              <a:t>У</a:t>
            </a:r>
            <a:r>
              <a:rPr lang="ru"/>
              <a:t>чет международных принципов, заложенных в Конституции, законодательстве РФ и Конвенции ООН о правах ребенка</a:t>
            </a:r>
          </a:p>
          <a:p>
            <a:pPr indent="-228600" lvl="0" marL="457200">
              <a:spcBef>
                <a:spcPts val="0"/>
              </a:spcBef>
              <a:buChar char="-"/>
            </a:pPr>
            <a:r>
              <a:rPr lang="ru"/>
              <a:t>Принципов дошкольного образования, изложенных в ФГОС ДО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Исходя из принципов ФГОС, в Программе учитываются индивидуальные особенности и потребности детей с тяжелыми нарушениями речи, детей с ОВЗ, связанными с состоянием его здоровья и определяющие его особые условия получения образования и его индивидуальные потребности. А также учитывается возможность освоения ребенком с ограниченными возможностями здоровья Программы на разных этапах ее реализации.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2. Возрастные и индивидуальные особенности контингента детей, воспитывающихся в образовательном учреждении</a:t>
            </a:r>
          </a:p>
        </p:txBody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59350" y="1701300"/>
            <a:ext cx="9011100" cy="3442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Прописывается состав компенсирующих групп, возраст детей в них;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Основание комплектования групп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перечень используемых коррекционных программ 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Планируемые результаты освоения детьми ООП ДО («Адаптированная примерная основная  образовательная  программа для дошкольников с тяжелыми нарушениями речи» под ред. профессора Л.В. Лопатиной)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Предполагаемые результаты коррекции речевого развития детей в ….. группе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/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СОДЕРЖАТЕЛЬНЫЙ РАЗДЕЛ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1. Образовательная деятельность</a:t>
            </a:r>
          </a:p>
        </p:txBody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/>
              <a:t>Направления развития ребенка по освоению пяти образовательных областей</a:t>
            </a:r>
          </a:p>
          <a:p>
            <a:pPr lvl="0">
              <a:spcBef>
                <a:spcPts val="0"/>
              </a:spcBef>
              <a:buNone/>
            </a:pPr>
            <a:r>
              <a:rPr b="1" lang="ru"/>
              <a:t>Программно-методическое сопровождение воспитательно-образовательного процесса (Основные, дополнительные, педагогические технологии,</a:t>
            </a:r>
          </a:p>
          <a:p>
            <a:pPr lvl="0">
              <a:spcBef>
                <a:spcPts val="0"/>
              </a:spcBef>
              <a:buNone/>
            </a:pPr>
            <a:r>
              <a:rPr b="1" lang="ru"/>
              <a:t>методические разработки)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/>
          <p:nvPr>
            <p:ph type="title"/>
          </p:nvPr>
        </p:nvSpPr>
        <p:spPr>
          <a:xfrm>
            <a:off x="471900" y="738725"/>
            <a:ext cx="8222100" cy="596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2. Вариативные формы, способы, методы и средства реализации Программы с учетом возрастных и индивидуальных особенностей воспитанников</a:t>
            </a:r>
          </a:p>
        </p:txBody>
      </p:sp>
      <p:sp>
        <p:nvSpPr>
          <p:cNvPr id="119" name="Shape 119"/>
          <p:cNvSpPr txBox="1"/>
          <p:nvPr>
            <p:ph idx="1" type="body"/>
          </p:nvPr>
        </p:nvSpPr>
        <p:spPr>
          <a:xfrm>
            <a:off x="89025" y="1699425"/>
            <a:ext cx="9054900" cy="3563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 Проектирование воспитательно-образовательного процесса (комплексно-тематический принцип, формы работы и задачи, допустимый объем недельной образовательной нагрузки)</a:t>
            </a:r>
          </a:p>
          <a:p>
            <a:pPr indent="-304800" lvl="0" marL="4572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200">
                <a:solidFill>
                  <a:srgbClr val="000000"/>
                </a:solidFill>
              </a:rPr>
              <a:t>Примерный перечень основных видов непосредственной образовательной деятельности в разных возрастных группах</a:t>
            </a:r>
          </a:p>
          <a:p>
            <a:pPr indent="-304800" lvl="0" marL="45720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200">
                <a:solidFill>
                  <a:srgbClr val="000000"/>
                </a:solidFill>
              </a:rPr>
              <a:t>Система физкультурно-оздоровительной работы с детьми.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 Особенности образовательной деятельности разных видов и культурных практик</a:t>
            </a:r>
          </a:p>
          <a:p>
            <a:pPr indent="-304800" lvl="0" marL="457200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200">
                <a:solidFill>
                  <a:srgbClr val="000000"/>
                </a:solidFill>
              </a:rPr>
              <a:t>Формы организации образовательной деятельности</a:t>
            </a:r>
          </a:p>
          <a:p>
            <a:pPr indent="-304800" lvl="0" marL="457200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200">
                <a:solidFill>
                  <a:srgbClr val="000000"/>
                </a:solidFill>
              </a:rPr>
              <a:t>Методы и способы реализации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Направления работы с детьми (Этапы работы, методы и приемы работы, формы работы)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Способы и направления поддержки детской инициативы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b="1" sz="1400"/>
          </a:p>
          <a:p>
            <a:pPr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1400"/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/>
          <p:nvPr>
            <p:ph idx="1" type="body"/>
          </p:nvPr>
        </p:nvSpPr>
        <p:spPr>
          <a:xfrm>
            <a:off x="0" y="4772550"/>
            <a:ext cx="8382000" cy="446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5" name="Shape 125"/>
          <p:cNvSpPr txBox="1"/>
          <p:nvPr/>
        </p:nvSpPr>
        <p:spPr>
          <a:xfrm>
            <a:off x="79125" y="79125"/>
            <a:ext cx="9064800" cy="469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3. Образовательная деятельность по профессиональной коррекции нарушений развития детей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3.1. Программно-методическое обеспечение коррекционной работы с детьми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 (направление развития, образовательные программы, педагогические технологии, методические разработки)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3.2. Система психологической помощи ДОУ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Формы работы с детьми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Формы работы с родителями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Формы работы с педагогами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Направление деятельности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 rtl="0">
              <a:spcBef>
                <a:spcPts val="0"/>
              </a:spcBef>
              <a:buNone/>
            </a:pPr>
            <a:r>
              <a:rPr lang="ru"/>
              <a:t>1. Психопрофилактическая работа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2. Психодиагностическая работа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3. Развивающая и сопровождающая работа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4. Консультативная работа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1" name="Shape 131"/>
          <p:cNvSpPr txBox="1"/>
          <p:nvPr/>
        </p:nvSpPr>
        <p:spPr>
          <a:xfrm>
            <a:off x="262150" y="325425"/>
            <a:ext cx="8723100" cy="42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3.3. Система работы учителя-логопеда (учителя-дефектолога)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indent="-228600" lvl="0" marL="457200">
              <a:spcBef>
                <a:spcPts val="0"/>
              </a:spcBef>
              <a:buChar char="-"/>
            </a:pPr>
            <a:r>
              <a:rPr lang="ru"/>
              <a:t>Коррекционная работа с детьми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медико-психолого-педагогические совещания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Формы работы учителя-логопеда (учителя-дефектолога) с детьми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Индивидуальная работа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Подгрупповая работа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 rtl="0">
              <a:spcBef>
                <a:spcPts val="0"/>
              </a:spcBef>
              <a:buNone/>
            </a:pPr>
            <a:r>
              <a:rPr lang="ru"/>
              <a:t>Совместная образовательная деятельность учителя-логопеда с детьми по образовательной области «Коммуникация» проводится по подгруппам, начиная со средней группы.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Количество в неделю: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1 – средняя группа (длительностью 20 мин.)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2 – старшая группа (длительностью 25 мин.)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2 – подготовительная группа (длительностью 30 мин.)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Прописываются используемые программы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4. Взаимодействие с семьями воспитанников</a:t>
            </a:r>
          </a:p>
        </p:txBody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x="63275" y="1726550"/>
            <a:ext cx="9003300" cy="3326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Основные формы взаимодействия с семьей</a:t>
            </a:r>
          </a:p>
          <a:p>
            <a:pPr indent="-317500" lvl="0" marL="457200" rtl="0"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400">
                <a:solidFill>
                  <a:srgbClr val="000000"/>
                </a:solidFill>
              </a:rPr>
              <a:t>Сбор и анализ информации</a:t>
            </a:r>
          </a:p>
          <a:p>
            <a:pPr indent="-317500" lvl="0" marL="457200" rtl="0"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400">
                <a:solidFill>
                  <a:srgbClr val="000000"/>
                </a:solidFill>
              </a:rPr>
              <a:t>Информирование родителей о ходе образовательного процесса</a:t>
            </a:r>
          </a:p>
          <a:p>
            <a:pPr indent="-317500" lvl="0" marL="457200" rtl="0"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400">
                <a:solidFill>
                  <a:srgbClr val="000000"/>
                </a:solidFill>
              </a:rPr>
              <a:t>Образование родителей</a:t>
            </a:r>
          </a:p>
          <a:p>
            <a:pPr indent="-317500" lvl="0" marL="457200" rtl="0"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400">
                <a:solidFill>
                  <a:srgbClr val="000000"/>
                </a:solidFill>
              </a:rPr>
              <a:t>Совместная деятельность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Работа с родителями детей, нуждающихся в коррекционно-развивающем обучении</a:t>
            </a:r>
          </a:p>
          <a:p>
            <a:pPr indent="-317500" lvl="0" marL="457200" rtl="0"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400">
                <a:solidFill>
                  <a:srgbClr val="000000"/>
                </a:solidFill>
              </a:rPr>
              <a:t>Коллективные формы общения</a:t>
            </a:r>
          </a:p>
          <a:p>
            <a:pPr indent="-317500" lvl="0" marL="457200" rtl="0">
              <a:spcBef>
                <a:spcPts val="0"/>
              </a:spcBef>
              <a:buClr>
                <a:srgbClr val="000000"/>
              </a:buClr>
              <a:buSzPct val="100000"/>
              <a:buChar char="-"/>
            </a:pPr>
            <a:r>
              <a:rPr b="1" lang="ru" sz="1400">
                <a:solidFill>
                  <a:srgbClr val="000000"/>
                </a:solidFill>
              </a:rPr>
              <a:t>Индивидуальные формы работы семьей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Содержание направлений работы с семьей по образовательным областям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600"/>
              <a:t>III. ОРГАНИЗАЦИОННЫЙ РАЗДЕЛ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1. Материально-техническое обеспечение</a:t>
            </a:r>
          </a:p>
        </p:txBody>
      </p:sp>
      <p:sp>
        <p:nvSpPr>
          <p:cNvPr id="148" name="Shape 148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000000"/>
                </a:solidFill>
              </a:rPr>
              <a:t>Условия реализации образовательной программы дошкольного образовательного учреждения</a:t>
            </a:r>
          </a:p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000000"/>
                </a:solidFill>
              </a:rPr>
              <a:t>Кадровое обеспечение реализации образовательной программы</a:t>
            </a:r>
          </a:p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000000"/>
                </a:solidFill>
              </a:rPr>
              <a:t>Методические материалы и средства обучения и воспитания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2. Организация режима пребывания детей в образовательном учреждении</a:t>
            </a:r>
          </a:p>
        </p:txBody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x="135600" y="1726550"/>
            <a:ext cx="8886000" cy="3290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Описание ежедневной организации жизни и деятельности детей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виды режимов: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на холодный/тёплый период года;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режим дня при карантине;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адаптационный режим после летнего периода и для детей, вновь поступивших в ГБДОУ;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гибкие режимы при неблагоприятных погодных условиях для прогулок, в дни проведения праздников, спектаклей;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000000"/>
                </a:solidFill>
              </a:rPr>
              <a:t>двигательный режим.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/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0" name="Shape 160"/>
          <p:cNvSpPr txBox="1"/>
          <p:nvPr/>
        </p:nvSpPr>
        <p:spPr>
          <a:xfrm>
            <a:off x="244075" y="271175"/>
            <a:ext cx="8659800" cy="423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В учреждении компенсирующего вида: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Особенности щадящего режима дня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Увеличивается продолжительность дневного сна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Увеличивается время, необходимое для приёма пищи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Во время образовательной деятельности – повышенное индивидуальное внимание к ребёнку, профилактика переутомления, снижение продолжительности непосредственно образовательной деятельности. 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Обеспечение рациональной двигательной активности ребёнка в группе и на прогулке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 rtl="0">
              <a:spcBef>
                <a:spcPts val="0"/>
              </a:spcBef>
              <a:buNone/>
            </a:pPr>
            <a:r>
              <a:rPr lang="ru"/>
              <a:t>Особенности адаптационного режима</a:t>
            </a:r>
          </a:p>
          <a:p>
            <a:pPr indent="-228600" lvl="0" marL="457200">
              <a:spcBef>
                <a:spcPts val="0"/>
              </a:spcBef>
              <a:buChar char="-"/>
            </a:pPr>
            <a:r>
              <a:rPr lang="ru"/>
              <a:t>В период адаптации детей к условиям детского сада после летнего периода при благоприятных погодных условиях увеличивается продолжительность прогулки, увеличивается время для приёма пищи и дневного сна. При организации воспитательно-образовательного процесса планируется проведение игр-забав, досуги и праздники.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3. Особенности организации развивающей предметно-пространственной среды</a:t>
            </a:r>
          </a:p>
        </p:txBody>
      </p:sp>
      <p:sp>
        <p:nvSpPr>
          <p:cNvPr id="166" name="Shape 166"/>
          <p:cNvSpPr txBox="1"/>
          <p:nvPr>
            <p:ph idx="1" type="body"/>
          </p:nvPr>
        </p:nvSpPr>
        <p:spPr>
          <a:xfrm>
            <a:off x="117525" y="1771750"/>
            <a:ext cx="8922000" cy="3299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Показатели организации развивающей предметно-пространственной среды: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1. Создание условий для развития материально-технической базы учреждения.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2. Наличие необходимых условий для проведения здоровьесберегающих мероприятий.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3. Оснащение предметно-пространственной среды: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- внешнее пространство;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- внутреннее пространство.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2" name="Shape 172"/>
          <p:cNvSpPr txBox="1"/>
          <p:nvPr/>
        </p:nvSpPr>
        <p:spPr>
          <a:xfrm>
            <a:off x="153675" y="226000"/>
            <a:ext cx="8895000" cy="437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При разработке среды учитываются следующие принципы ее построения: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• Полнота среды, что предусматривает обеспечение полноценности ее содержания для всех видов детской деятельности;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• Деятельностно-возрастная организация среды, что подразумевает постоянное ее обогащение и развертывание соответственно развитию возможностей детей;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• Динамичность, что предполагает возможность быстрого изменения среды, исходя из интересов, потребностей детей;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• Обеспечение эмоционального и функционального комфорта ребенку, что выражается в достаточном количестве материалов, целесообразности их размещения, соответствии их требованиям дизайна по цветовой гамме, фактуре материалов;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• Развивающий характер среды, что выражается в наличии игрушек и материалов, позволяющих ребенку полноценно осваивать все виды детской деятельности и области знаний дошкольника, периодическая сменяемость их, внесение нового, неизвестного для стимулирования физической и интеллектуальной активности, творчества детей и развития сенсомоторных способностей.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/>
              <a:t>IV. ВАРИАТИВНАЯ ЧАСТЬ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1. Модель организации образовательного пространства</a:t>
            </a:r>
          </a:p>
        </p:txBody>
      </p:sp>
      <p:sp>
        <p:nvSpPr>
          <p:cNvPr id="183" name="Shape 18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Линии развития ребенка (по возрастам)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1-ая половина дня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2-ая половина дня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2. Комплексно-тематическое планирование образовательного процесса</a:t>
            </a:r>
          </a:p>
        </p:txBody>
      </p:sp>
      <p:sp>
        <p:nvSpPr>
          <p:cNvPr id="189" name="Shape 189"/>
          <p:cNvSpPr txBox="1"/>
          <p:nvPr>
            <p:ph idx="1" type="body"/>
          </p:nvPr>
        </p:nvSpPr>
        <p:spPr>
          <a:xfrm>
            <a:off x="126550" y="1735600"/>
            <a:ext cx="8976300" cy="3326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Дидактические принципы: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Принцип интеграции, взаимосвязи всех направлений работы с детьми дошкольного возраста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Принцип последовательности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Принцип систематичности: совместная деятельность осуществляется согласно планированию, с обязательным закреплением в самостоятельной деятельности.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Принцип повторности: тема недели проходит через все виды деятельности, что позволяет детям хорошо усвоить материал, накапливать полезную информацию, пополнять багаж знаний, а главное – обобщать свой опыт.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Принцип наглядности.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</a:rPr>
              <a:t>Принцип возрастной адресности.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5" name="Shape 195"/>
          <p:cNvSpPr txBox="1"/>
          <p:nvPr/>
        </p:nvSpPr>
        <p:spPr>
          <a:xfrm>
            <a:off x="57150" y="325425"/>
            <a:ext cx="8982300" cy="423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При планировании лексических тем учитывается: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Темы разрабатываются творческой группой педагогов по возрастному принципу.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Одной теме уделяется от 1 до 2-х недель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Формы реализации темы носят интегративный характер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Отражение темы в развивающей среде групп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Реализация темы через разные виды детской деятельности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Примерное содержание комплексно-тематического планирования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Период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Интегрирующие темы</a:t>
            </a:r>
          </a:p>
          <a:p>
            <a:pPr indent="-228600" lvl="0" marL="457200" rtl="0">
              <a:spcBef>
                <a:spcPts val="0"/>
              </a:spcBef>
              <a:buChar char="-"/>
            </a:pPr>
            <a:r>
              <a:rPr lang="ru"/>
              <a:t>Итоговое мероприятие, праздничные даты, народные праздники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 rtl="0">
              <a:spcBef>
                <a:spcPts val="0"/>
              </a:spcBef>
              <a:buNone/>
            </a:pPr>
            <a:r>
              <a:rPr lang="ru"/>
              <a:t>Лексические темы (по всем возрастам)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3. Педагогическая диагностика и мониторинг динамики развития детей</a:t>
            </a:r>
          </a:p>
        </p:txBody>
      </p:sp>
      <p:sp>
        <p:nvSpPr>
          <p:cNvPr id="201" name="Shape 20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Перечень диагностических материалов,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используемых для обследования речевого развития дошкольников.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Программа мониторинга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Оценка уровня развития ребёнка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Психологическая диагностика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4. Взаимодействие со школой и социумом</a:t>
            </a:r>
          </a:p>
        </p:txBody>
      </p:sp>
      <p:sp>
        <p:nvSpPr>
          <p:cNvPr id="207" name="Shape 20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Преемственность в работе детского сада и школы</a:t>
            </a:r>
          </a:p>
          <a:p>
            <a:pPr lvl="0">
              <a:spcBef>
                <a:spcPts val="0"/>
              </a:spcBef>
              <a:buNone/>
            </a:pPr>
            <a:r>
              <a:rPr b="1" lang="ru">
                <a:solidFill>
                  <a:srgbClr val="000000"/>
                </a:solidFill>
              </a:rPr>
              <a:t>Взаимодействие детского сада с социумом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