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435" r:id="rId3"/>
    <p:sldId id="436" r:id="rId4"/>
    <p:sldId id="257" r:id="rId5"/>
    <p:sldId id="317" r:id="rId6"/>
    <p:sldId id="318" r:id="rId7"/>
    <p:sldId id="448" r:id="rId8"/>
    <p:sldId id="258" r:id="rId9"/>
    <p:sldId id="259" r:id="rId10"/>
    <p:sldId id="447" r:id="rId11"/>
    <p:sldId id="444" r:id="rId12"/>
    <p:sldId id="337" r:id="rId13"/>
    <p:sldId id="362" r:id="rId14"/>
    <p:sldId id="260" r:id="rId15"/>
    <p:sldId id="371" r:id="rId16"/>
    <p:sldId id="377" r:id="rId17"/>
    <p:sldId id="387" r:id="rId18"/>
    <p:sldId id="380" r:id="rId19"/>
    <p:sldId id="378" r:id="rId20"/>
    <p:sldId id="359" r:id="rId21"/>
    <p:sldId id="321" r:id="rId2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443" autoAdjust="0"/>
    <p:restoredTop sz="98208" autoAdjust="0"/>
  </p:normalViewPr>
  <p:slideViewPr>
    <p:cSldViewPr>
      <p:cViewPr>
        <p:scale>
          <a:sx n="70" d="100"/>
          <a:sy n="70" d="100"/>
        </p:scale>
        <p:origin x="-1854" y="-4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0748F15-FDF0-429D-B1DB-DBF064E32D30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C22CD18-E9EF-47E4-8917-F45F961108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CC40D19-37F1-4779-9C44-84BEC596EFAD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7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298427B-A935-43E9-B718-DAF26AB4BA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319F2-9B47-453E-8683-9ECDF50DD851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EAA2A-BD31-4FD2-84FD-7E83CA59C5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12A628FE-EC4E-4A59-A692-F9113FF1CC7D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4D38DA-B7C5-4C0A-8801-D1FD2E61D2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085E7-3B19-480E-ACA3-0099E35302B2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1D3EB5-169F-4F5D-8BD9-D929755880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BB28F-DCCE-4116-9B20-66C7BC6437E8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8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22E2A-61D0-4A50-9C10-63A9708C88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ADEB3-4342-45DC-9CB6-FCED25E1946F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2ACF0-F908-4124-A836-FF073E60BC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6C5755-C940-4BDB-BF48-FBFB213A70E5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3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6095E6-1005-452C-BF65-8041FE39E8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5A3F7C-B194-4242-9A5F-80DAE432C290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1ACD1-A577-4A70-981D-D3451FD3EC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7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9EBB2DB-47F2-4436-8884-750ED8635603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A46DBF-4DCA-459C-B1D0-14A3A4675E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78CA0-76C8-47AD-84F4-00C0456947AD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26B2F-BB5B-427F-9E09-BA4A30B4F5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687E8A5-D57D-48A3-B9F6-E20F50B73E12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039D5C33-C37F-420A-8EBE-E45E964EF1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0" name="Текст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39F2179E-ED5D-457F-AF4A-0D6DD7A6B5F8}" type="datetimeFigureOut">
              <a:rPr lang="ru-RU"/>
              <a:pPr>
                <a:defRPr/>
              </a:pPr>
              <a:t>11.12.2017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5167E8C2-ED27-463B-9CD3-2B1276A190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0" r:id="rId4"/>
    <p:sldLayoutId id="2147483669" r:id="rId5"/>
    <p:sldLayoutId id="2147483668" r:id="rId6"/>
    <p:sldLayoutId id="2147483667" r:id="rId7"/>
    <p:sldLayoutId id="2147483666" r:id="rId8"/>
    <p:sldLayoutId id="2147483674" r:id="rId9"/>
    <p:sldLayoutId id="2147483665" r:id="rId10"/>
    <p:sldLayoutId id="2147483675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15379" y="402889"/>
            <a:ext cx="5211891" cy="366967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Технология </a:t>
            </a:r>
            <a:br>
              <a:rPr lang="ru-RU" dirty="0" smtClean="0"/>
            </a:br>
            <a:r>
              <a:rPr lang="ru-RU" dirty="0" smtClean="0"/>
              <a:t>интеллектуально-творческого  развития детей</a:t>
            </a:r>
            <a:br>
              <a:rPr lang="ru-RU" dirty="0" smtClean="0"/>
            </a:br>
            <a:r>
              <a:rPr lang="ru-RU" dirty="0" smtClean="0"/>
              <a:t>«Сказочные лабиринты  игры»</a:t>
            </a:r>
            <a:br>
              <a:rPr lang="ru-RU" dirty="0" smtClean="0"/>
            </a:br>
            <a:r>
              <a:rPr lang="ru-RU" sz="4000" i="1" dirty="0" smtClean="0"/>
              <a:t>Вячеслава Вадимовича </a:t>
            </a:r>
            <a:r>
              <a:rPr lang="ru-RU" sz="4000" i="1" dirty="0" err="1" smtClean="0"/>
              <a:t>Воскобовича</a:t>
            </a:r>
            <a:endParaRPr lang="ru-RU" sz="4000" i="1" dirty="0"/>
          </a:p>
        </p:txBody>
      </p:sp>
      <p:pic>
        <p:nvPicPr>
          <p:cNvPr id="14339" name="Рисунок 4" descr="http://www.babyroomblog.ru/wp/wp-content/uploads/2013/08/1448imag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652963"/>
            <a:ext cx="1771650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Рисунок 5" descr="Персонаж &quot;Филимон Коттерфильд&quot; (малый размер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60350"/>
            <a:ext cx="1476375" cy="170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Подзаголовок 6"/>
          <p:cNvSpPr>
            <a:spLocks noGrp="1"/>
          </p:cNvSpPr>
          <p:nvPr>
            <p:ph type="subTitle" idx="1"/>
          </p:nvPr>
        </p:nvSpPr>
        <p:spPr>
          <a:xfrm>
            <a:off x="5724525" y="4557713"/>
            <a:ext cx="2744788" cy="84137"/>
          </a:xfrm>
        </p:spPr>
        <p:txBody>
          <a:bodyPr/>
          <a:lstStyle/>
          <a:p>
            <a:r>
              <a:rPr lang="ru-RU" smtClean="0">
                <a:solidFill>
                  <a:schemeClr val="bg2"/>
                </a:solidFill>
                <a:latin typeface="Arial" charset="0"/>
              </a:rPr>
              <a:t>Старший воспитатель </a:t>
            </a:r>
          </a:p>
          <a:p>
            <a:r>
              <a:rPr lang="ru-RU" smtClean="0">
                <a:solidFill>
                  <a:schemeClr val="bg2"/>
                </a:solidFill>
                <a:latin typeface="Arial" charset="0"/>
              </a:rPr>
              <a:t>МБДОУ №26</a:t>
            </a:r>
          </a:p>
          <a:p>
            <a:r>
              <a:rPr lang="ru-RU" smtClean="0">
                <a:solidFill>
                  <a:schemeClr val="bg2"/>
                </a:solidFill>
                <a:latin typeface="Arial" charset="0"/>
              </a:rPr>
              <a:t>Теперенкова Э.Г.</a:t>
            </a:r>
          </a:p>
          <a:p>
            <a:r>
              <a:rPr lang="ru-RU" smtClean="0">
                <a:solidFill>
                  <a:schemeClr val="bg2"/>
                </a:solidFill>
                <a:latin typeface="Arial" charset="0"/>
              </a:rPr>
              <a:t>2017г.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692696"/>
            <a:ext cx="3312368" cy="4968552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ru-RU" dirty="0" smtClean="0"/>
              <a:t>Немного истории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Вячеслав Вадимович </a:t>
            </a:r>
            <a:r>
              <a:rPr lang="ru-RU" dirty="0" err="1" smtClean="0"/>
              <a:t>Воскобович</a:t>
            </a:r>
            <a:endParaRPr lang="ru-RU" dirty="0"/>
          </a:p>
        </p:txBody>
      </p:sp>
      <p:pic>
        <p:nvPicPr>
          <p:cNvPr id="15362" name="Содержимое 3" descr="https://yt3.ggpht.com/-r2nTnwPd10Q/AAAAAAAAAAI/AAAAAAAAAAA/q7uEvUwuCGk/s900-c-k-no/photo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836613"/>
            <a:ext cx="4537075" cy="4824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239000" cy="6206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Немного истории</a:t>
            </a:r>
            <a:endParaRPr lang="ru-RU" dirty="0"/>
          </a:p>
        </p:txBody>
      </p:sp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0" y="765175"/>
            <a:ext cx="8243888" cy="6092825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ru-RU" smtClean="0"/>
              <a:t>   </a:t>
            </a:r>
            <a:r>
              <a:rPr lang="ru-RU" b="1" smtClean="0"/>
              <a:t>Вячеслав  Вадимович  Воскобович </a:t>
            </a:r>
            <a:r>
              <a:rPr lang="ru-RU" smtClean="0"/>
              <a:t>-  в прошлом  инженер-физик, живет  в Санкт-Петербурге. </a:t>
            </a:r>
          </a:p>
          <a:p>
            <a:pPr>
              <a:buFont typeface="Wingdings 2" pitchFamily="18" charset="2"/>
              <a:buNone/>
            </a:pPr>
            <a:r>
              <a:rPr lang="ru-RU" smtClean="0"/>
              <a:t>   Им разработано  более 40  развивающих  игр и пособий.  </a:t>
            </a:r>
          </a:p>
          <a:p>
            <a:pPr>
              <a:buFont typeface="Wingdings 2" pitchFamily="18" charset="2"/>
              <a:buNone/>
            </a:pPr>
            <a:r>
              <a:rPr lang="ru-RU" smtClean="0"/>
              <a:t>   Толчком к изобретению  игр  послужили  двое  собственных  детей  и «пустые»  магазины  игрушек  в эпоху  «Перестройки».</a:t>
            </a:r>
          </a:p>
          <a:p>
            <a:pPr>
              <a:buClr>
                <a:srgbClr val="B13F9A"/>
              </a:buClr>
              <a:buFont typeface="Wingdings 2" pitchFamily="18" charset="2"/>
              <a:buNone/>
            </a:pPr>
            <a:r>
              <a:rPr lang="ru-RU" smtClean="0"/>
              <a:t>   Воскобович,  пытаясь найти альтернативу  обычным  постсоветским  игрушкам, он решил  пойти своим  путем. </a:t>
            </a:r>
          </a:p>
          <a:p>
            <a:pPr>
              <a:buClr>
                <a:srgbClr val="B13F9A"/>
              </a:buClr>
              <a:buFont typeface="Wingdings 2" pitchFamily="18" charset="2"/>
              <a:buNone/>
            </a:pPr>
            <a:r>
              <a:rPr lang="ru-RU" smtClean="0">
                <a:solidFill>
                  <a:srgbClr val="000000"/>
                </a:solidFill>
              </a:rPr>
              <a:t>   Аналогов  этим играм  за рубежом нет,  эти игры чисто российский продукт.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Технология - это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473700"/>
          </a:xfrm>
        </p:spPr>
        <p:txBody>
          <a:bodyPr>
            <a:normAutofit fontScale="925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/>
              <a:t>проверенная временем  сказочно-игровая модель образовательной деятельности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/>
              <a:t>оборудование</a:t>
            </a:r>
            <a:r>
              <a:rPr lang="ru-RU" dirty="0"/>
              <a:t>, необходимое для выполнения Стандарта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/>
              <a:t>полноценное  </a:t>
            </a:r>
            <a:r>
              <a:rPr lang="ru-RU" dirty="0"/>
              <a:t>развитие  личности ребенка  во всех  образовательных областях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/>
              <a:t>игровое обеспечение  детских видов  деятельности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 </a:t>
            </a:r>
            <a:r>
              <a:rPr lang="ru-RU" dirty="0" smtClean="0"/>
              <a:t>   и их интеграция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/>
              <a:t>развитие познавательно-интеллектуальной активности детей  через игровую  деятельность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/>
              <a:t>учет особенностей и коррекции недостатков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/>
              <a:t> </a:t>
            </a:r>
            <a:r>
              <a:rPr lang="ru-RU" dirty="0" smtClean="0"/>
              <a:t>  развития детей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r>
              <a:rPr lang="ru-RU" dirty="0" smtClean="0"/>
              <a:t>совместная, партнерская деятельность  детей, родителей и педагогов</a:t>
            </a:r>
            <a:endParaRPr lang="ru-RU" dirty="0"/>
          </a:p>
        </p:txBody>
      </p:sp>
      <p:pic>
        <p:nvPicPr>
          <p:cNvPr id="17411" name="Рисунок 3" descr="http://www.babyroomblog.ru/wp/wp-content/uploads/2013/08/1448imag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6188" y="5013325"/>
            <a:ext cx="1547812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C:\Users\1\Desktop\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38100"/>
            <a:ext cx="9194800" cy="6896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1\Desktop\3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7242048" cy="64807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«Фиолетовый лес»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35375" y="5949950"/>
            <a:ext cx="342900" cy="176213"/>
          </a:xfrm>
        </p:spPr>
        <p:txBody>
          <a:bodyPr>
            <a:normAutofit fontScale="2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Char char=""/>
              <a:defRPr/>
            </a:pPr>
            <a:endParaRPr lang="ru-RU" dirty="0"/>
          </a:p>
        </p:txBody>
      </p:sp>
      <p:pic>
        <p:nvPicPr>
          <p:cNvPr id="20483" name="Picture 3" descr="C:\Users\Ольга\Desktop\лес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81075"/>
            <a:ext cx="9204325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Игровой комплекс </a:t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 err="1" smtClean="0"/>
              <a:t>Коврограф</a:t>
            </a:r>
            <a:r>
              <a:rPr lang="ru-RU" dirty="0" smtClean="0"/>
              <a:t> «Ларчик»</a:t>
            </a:r>
            <a:endParaRPr lang="ru-RU" dirty="0"/>
          </a:p>
        </p:txBody>
      </p:sp>
      <p:pic>
        <p:nvPicPr>
          <p:cNvPr id="21506" name="Рисунок 3" descr="vos_068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3663" y="2636838"/>
            <a:ext cx="2700337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Содержимое 5" descr="http://cdn3.imgbb.ru/user/154/1540877/201502/da1b46e85d69cf463300a9d22db15272.jpg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971550" y="1268413"/>
            <a:ext cx="4676775" cy="55895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err="1" smtClean="0"/>
              <a:t>Коврограф</a:t>
            </a:r>
            <a:r>
              <a:rPr lang="ru-RU" dirty="0" smtClean="0"/>
              <a:t> ларчик</a:t>
            </a:r>
            <a:endParaRPr lang="ru-RU" dirty="0"/>
          </a:p>
        </p:txBody>
      </p:sp>
      <p:pic>
        <p:nvPicPr>
          <p:cNvPr id="22530" name="Picture 2" descr="C:\Users\1\Desktop\игры Воскобовича фото\DSC0208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19100" y="2101850"/>
            <a:ext cx="3597275" cy="3521075"/>
          </a:xfrm>
        </p:spPr>
      </p:pic>
      <p:pic>
        <p:nvPicPr>
          <p:cNvPr id="22531" name="Picture 2" descr="C:\Users\1\Desktop\игры Воскобовича фото\DSC0208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559300" y="2101850"/>
            <a:ext cx="2759075" cy="3521075"/>
          </a:xfrm>
        </p:spPr>
      </p:pic>
      <p:pic>
        <p:nvPicPr>
          <p:cNvPr id="22532" name="Рисунок 4" descr="http://www.babyroomblog.ru/wp/wp-content/uploads/2013/08/1448image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5825" y="0"/>
            <a:ext cx="190817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Рисунок 5" descr="Персонаж &quot;Филимон Коттерфильд&quot; (малый размер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08850" y="4046538"/>
            <a:ext cx="1835150" cy="281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Прямоугольник 3"/>
          <p:cNvSpPr>
            <a:spLocks noChangeArrowheads="1"/>
          </p:cNvSpPr>
          <p:nvPr/>
        </p:nvSpPr>
        <p:spPr bwMode="auto">
          <a:xfrm>
            <a:off x="250825" y="331788"/>
            <a:ext cx="6607175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>
                <a:latin typeface="Trebuchet MS" pitchFamily="34" charset="0"/>
              </a:rPr>
              <a:t>Все игры сопровождает сказочный  сюжет, путешествия, преодоление трудностей, разрешение  сложных  ситуаций,  нахождением верного  решения, сказочные персонажи: мальчик Гео, Ворон Метр, гномы, девочка Долька, Незримка Всюсь, Филимон Коттерфильд,</a:t>
            </a:r>
          </a:p>
          <a:p>
            <a:r>
              <a:rPr lang="ru-RU" sz="2000">
                <a:latin typeface="Trebuchet MS" pitchFamily="34" charset="0"/>
              </a:rPr>
              <a:t>Околесик и др. </a:t>
            </a:r>
          </a:p>
        </p:txBody>
      </p:sp>
      <p:pic>
        <p:nvPicPr>
          <p:cNvPr id="23554" name="Picture 3" descr="C:\Users\Ольга\Desktop\ВОСКОБОВИЧ\готовые герои\гео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732588" y="31750"/>
            <a:ext cx="1771650" cy="3797300"/>
          </a:xfrm>
        </p:spPr>
      </p:pic>
      <p:pic>
        <p:nvPicPr>
          <p:cNvPr id="23555" name="Picture 4" descr="C:\Users\Ольга\Desktop\ВОСКОБОВИЧ\готовые герои\дольк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3988" y="2960688"/>
            <a:ext cx="1628775" cy="277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5" descr="C:\Users\Ольга\Desktop\ВОСКОБОВИЧ\готовые герои\незримка фсюсь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86238" y="2085975"/>
            <a:ext cx="1798637" cy="203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6" descr="C:\Users\Ольга\Desktop\ВОСКОБОВИЧ\готовые герои\гномы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500688" y="3829050"/>
            <a:ext cx="3487737" cy="302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7" descr="C:\Users\Ольга\Desktop\ВОСКОБОВИЧ\готовые герои\кот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460500" y="4576763"/>
            <a:ext cx="2093913" cy="213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8" descr="C:\Users\Ольга\Desktop\ВОСКОБОВИЧ\готовые герои\околесик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1538" y="2566988"/>
            <a:ext cx="1889125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9" descr="C:\Users\Ольга\Desktop\ВОСКОБОВИЧ\готовые герои\ворон метр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332163" y="4822825"/>
            <a:ext cx="1758950" cy="197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8856984" cy="1484784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dirty="0" smtClean="0"/>
              <a:t>Сказочные гномы: </a:t>
            </a:r>
            <a:br>
              <a:rPr lang="ru-RU" dirty="0" smtClean="0"/>
            </a:br>
            <a:r>
              <a:rPr lang="ru-RU" dirty="0" err="1" smtClean="0"/>
              <a:t>Кохле</a:t>
            </a:r>
            <a:r>
              <a:rPr lang="ru-RU" dirty="0" smtClean="0"/>
              <a:t>, </a:t>
            </a:r>
            <a:r>
              <a:rPr lang="ru-RU" dirty="0" err="1" smtClean="0"/>
              <a:t>Охле</a:t>
            </a:r>
            <a:r>
              <a:rPr lang="ru-RU" dirty="0" smtClean="0"/>
              <a:t>, Желе, Зеле, геле,</a:t>
            </a:r>
            <a:br>
              <a:rPr lang="ru-RU" dirty="0" smtClean="0"/>
            </a:br>
            <a:r>
              <a:rPr lang="ru-RU" dirty="0" smtClean="0"/>
              <a:t> Селе, Фи</a:t>
            </a:r>
            <a:endParaRPr lang="ru-RU" dirty="0"/>
          </a:p>
        </p:txBody>
      </p:sp>
      <p:pic>
        <p:nvPicPr>
          <p:cNvPr id="24578" name="Содержимое 3" descr="http://voskobovich.su/wp-content/uploads/2014/11/Gnomyi_01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-9525" y="1916113"/>
            <a:ext cx="8969375" cy="28082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88461"/>
            <a:ext cx="5760640" cy="6076843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b="1" cap="all" dirty="0" err="1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a typeface="+mj-ea"/>
                <a:cs typeface="+mj-cs"/>
              </a:rPr>
              <a:t>игровизор</a:t>
            </a:r>
            <a:r>
              <a:rPr lang="ru-RU" sz="2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a typeface="+mj-ea"/>
                <a:cs typeface="+mj-cs"/>
              </a:rPr>
              <a:t> -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800" dirty="0"/>
              <a:t>развивает  представление о геометрических  формах.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800" dirty="0" smtClean="0"/>
              <a:t>  Средство  </a:t>
            </a:r>
            <a:r>
              <a:rPr lang="ru-RU" sz="2800" dirty="0"/>
              <a:t>для проведения  графических диктантов, переноса  изображения  по клеточкам, штриховки, </a:t>
            </a:r>
            <a:r>
              <a:rPr lang="ru-RU" sz="2800" dirty="0" smtClean="0"/>
              <a:t>  моделирования и дорисовывание  геом.форм, поиск и восстановление  моделей геом.форм, </a:t>
            </a:r>
            <a:r>
              <a:rPr lang="ru-RU" sz="2800" smtClean="0"/>
              <a:t>штриховка и </a:t>
            </a:r>
            <a:r>
              <a:rPr lang="ru-RU" sz="2800" dirty="0" smtClean="0"/>
              <a:t>т.д. </a:t>
            </a:r>
            <a:endParaRPr lang="ru-RU" sz="2800" dirty="0"/>
          </a:p>
        </p:txBody>
      </p:sp>
      <p:pic>
        <p:nvPicPr>
          <p:cNvPr id="25602" name="Picture 2" descr="C:\Users\Ольга\Desktop\ВОСКОБОВИЧ\готовые герои\околесик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4941888"/>
            <a:ext cx="1717675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67400" y="88900"/>
            <a:ext cx="3176588" cy="446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80470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Конструктор «</a:t>
            </a:r>
            <a:r>
              <a:rPr lang="ru-RU" dirty="0" err="1" smtClean="0"/>
              <a:t>Геоконт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0825" y="1268413"/>
            <a:ext cx="4244975" cy="5256212"/>
          </a:xfrm>
        </p:spPr>
        <p:txBody>
          <a:bodyPr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Играя  с разноцветными  резинками-паутинками, ребенок  в занимательной  форме  осваивает  строение  геометрических  фигур, углов, знакомится с понятиями «отрезок», «луч», «прямая» и др., учится работать на координатной  сетке, шифровать фигуры и строить  их в зеркальном  отражении. 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ВАЖНО:  удобно  повесить на  стену в свободном  доступе ребенка!</a:t>
            </a:r>
            <a:endParaRPr lang="ru-RU" b="1" dirty="0"/>
          </a:p>
        </p:txBody>
      </p:sp>
      <p:pic>
        <p:nvPicPr>
          <p:cNvPr id="26627" name="Picture 2" descr="C:\Users\Ольга\Desktop\геокон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97375" y="1844675"/>
            <a:ext cx="4748213" cy="480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5273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Приложения к </a:t>
            </a:r>
            <a:r>
              <a:rPr lang="ru-RU" dirty="0" err="1" smtClean="0"/>
              <a:t>коврографу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«Лепестки ларчик»</a:t>
            </a:r>
            <a:endParaRPr lang="ru-RU" dirty="0"/>
          </a:p>
        </p:txBody>
      </p:sp>
      <p:pic>
        <p:nvPicPr>
          <p:cNvPr id="27650" name="Picture 2" descr="C:\Users\1\Desktop\игры Воскобовича фото\DSC0204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1196975"/>
            <a:ext cx="7318375" cy="5489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Конструктор «Прозрачный квадрат»</a:t>
            </a:r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half" idx="1"/>
          </p:nvPr>
        </p:nvSpPr>
        <p:spPr>
          <a:xfrm>
            <a:off x="179388" y="908050"/>
            <a:ext cx="4316412" cy="5949950"/>
          </a:xfrm>
        </p:spPr>
        <p:txBody>
          <a:bodyPr>
            <a:normAutofit fontScale="775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.  Благодаря  прозрачности, пластинки квадрата  можно  складывать друг на друга всей  плоскостью.  А методическая сказка «Нетающие  льдинки  озера </a:t>
            </a:r>
            <a:r>
              <a:rPr lang="ru-RU" dirty="0" err="1" smtClean="0"/>
              <a:t>Айс</a:t>
            </a:r>
            <a:r>
              <a:rPr lang="ru-RU" dirty="0" smtClean="0"/>
              <a:t>, или Сказка  о Прозрачном Квадрате»  служит  прекрасной  мотивацией для выполнения  ребенком различных  интеллектуальных  задач, усвоению  эталонов  целого и части, учит ребенка считать, в процессе игры ребенок  отвечает  на занимательные вопросы, решает  проблемные  задачи, упражняется  в моделировании и преобразовании  предметов.</a:t>
            </a:r>
          </a:p>
        </p:txBody>
      </p:sp>
      <p:pic>
        <p:nvPicPr>
          <p:cNvPr id="28675" name="Содержимое 8" descr="1696578[1]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356100" y="565150"/>
            <a:ext cx="3887788" cy="5543550"/>
          </a:xfrm>
        </p:spPr>
      </p:pic>
      <p:pic>
        <p:nvPicPr>
          <p:cNvPr id="28676" name="Рисунок 9" descr="http://www.babyroomblog.ru/wp/wp-content/uploads/2013/08/1448imag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5300663"/>
            <a:ext cx="1331912" cy="1557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Эталонные  конструкторы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0825" y="908050"/>
            <a:ext cx="4244975" cy="5949950"/>
          </a:xfrm>
        </p:spPr>
        <p:txBody>
          <a:bodyPr>
            <a:normAutofit fontScale="92500"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Игра «Фонарики  Ларчик»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Отличное средство  для знакомства ребенка  с эталонами  формы,  которое  можно использовать  с </a:t>
            </a:r>
            <a:r>
              <a:rPr lang="ru-RU" dirty="0" err="1" smtClean="0"/>
              <a:t>коврографом</a:t>
            </a:r>
            <a:r>
              <a:rPr lang="ru-RU" dirty="0" smtClean="0"/>
              <a:t> «Ларчик». Оно позволяет  решать  множество  образовательных задач математического и конструктивного характера. </a:t>
            </a:r>
          </a:p>
        </p:txBody>
      </p:sp>
      <p:pic>
        <p:nvPicPr>
          <p:cNvPr id="29699" name="Picture 2" descr="C:\Users\1\Desktop\игры Воскобовича фото\DSC0199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284663" y="1052513"/>
            <a:ext cx="4751387" cy="37449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Знаковые конструкторы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836613"/>
            <a:ext cx="4716463" cy="6021387"/>
          </a:xfrm>
        </p:spPr>
        <p:txBody>
          <a:bodyPr>
            <a:normAutofit fontScale="92500"/>
          </a:bodyPr>
          <a:lstStyle/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Игра «Волшебная  восьмерка 1»</a:t>
            </a:r>
          </a:p>
          <a:p>
            <a:pPr marL="274320" indent="-274320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  Она может  использоваться  в качестве образца правильного  сложения  цифры, развития  внимания и самоконтроля у ребенка и др..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ВАЖНО:  для закрепления образа  цифры  можно  использовать  вариант конструирования  с закрытыми глазами  по словесному  описанию</a:t>
            </a:r>
            <a:r>
              <a:rPr lang="ru-RU" dirty="0" smtClean="0"/>
              <a:t>! </a:t>
            </a:r>
            <a:endParaRPr lang="ru-RU" dirty="0"/>
          </a:p>
        </p:txBody>
      </p:sp>
      <p:pic>
        <p:nvPicPr>
          <p:cNvPr id="30723" name="Picture 2" descr="C:\Users\Ольга\Desktop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99025" y="908050"/>
            <a:ext cx="3209925" cy="604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6606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Эталонные  конструкторы</a:t>
            </a:r>
            <a:endParaRPr lang="ru-RU" dirty="0"/>
          </a:p>
        </p:txBody>
      </p:sp>
      <p:sp>
        <p:nvSpPr>
          <p:cNvPr id="31746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68413"/>
            <a:ext cx="4038600" cy="5976937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ru-RU" sz="2400" b="1" smtClean="0"/>
          </a:p>
          <a:p>
            <a:pPr>
              <a:buFont typeface="Wingdings 2" pitchFamily="18" charset="2"/>
              <a:buNone/>
            </a:pPr>
            <a:endParaRPr lang="ru-RU" sz="2400" b="1" smtClean="0"/>
          </a:p>
          <a:p>
            <a:pPr>
              <a:buFont typeface="Wingdings 2" pitchFamily="18" charset="2"/>
              <a:buNone/>
            </a:pPr>
            <a:endParaRPr lang="ru-RU" sz="2400" b="1" smtClean="0"/>
          </a:p>
          <a:p>
            <a:pPr>
              <a:buFont typeface="Wingdings 2" pitchFamily="18" charset="2"/>
              <a:buNone/>
            </a:pPr>
            <a:r>
              <a:rPr lang="ru-RU" sz="2400" b="1" smtClean="0"/>
              <a:t>Игра «Логоформочки 5»</a:t>
            </a:r>
          </a:p>
          <a:p>
            <a:pPr>
              <a:buFont typeface="Wingdings 2" pitchFamily="18" charset="2"/>
              <a:buNone/>
            </a:pPr>
            <a:r>
              <a:rPr lang="ru-RU" sz="2400" smtClean="0"/>
              <a:t>   из пяти  геометрических форм  ребенок  может  сконструировать  более  20 составных фигур</a:t>
            </a:r>
          </a:p>
        </p:txBody>
      </p:sp>
      <p:pic>
        <p:nvPicPr>
          <p:cNvPr id="31747" name="Содержимое 6" descr="http://www.inteltoys.ru/files/catalog/2014/10/6743_img3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4427538" y="1773238"/>
            <a:ext cx="4716462" cy="47513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err="1" smtClean="0"/>
              <a:t>Чудо-конструкторы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1268413"/>
            <a:ext cx="4495800" cy="5589587"/>
          </a:xfrm>
        </p:spPr>
        <p:txBody>
          <a:bodyPr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Чудо-конструктор «Чудо-цветик» </a:t>
            </a:r>
            <a:r>
              <a:rPr lang="ru-RU" dirty="0" smtClean="0"/>
              <a:t>позволяет  в игровой форме  познакомить  ребенка  с дробями, составом  десяти,  соотношением  части  и целого.  Игра  формирует  умение  осуществлять  свои  собственные  замыслы, нестандартно мыслить.  </a:t>
            </a:r>
            <a:r>
              <a:rPr lang="ru-RU" b="1" dirty="0" smtClean="0"/>
              <a:t>ВАЖНО:  задания  включают  в себя  конструирование  заданной  формы,  конструирование  фигурок и конструирование  на соотношение  части  и целого!</a:t>
            </a:r>
            <a:endParaRPr lang="ru-RU" b="1" dirty="0"/>
          </a:p>
        </p:txBody>
      </p:sp>
      <p:pic>
        <p:nvPicPr>
          <p:cNvPr id="32771" name="Содержимое 5" descr="cvetik.jpg%20б[1].jpg"/>
          <p:cNvPicPr>
            <a:picLocks noGrp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05388" y="981075"/>
            <a:ext cx="2806700" cy="5616575"/>
          </a:xfrm>
        </p:spPr>
      </p:pic>
      <p:pic>
        <p:nvPicPr>
          <p:cNvPr id="32772" name="Рисунок 6" descr="http://www.babyroomblog.ru/wp/wp-content/uploads/2013/08/1448imag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0650" y="5013325"/>
            <a:ext cx="1403350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Комплект «Играем в математику»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0" y="836613"/>
            <a:ext cx="4140200" cy="5289550"/>
          </a:xfrm>
        </p:spPr>
        <p:txBody>
          <a:bodyPr>
            <a:normAutofit fontScale="85000" lnSpcReduction="10000"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b="1" dirty="0" smtClean="0"/>
              <a:t> «Кораблик «Плюх-Плюх»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dirty="0" smtClean="0"/>
              <a:t>Отправляясь  в путешествие  на пятимачтовом  кораблике «Плюх-Плюхе» во главе  с Капитаном Гусем и Лягушатами-матросами, ребенок  знакомится с понятиями «много», «мало», «поровну», «высокий», «средний», «низкий». Манипулируя  цветными флажками  на мачтах, ребенок  учится  считать,  группировать. </a:t>
            </a:r>
            <a:endParaRPr lang="ru-RU" dirty="0"/>
          </a:p>
        </p:txBody>
      </p:sp>
      <p:pic>
        <p:nvPicPr>
          <p:cNvPr id="33795" name="Рисунок 9" descr="http://www.babyroomblog.ru/wp/wp-content/uploads/2013/08/1448imag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72350" y="4581525"/>
            <a:ext cx="17716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2" descr="C:\Users\Ольга\Desktop\кораблик плюх плюх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1700213"/>
            <a:ext cx="5048250" cy="285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/>
              <a:t>Особенности: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1268413"/>
            <a:ext cx="8131175" cy="5589587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200" b="1" i="1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3200" b="1" i="1" dirty="0" smtClean="0">
                <a:solidFill>
                  <a:schemeClr val="tx2">
                    <a:lumMod val="75000"/>
                  </a:schemeClr>
                </a:solidFill>
              </a:rPr>
              <a:t> ребенок  </a:t>
            </a:r>
            <a:r>
              <a:rPr lang="ru-RU" sz="3200" b="1" i="1" dirty="0">
                <a:solidFill>
                  <a:schemeClr val="tx2">
                    <a:lumMod val="75000"/>
                  </a:schemeClr>
                </a:solidFill>
              </a:rPr>
              <a:t>всегда  может исправить  неточности  на  своем  игровом  поле  при выполнении  заданий,  что создает  дополнительную  ситуацию  успеха!</a:t>
            </a:r>
          </a:p>
          <a:p>
            <a:pPr marL="274320" indent="-274320" fontAlgn="auto">
              <a:spcAft>
                <a:spcPts val="0"/>
              </a:spcAft>
              <a:buFont typeface="Wingdings 2"/>
              <a:buNone/>
              <a:defRPr/>
            </a:pPr>
            <a:endParaRPr lang="ru-RU" dirty="0" smtClean="0"/>
          </a:p>
        </p:txBody>
      </p:sp>
      <p:pic>
        <p:nvPicPr>
          <p:cNvPr id="34819" name="Рисунок 3" descr="Персонаж &quot;Филимон Коттерфильд&quot; (малый размер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5062538"/>
            <a:ext cx="1511300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Рисунок 4" descr="vos_068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48488" y="0"/>
            <a:ext cx="1258887" cy="220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Изящная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1647</TotalTime>
  <Words>411</Words>
  <Application>Microsoft Office PowerPoint</Application>
  <PresentationFormat>Экран (4:3)</PresentationFormat>
  <Paragraphs>39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5</vt:i4>
      </vt:variant>
      <vt:variant>
        <vt:lpstr>Заголовки слайдов</vt:lpstr>
      </vt:variant>
      <vt:variant>
        <vt:i4>21</vt:i4>
      </vt:variant>
    </vt:vector>
  </HeadingPairs>
  <TitlesOfParts>
    <vt:vector size="31" baseType="lpstr">
      <vt:lpstr>Trebuchet MS</vt:lpstr>
      <vt:lpstr>Arial</vt:lpstr>
      <vt:lpstr>Wingdings 2</vt:lpstr>
      <vt:lpstr>Wingdings</vt:lpstr>
      <vt:lpstr>Calibri</vt:lpstr>
      <vt:lpstr>Изящная</vt:lpstr>
      <vt:lpstr>Изящная</vt:lpstr>
      <vt:lpstr>Изящная</vt:lpstr>
      <vt:lpstr>Изящная</vt:lpstr>
      <vt:lpstr>Изящная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 интеллектуально-творческого  развития  «Сказочные лабиринты  игры» Вячеслава Вадимовича Воскобовича</dc:title>
  <dc:creator>1</dc:creator>
  <cp:lastModifiedBy>www.PHILka.RU</cp:lastModifiedBy>
  <cp:revision>170</cp:revision>
  <dcterms:created xsi:type="dcterms:W3CDTF">2015-01-01T13:11:28Z</dcterms:created>
  <dcterms:modified xsi:type="dcterms:W3CDTF">2017-12-11T10:33:10Z</dcterms:modified>
</cp:coreProperties>
</file>