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9" r:id="rId9"/>
    <p:sldId id="278" r:id="rId10"/>
    <p:sldId id="265" r:id="rId11"/>
    <p:sldId id="277" r:id="rId12"/>
    <p:sldId id="266" r:id="rId13"/>
    <p:sldId id="272" r:id="rId14"/>
    <p:sldId id="267" r:id="rId15"/>
    <p:sldId id="268" r:id="rId16"/>
    <p:sldId id="279" r:id="rId17"/>
    <p:sldId id="271" r:id="rId18"/>
    <p:sldId id="275" r:id="rId19"/>
    <p:sldId id="281" r:id="rId20"/>
    <p:sldId id="282" r:id="rId21"/>
    <p:sldId id="283" r:id="rId22"/>
    <p:sldId id="280" r:id="rId23"/>
    <p:sldId id="28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593" autoAdjust="0"/>
  </p:normalViewPr>
  <p:slideViewPr>
    <p:cSldViewPr>
      <p:cViewPr varScale="1">
        <p:scale>
          <a:sx n="67" d="100"/>
          <a:sy n="67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210746-904A-465A-8479-881BC798BF86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3A4A4-B2D0-44BD-B87C-B71BD93F6D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3A4A4-B2D0-44BD-B87C-B71BD93F6DD7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video" Target="file:///C:\Documents%20and%20Settings\Admin\&#1056;&#1072;&#1073;&#1086;&#1095;&#1080;&#1081;%20&#1089;&#1090;&#1086;&#1083;\&#1089;&#1077;&#1084;&#1080;&#1085;&#1072;&#1088;%202010-2\&#1085;&#1072;%20&#1089;&#1077;&#1084;&#1080;&#1085;&#1072;&#1088;%20&#1089;&#1086;&#1073;&#1088;&#1072;&#1085;&#1080;&#1077;\&#1060;&#1080;&#1083;&#1100;&#1084;%20&#1086;%20&#1076;&#1091;&#1096;&#1077;.wmv" TargetMode="External"/><Relationship Id="rId7" Type="http://schemas.openxmlformats.org/officeDocument/2006/relationships/image" Target="../media/image3.png"/><Relationship Id="rId2" Type="http://schemas.openxmlformats.org/officeDocument/2006/relationships/video" Target="file:///C:\Users\&#1084;&#1072;&#1088;&#1075;&#1072;&#1088;&#1080;&#1090;&#1072;\Desktop\&#1050;&#1054;%20&#1044;&#1053;&#1070;%20&#1052;&#1040;&#1058;&#1045;&#1056;&#1048;\&#1088;&#1086;&#1076;&#1080;&#1090;&#1077;&#1083;&#1100;&#1089;&#1082;&#1086;&#1077;%20&#1089;&#1086;&#1073;&#1088;&#1072;&#1085;&#1080;&#1077;\NVEExport.avi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video" Target="file:///H:\&#1050;&#1086;&#1084;&#1087;%20&#8470;2\&#1052;&#1072;&#1084;&#1072;\&#1084;&#1072;&#1089;&#1090;&#1077;&#1088;%20&#1082;&#1083;&#1072;&#1089;&#1089;%20&#1088;&#1086;&#1076;.&#1089;&#1086;&#1073;&#1088;&#1072;&#1085;&#1080;&#1077;\&#1075;&#1086;&#1090;&#1086;&#1074;&#1099;&#1081;%20&#1092;&#1080;&#1083;&#1100;&#1084;%20&#1086;%20&#1076;&#1091;&#1096;&#1077;.avi" TargetMode="External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1.png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24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8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3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4.bin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7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6.bin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8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10%20&#1044;&#1086;&#1088;&#1086;&#1078;&#1082;&#1072;%2010.wav" TargetMode="External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4" Type="http://schemas.openxmlformats.org/officeDocument/2006/relationships/hyperlink" Target="angel.pps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Комп №2\Мама\рисунки\картинка для презентаций\файлы 2\Рисунок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1000108"/>
            <a:ext cx="6843749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Воспитание любовью</a:t>
            </a:r>
            <a:endParaRPr lang="ru-RU" sz="9600" b="1" cap="none" spc="0" dirty="0">
              <a:ln w="1143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NVEExport.avi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Фильм о душе.wmv">
            <a:hlinkClick r:id="" action="ppaction://media"/>
          </p:cNvPr>
          <p:cNvPicPr>
            <a:picLocks noRot="1" noChangeAspect="1"/>
          </p:cNvPicPr>
          <p:nvPr>
            <a:videoFile r:link="rId3"/>
          </p:nvPr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готовый фильм о душе.avi">
            <a:hlinkClick r:id="" action="ppaction://media"/>
          </p:cNvPr>
          <p:cNvPicPr>
            <a:picLocks noRot="1" noChangeAspect="1"/>
          </p:cNvPicPr>
          <p:nvPr>
            <a:videoFile r:link="rId4"/>
          </p:nvPr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H:\Комп №2\Мама\рисунки\картинка для презентаций\файлы 1\Рисунок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H:\Комп №2\Мама\космос\1840261000d8523ba714bbf8717e6fad98539f523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7115695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642910" y="4000504"/>
            <a:ext cx="78997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Душа ребёнка</a:t>
            </a:r>
            <a:endParaRPr lang="ru-RU" sz="9600" b="1" cap="none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0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vide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video>
              <p:cMediaNode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Комп №2\Мама\рисунки\картинка для презентаций\файлы 1\Рисунок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97"/>
            <a:ext cx="9144000" cy="6828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014955" y="760215"/>
            <a:ext cx="2313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Злость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9628164">
            <a:off x="2928926" y="642918"/>
            <a:ext cx="2923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грубость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29322" y="2143116"/>
            <a:ext cx="3417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ненависть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276563">
            <a:off x="5267281" y="3566394"/>
            <a:ext cx="4017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безразличие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4579948">
            <a:off x="4710346" y="5074494"/>
            <a:ext cx="2496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уныние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4579948">
            <a:off x="2992385" y="5360746"/>
            <a:ext cx="16458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ужас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1085246">
            <a:off x="812731" y="4304663"/>
            <a:ext cx="2630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неудача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208485">
            <a:off x="25877" y="2854588"/>
            <a:ext cx="2289409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печаль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4206331">
            <a:off x="468919" y="1308582"/>
            <a:ext cx="3463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недоверие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0" y="29297"/>
            <a:ext cx="9144000" cy="6828703"/>
            <a:chOff x="-3214742" y="7500966"/>
            <a:chExt cx="9144000" cy="6828703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4" cstate="print">
              <a:grayscl/>
            </a:blip>
            <a:srcRect/>
            <a:stretch>
              <a:fillRect/>
            </a:stretch>
          </p:blipFill>
          <p:spPr bwMode="auto">
            <a:xfrm>
              <a:off x="-3214742" y="7500966"/>
              <a:ext cx="9144000" cy="68287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Овал 19"/>
            <p:cNvSpPr/>
            <p:nvPr/>
          </p:nvSpPr>
          <p:spPr>
            <a:xfrm>
              <a:off x="-714444" y="9186157"/>
              <a:ext cx="4286280" cy="3714776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Прямоугольник 21"/>
          <p:cNvSpPr/>
          <p:nvPr/>
        </p:nvSpPr>
        <p:spPr>
          <a:xfrm rot="19628164">
            <a:off x="2945512" y="719326"/>
            <a:ext cx="2923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грубость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214942" y="785794"/>
            <a:ext cx="2313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Злость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143636" y="2143116"/>
            <a:ext cx="3417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ненависть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2276563">
            <a:off x="5267281" y="3494956"/>
            <a:ext cx="4017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безразличие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 rot="4579948">
            <a:off x="4781785" y="5074493"/>
            <a:ext cx="2496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уныние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 rot="4579948">
            <a:off x="3106236" y="5487634"/>
            <a:ext cx="16458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ужас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 rot="21085246">
            <a:off x="839939" y="4334417"/>
            <a:ext cx="2630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неудача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 rot="208485">
            <a:off x="25877" y="3068902"/>
            <a:ext cx="2289409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печаль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 rot="4206331">
            <a:off x="505943" y="1324022"/>
            <a:ext cx="3463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недоверие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2" grpId="0"/>
      <p:bldP spid="14" grpId="0"/>
      <p:bldP spid="15" grpId="0"/>
      <p:bldP spid="16" grpId="0"/>
      <p:bldP spid="17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Группа 31"/>
          <p:cNvGrpSpPr/>
          <p:nvPr/>
        </p:nvGrpSpPr>
        <p:grpSpPr>
          <a:xfrm>
            <a:off x="0" y="0"/>
            <a:ext cx="9144000" cy="6828703"/>
            <a:chOff x="-3214742" y="7500966"/>
            <a:chExt cx="9144000" cy="6828703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3" cstate="print">
              <a:grayscl/>
            </a:blip>
            <a:srcRect/>
            <a:stretch>
              <a:fillRect/>
            </a:stretch>
          </p:blipFill>
          <p:spPr bwMode="auto">
            <a:xfrm>
              <a:off x="-3214742" y="7500966"/>
              <a:ext cx="9144000" cy="68287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4" name="Овал 33"/>
            <p:cNvSpPr/>
            <p:nvPr/>
          </p:nvSpPr>
          <p:spPr>
            <a:xfrm>
              <a:off x="-714444" y="9186157"/>
              <a:ext cx="4286280" cy="3714776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5014955" y="760215"/>
            <a:ext cx="2313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Злость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9628164">
            <a:off x="2928926" y="642918"/>
            <a:ext cx="2923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грубость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29322" y="2143116"/>
            <a:ext cx="3417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ненависть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276563">
            <a:off x="5267281" y="3566394"/>
            <a:ext cx="40174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безразличие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4579948">
            <a:off x="4710346" y="5074494"/>
            <a:ext cx="2496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уныние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4579948">
            <a:off x="2992385" y="5360746"/>
            <a:ext cx="16458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ужас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1085246">
            <a:off x="812731" y="4304663"/>
            <a:ext cx="2630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неудача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208485">
            <a:off x="25877" y="2854588"/>
            <a:ext cx="2289409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печаль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4206331">
            <a:off x="468919" y="1308582"/>
            <a:ext cx="3463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недоверие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5" name="Прямоугольник 34"/>
          <p:cNvSpPr/>
          <p:nvPr/>
        </p:nvSpPr>
        <p:spPr>
          <a:xfrm rot="19628164">
            <a:off x="2947121" y="719327"/>
            <a:ext cx="3063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нежность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000628" y="928670"/>
            <a:ext cx="28294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доброта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929322" y="2000240"/>
            <a:ext cx="26532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любовь</a:t>
            </a:r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8" name="Прямоугольник 37"/>
          <p:cNvSpPr/>
          <p:nvPr/>
        </p:nvSpPr>
        <p:spPr>
          <a:xfrm rot="2276563">
            <a:off x="5656788" y="3326390"/>
            <a:ext cx="3236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внимание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9" name="Прямоугольник 38"/>
          <p:cNvSpPr/>
          <p:nvPr/>
        </p:nvSpPr>
        <p:spPr>
          <a:xfrm rot="4579948">
            <a:off x="5245942" y="5074493"/>
            <a:ext cx="2568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радость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0" name="Прямоугольник 39"/>
          <p:cNvSpPr/>
          <p:nvPr/>
        </p:nvSpPr>
        <p:spPr>
          <a:xfrm rot="5693356">
            <a:off x="2812365" y="5175167"/>
            <a:ext cx="2442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восторг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1" name="Прямоугольник 40"/>
          <p:cNvSpPr/>
          <p:nvPr/>
        </p:nvSpPr>
        <p:spPr>
          <a:xfrm rot="21085246">
            <a:off x="796509" y="4048664"/>
            <a:ext cx="34317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ликование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 rot="208485">
            <a:off x="454226" y="2719827"/>
            <a:ext cx="2557175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веселье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3" name="Прямоугольник 42"/>
          <p:cNvSpPr/>
          <p:nvPr/>
        </p:nvSpPr>
        <p:spPr>
          <a:xfrm rot="4206331">
            <a:off x="1364181" y="1324022"/>
            <a:ext cx="2747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2400000" lon="0" rev="2400000"/>
              </a:camera>
              <a:lightRig rig="threePt" dir="t"/>
            </a:scene3d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доверие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0098" y="0"/>
            <a:ext cx="9644098" cy="714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Прямоугольник 23"/>
          <p:cNvSpPr/>
          <p:nvPr/>
        </p:nvSpPr>
        <p:spPr>
          <a:xfrm>
            <a:off x="1285852" y="5288340"/>
            <a:ext cx="5011308" cy="1569660"/>
          </a:xfrm>
          <a:prstGeom prst="rect">
            <a:avLst/>
          </a:prstGeom>
          <a:noFill/>
          <a:scene3d>
            <a:camera prst="obliqueTopRight"/>
            <a:lightRig rig="soft" dir="tl">
              <a:rot lat="0" lon="0" rev="0"/>
            </a:lightRig>
          </a:scene3d>
          <a:sp3d>
            <a:bevelT prst="relaxedInset"/>
          </a:sp3d>
        </p:spPr>
        <p:txBody>
          <a:bodyPr wrap="none" lIns="91440" tIns="45720" rIns="91440" bIns="45720">
            <a:prstTxWarp prst="textCurveDown">
              <a:avLst/>
            </a:prstTxWarp>
            <a:spAutoFit/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ЛЮБОВЬ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928926" y="3857628"/>
            <a:ext cx="5011308" cy="1569660"/>
          </a:xfrm>
          <a:prstGeom prst="rect">
            <a:avLst/>
          </a:prstGeom>
          <a:noFill/>
          <a:scene3d>
            <a:camera prst="obliqueTopRight"/>
            <a:lightRig rig="soft" dir="tl">
              <a:rot lat="0" lon="0" rev="0"/>
            </a:lightRig>
          </a:scene3d>
          <a:sp3d>
            <a:bevelT prst="relaxedInset"/>
          </a:sp3d>
        </p:spPr>
        <p:txBody>
          <a:bodyPr wrap="none" lIns="91440" tIns="45720" rIns="91440" bIns="45720">
            <a:prstTxWarp prst="textCurveDown">
              <a:avLst/>
            </a:prstTxWarp>
            <a:spAutoFit/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9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ЛЮБОВЬ</a:t>
            </a:r>
            <a:endParaRPr lang="ru-RU" sz="809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14744" y="2214554"/>
            <a:ext cx="5011308" cy="1569660"/>
          </a:xfrm>
          <a:prstGeom prst="rect">
            <a:avLst/>
          </a:prstGeom>
          <a:noFill/>
          <a:scene3d>
            <a:camera prst="obliqueTopRight"/>
            <a:lightRig rig="soft" dir="tl">
              <a:rot lat="0" lon="0" rev="0"/>
            </a:lightRig>
          </a:scene3d>
          <a:sp3d>
            <a:bevelT prst="relaxedInset"/>
          </a:sp3d>
        </p:spPr>
        <p:txBody>
          <a:bodyPr wrap="none" lIns="91440" tIns="45720" rIns="91440" bIns="45720">
            <a:prstTxWarp prst="textCurveDown">
              <a:avLst/>
            </a:prstTxWarp>
            <a:spAutoFit/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ЛЮБОВЬ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429124" y="857232"/>
            <a:ext cx="5011308" cy="1569660"/>
          </a:xfrm>
          <a:prstGeom prst="rect">
            <a:avLst/>
          </a:prstGeom>
          <a:noFill/>
          <a:scene3d>
            <a:camera prst="obliqueTopRight"/>
            <a:lightRig rig="soft" dir="tl">
              <a:rot lat="0" lon="0" rev="0"/>
            </a:lightRig>
          </a:scene3d>
          <a:sp3d>
            <a:bevelT prst="relaxedInset"/>
          </a:sp3d>
        </p:spPr>
        <p:txBody>
          <a:bodyPr wrap="none" lIns="91440" tIns="45720" rIns="91440" bIns="45720">
            <a:prstTxWarp prst="textCurveDown">
              <a:avLst/>
            </a:prstTxWarp>
            <a:spAutoFit/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ЛЮБОВЬ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4000"/>
                            </p:stCondLst>
                            <p:childTnLst>
                              <p:par>
                                <p:cTn id="193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000"/>
                            </p:stCondLst>
                            <p:childTnLst>
                              <p:par>
                                <p:cTn id="205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47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47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4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5500"/>
                            </p:stCondLst>
                            <p:childTnLst>
                              <p:par>
                                <p:cTn id="2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6000"/>
                            </p:stCondLst>
                            <p:childTnLst>
                              <p:par>
                                <p:cTn id="2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6500"/>
                            </p:stCondLst>
                            <p:childTnLst>
                              <p:par>
                                <p:cTn id="2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9" grpId="0"/>
      <p:bldP spid="9" grpId="1"/>
      <p:bldP spid="10" grpId="0"/>
      <p:bldP spid="10" grpId="1"/>
      <p:bldP spid="12" grpId="0"/>
      <p:bldP spid="12" grpId="1"/>
      <p:bldP spid="12" grpId="2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35" grpId="0"/>
      <p:bldP spid="35" grpId="1"/>
      <p:bldP spid="36" grpId="0"/>
      <p:bldP spid="36" grpId="1"/>
      <p:bldP spid="37" grpId="0"/>
      <p:bldP spid="37" grpId="1"/>
      <p:bldP spid="37" grpId="2"/>
      <p:bldP spid="38" grpId="0"/>
      <p:bldP spid="38" grpId="1"/>
      <p:bldP spid="38" grpId="2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24" grpId="0"/>
      <p:bldP spid="25" grpId="0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35834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1643042" y="642918"/>
            <a:ext cx="56942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Что такое любовь?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1428736"/>
            <a:ext cx="3714776" cy="521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66" y="1500174"/>
            <a:ext cx="685804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3" y="1500174"/>
            <a:ext cx="6715173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71603" y="1500174"/>
            <a:ext cx="6904787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00166" y="1500174"/>
            <a:ext cx="6901180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43042" y="1428736"/>
            <a:ext cx="5929354" cy="5742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43042" y="1428736"/>
            <a:ext cx="5286412" cy="6049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43042" y="1428735"/>
            <a:ext cx="6143668" cy="5418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28728" y="1500174"/>
            <a:ext cx="699180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00166" y="1500174"/>
            <a:ext cx="661463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571604" y="1491509"/>
            <a:ext cx="6429420" cy="536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357290" y="1571612"/>
            <a:ext cx="6572269" cy="4929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57158" y="1643050"/>
            <a:ext cx="845455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71736" y="1500174"/>
            <a:ext cx="3857652" cy="497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ransition advTm="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xit" presetSubtype="4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lide(fromBottom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2" presetClass="exit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2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1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54" presetClass="exit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4500"/>
                            </p:stCondLst>
                            <p:childTnLst>
                              <p:par>
                                <p:cTn id="64" presetID="55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500"/>
                            </p:stCondLst>
                            <p:childTnLst>
                              <p:par>
                                <p:cTn id="7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7000"/>
                            </p:stCondLst>
                            <p:childTnLst>
                              <p:par>
                                <p:cTn id="75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8500"/>
                            </p:stCondLst>
                            <p:childTnLst>
                              <p:par>
                                <p:cTn id="7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9000"/>
                            </p:stCondLst>
                            <p:childTnLst>
                              <p:par>
                                <p:cTn id="83" presetID="8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1000"/>
                            </p:stCondLst>
                            <p:childTnLst>
                              <p:par>
                                <p:cTn id="8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3000"/>
                            </p:stCondLst>
                            <p:childTnLst>
                              <p:par>
                                <p:cTn id="91" presetID="4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0"/>
                            </p:stCondLst>
                            <p:childTnLst>
                              <p:par>
                                <p:cTn id="9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500"/>
                            </p:stCondLst>
                            <p:childTnLst>
                              <p:par>
                                <p:cTn id="99" presetID="50" presetClass="exit" presetSubtype="0" ac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8500"/>
                            </p:stCondLst>
                            <p:childTnLst>
                              <p:par>
                                <p:cTn id="111" presetID="47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1000"/>
                            </p:stCondLst>
                            <p:childTnLst>
                              <p:par>
                                <p:cTn id="1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1500"/>
                            </p:stCondLst>
                            <p:childTnLst>
                              <p:par>
                                <p:cTn id="123" presetID="5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4000"/>
                            </p:stCondLst>
                            <p:childTnLst>
                              <p:par>
                                <p:cTn id="1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4500"/>
                            </p:stCondLst>
                            <p:childTnLst>
                              <p:par>
                                <p:cTn id="13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5500"/>
                            </p:stCondLst>
                            <p:childTnLst>
                              <p:par>
                                <p:cTn id="14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Мои документы2\violet1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:\Комп №2\Мама\рисунки\картинка для презентаций\файлы 2\Рисунок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790038" y="-2357502"/>
            <a:ext cx="12934038" cy="9215502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096558">
            <a:off x="-1573787" y="-1349200"/>
            <a:ext cx="12498120" cy="7490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500430" y="0"/>
            <a:ext cx="524694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Родительская </a:t>
            </a:r>
          </a:p>
          <a:p>
            <a:pPr algn="ctr"/>
            <a:r>
              <a:rPr lang="ru-RU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любовь</a:t>
            </a:r>
            <a:endParaRPr lang="ru-RU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1785926"/>
            <a:ext cx="768928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Действенная</a:t>
            </a:r>
            <a:endParaRPr lang="ru-RU" sz="3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Отстраненная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Действенная жалость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Снисходительное отстранение 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Отвержение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Авторитарная </a:t>
            </a:r>
            <a:endParaRPr lang="ru-RU" sz="36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Преследование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Отказ</a:t>
            </a:r>
          </a:p>
          <a:p>
            <a:pPr algn="ctr">
              <a:buFont typeface="Wingdings" pitchFamily="2" charset="2"/>
              <a:buChar char="v"/>
            </a:pPr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безусловная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-0.15382 -0.0358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-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:\Комп №2\Мама\рисунки\картинка для презентаций\файлы 1\57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1334" y="0"/>
            <a:ext cx="942533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285728"/>
            <a:ext cx="904414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Действенная любовь</a:t>
            </a:r>
          </a:p>
          <a:p>
            <a:pPr algn="ctr"/>
            <a:r>
              <a:rPr lang="ru-RU" sz="4800" dirty="0" smtClean="0"/>
              <a:t>(</a:t>
            </a:r>
            <a:r>
              <a:rPr lang="ru-RU" sz="4800" b="1" dirty="0" smtClean="0"/>
              <a:t>симпатия, уважение, близость).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1857364"/>
            <a:ext cx="7358114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Формула семейного воспитания при этом такова: </a:t>
            </a:r>
            <a:r>
              <a:rPr lang="ru-RU" sz="2800" b="1" dirty="0" smtClean="0"/>
              <a:t>хочу, чтобы мой ребенок был счастлив, и буду помогать ему в этом. </a:t>
            </a:r>
            <a:r>
              <a:rPr lang="ru-RU" sz="2800" dirty="0" smtClean="0"/>
              <a:t>Действенная любовь включает активное внимание к интересам ребенка, принятие его как самостоятельной личности, теплое эмоциональное отношение.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 descr="D:\Мои документы2\violet16.gif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Прямоугольник 5"/>
          <p:cNvSpPr>
            <a:spLocks noChangeArrowheads="1"/>
          </p:cNvSpPr>
          <p:nvPr/>
        </p:nvSpPr>
        <p:spPr bwMode="auto">
          <a:xfrm>
            <a:off x="357188" y="428625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endParaRPr lang="ru-RU" sz="3200" b="1" i="1">
              <a:solidFill>
                <a:srgbClr val="00B0F0"/>
              </a:solidFill>
              <a:latin typeface="Calibri" pitchFamily="34" charset="0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553200" y="0"/>
          <a:ext cx="2590800" cy="2562225"/>
        </p:xfrm>
        <a:graphic>
          <a:graphicData uri="http://schemas.openxmlformats.org/presentationml/2006/ole">
            <p:oleObj spid="_x0000_s6146" name="CorelDRAW" r:id="rId5" imgW="2273400" imgH="2694240" progId="">
              <p:embed/>
            </p:oleObj>
          </a:graphicData>
        </a:graphic>
      </p:graphicFrame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85750" y="1000125"/>
            <a:ext cx="8001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«</a:t>
            </a:r>
            <a:r>
              <a:rPr lang="ru-RU" sz="2800" b="1">
                <a:latin typeface="Calibri" pitchFamily="34" charset="0"/>
              </a:rPr>
              <a:t>Поцелуи и всякие нежности не так уж важны для ребёнка»</a:t>
            </a:r>
            <a:endParaRPr lang="ru-RU" sz="3200" b="1"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143116"/>
            <a:ext cx="8858250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Мнение </a:t>
            </a:r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ученых</a:t>
            </a:r>
            <a:r>
              <a:rPr lang="ru-RU" sz="2800" b="1" i="1" dirty="0" smtClean="0">
                <a:solidFill>
                  <a:srgbClr val="FFFF00"/>
                </a:solidFill>
                <a:latin typeface="Calibri" pitchFamily="34" charset="0"/>
              </a:rPr>
              <a:t>  </a:t>
            </a:r>
            <a:r>
              <a:rPr lang="ru-RU" sz="2800" b="1" i="1" dirty="0">
                <a:solidFill>
                  <a:srgbClr val="FF6600"/>
                </a:solidFill>
                <a:latin typeface="Arial Black" pitchFamily="34" charset="0"/>
              </a:rPr>
              <a:t>Дети любого возраста стремятся к ласке, она помогает ощущать себя любимыми и придаёт уверенности в своих силах. Но помните, желание приласкать должно всё-таки в большинстве случаев исходить от самого ребёнка. Не  навязывайте детям  свою любовь активно – это может оттолкнуть их.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Прямоугольник 5"/>
          <p:cNvSpPr>
            <a:spLocks noChangeArrowheads="1"/>
          </p:cNvSpPr>
          <p:nvPr/>
        </p:nvSpPr>
        <p:spPr bwMode="auto">
          <a:xfrm>
            <a:off x="357188" y="428625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endParaRPr lang="ru-RU" sz="3200" b="1" i="1">
              <a:solidFill>
                <a:srgbClr val="00B0F0"/>
              </a:solidFill>
              <a:latin typeface="Calibri" pitchFamily="34" charset="0"/>
            </a:endParaRPr>
          </a:p>
        </p:txBody>
      </p:sp>
      <p:pic>
        <p:nvPicPr>
          <p:cNvPr id="4" name="Picture 3" descr="f5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3143250"/>
            <a:ext cx="1844675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71500" y="571500"/>
            <a:ext cx="8215313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rgbClr val="00B050"/>
                </a:solidFill>
                <a:latin typeface="Arial Black" pitchFamily="34" charset="0"/>
              </a:rPr>
              <a:t>«Для того, чтобы просто существовать, ребёнку требуется четыре объятия в день, для нормального же развития – двенадцать».</a:t>
            </a:r>
          </a:p>
          <a:p>
            <a:endParaRPr lang="ru-RU" sz="3600" b="1" dirty="0">
              <a:solidFill>
                <a:srgbClr val="00B050"/>
              </a:solidFill>
              <a:latin typeface="Calibri" pitchFamily="34" charset="0"/>
            </a:endParaRPr>
          </a:p>
          <a:p>
            <a:r>
              <a:rPr lang="ru-RU" sz="2800" b="1" dirty="0">
                <a:solidFill>
                  <a:srgbClr val="00B050"/>
                </a:solidFill>
                <a:latin typeface="Calibri" pitchFamily="34" charset="0"/>
              </a:rPr>
              <a:t>				</a:t>
            </a:r>
            <a:r>
              <a:rPr lang="ru-RU" sz="3200" b="1" dirty="0">
                <a:solidFill>
                  <a:srgbClr val="00B050"/>
                </a:solidFill>
                <a:latin typeface="Calibri" pitchFamily="34" charset="0"/>
              </a:rPr>
              <a:t>Роберт Мак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:\Комп №2\Мама\рисунки\картинка для презентаций\файлы 1\57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1334" y="0"/>
            <a:ext cx="9425334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85728"/>
            <a:ext cx="9473747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Отстраненная</a:t>
            </a:r>
          </a:p>
          <a:p>
            <a:pPr algn="ctr"/>
            <a:r>
              <a:rPr lang="ru-RU" sz="4800" b="1" dirty="0" smtClean="0"/>
              <a:t>(симпатия, уважение, но большая </a:t>
            </a:r>
          </a:p>
          <a:p>
            <a:pPr algn="ctr"/>
            <a:r>
              <a:rPr lang="ru-RU" sz="4800" b="1" dirty="0" smtClean="0"/>
              <a:t>дистанция в общении).</a:t>
            </a:r>
            <a:endParaRPr lang="ru-RU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2500307"/>
            <a:ext cx="77153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Воспитание осуществляется по формуле: </a:t>
            </a:r>
            <a:r>
              <a:rPr lang="ru-RU" sz="3200" b="1" dirty="0" smtClean="0"/>
              <a:t>смотрите какой у меня прекрасный ребенок, жаль, что у меня так мало времени для общения с ним</a:t>
            </a:r>
            <a:r>
              <a:rPr lang="ru-RU" sz="3200" dirty="0" smtClean="0"/>
              <a:t>. Родители высоко оценивают ребенка, особенно его успехи или способности, но это сочетается с незнанием его душевного мира, с неумением помочь в его проблемах.</a:t>
            </a:r>
            <a:endParaRPr lang="ru-RU" sz="320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2" descr="D:\Мои документы2\violet1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Прямоугольник 5"/>
          <p:cNvSpPr>
            <a:spLocks noChangeArrowheads="1"/>
          </p:cNvSpPr>
          <p:nvPr/>
        </p:nvSpPr>
        <p:spPr bwMode="auto">
          <a:xfrm>
            <a:off x="357188" y="428625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endParaRPr lang="ru-RU" sz="3200" b="1" i="1">
              <a:solidFill>
                <a:srgbClr val="00B0F0"/>
              </a:solidFill>
              <a:latin typeface="Calibri" pitchFamily="34" charset="0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6553200" y="0"/>
          <a:ext cx="2590800" cy="2562225"/>
        </p:xfrm>
        <a:graphic>
          <a:graphicData uri="http://schemas.openxmlformats.org/presentationml/2006/ole">
            <p:oleObj spid="_x0000_s14338" name="CorelDRAW" r:id="rId5" imgW="2273400" imgH="2694240" progId="">
              <p:embed/>
            </p:oleObj>
          </a:graphicData>
        </a:graphic>
      </p:graphicFrame>
      <p:pic>
        <p:nvPicPr>
          <p:cNvPr id="5126" name="Picture 2" descr="D:\Мои документы2\violet16.gif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6215063" y="357188"/>
          <a:ext cx="2590800" cy="2562225"/>
        </p:xfrm>
        <a:graphic>
          <a:graphicData uri="http://schemas.openxmlformats.org/presentationml/2006/ole">
            <p:oleObj spid="_x0000_s14339" name="CorelDRAW" r:id="rId6" imgW="2273400" imgH="2694240" progId="">
              <p:embed/>
            </p:oleObj>
          </a:graphicData>
        </a:graphic>
      </p:graphicFrame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85750" y="214313"/>
            <a:ext cx="62865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FF0000"/>
                </a:solidFill>
                <a:latin typeface="Calibri" pitchFamily="34" charset="0"/>
              </a:rPr>
              <a:t>Слишком мало времени остаётся для воспитания ребёнка</a:t>
            </a:r>
            <a:r>
              <a:rPr lang="ru-RU" sz="2800" b="1" i="1" dirty="0" smtClean="0">
                <a:solidFill>
                  <a:srgbClr val="FF0000"/>
                </a:solidFill>
                <a:latin typeface="Calibri" pitchFamily="34" charset="0"/>
              </a:rPr>
              <a:t>.</a:t>
            </a:r>
            <a:endParaRPr lang="ru-RU" sz="2800" b="1" i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50" y="1714500"/>
            <a:ext cx="8858250" cy="4789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sz="2800" b="1" i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FF6600"/>
                </a:solidFill>
                <a:latin typeface="Calibri" pitchFamily="34" charset="0"/>
              </a:rPr>
              <a:t>Взрослые часто забывают простую истину – если  уж родили ребёнка, надо и время для него найти. Ребёнок, который постоянно слышит, что у взрослого на него постоянно нет времени, будет искать среди чужих людей родственные души. Даже, если ваш день расписан по минутам, найдите вечером полчаса ( в этом вопросе качество важнее,  количества) посидеть у кровати ребёнка, поговорите с ним, расспросите о прожитом дне, прочитайте книжку, несмотря на возраст.</a:t>
            </a:r>
            <a:r>
              <a:rPr lang="ru-RU" sz="2800" b="1" i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00B050"/>
                </a:solidFill>
                <a:latin typeface="Calibri" pitchFamily="34" charset="0"/>
              </a:rPr>
              <a:t>Ребёнку это необходимо</a:t>
            </a:r>
            <a:r>
              <a:rPr lang="ru-RU" sz="2800" b="1" i="1" dirty="0">
                <a:solidFill>
                  <a:srgbClr val="FFFF00"/>
                </a:solidFill>
                <a:latin typeface="Calibri" pitchFamily="34" charset="0"/>
              </a:rPr>
              <a:t>.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85750" y="928688"/>
            <a:ext cx="63738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atin typeface="Calibri" pitchFamily="34" charset="0"/>
              </a:rPr>
              <a:t>«</a:t>
            </a:r>
            <a:r>
              <a:rPr lang="ru-RU" sz="2800" b="1" dirty="0">
                <a:latin typeface="Calibri" pitchFamily="34" charset="0"/>
              </a:rPr>
              <a:t>К сожалению, у меня совсем нет времени для тебя»</a:t>
            </a:r>
            <a:endParaRPr lang="ru-RU" sz="3200" b="1" dirty="0">
              <a:latin typeface="Calibri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Комп №2\Мама\рисунки\картинка для презентаций\файлы 1\57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1334" y="0"/>
            <a:ext cx="942533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2714620"/>
            <a:ext cx="835824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Формула такова: </a:t>
            </a:r>
            <a:r>
              <a:rPr lang="ru-RU" sz="3600" b="1" dirty="0" smtClean="0"/>
              <a:t>хотя мой ребенок недостаточно умен и развит, но все равно я его люблю. </a:t>
            </a:r>
            <a:r>
              <a:rPr lang="ru-RU" sz="2800" dirty="0" smtClean="0"/>
              <a:t>Для этого стиля характерно признание действительных (а часто и мнимых) отклонений в умственном или физическом развитии ребенка, в результате чего родители начинают чрезмерно опекать, не веря в его способности и возможности, не доверяя ребенку.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428604"/>
            <a:ext cx="742543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Действенная жалость</a:t>
            </a:r>
          </a:p>
          <a:p>
            <a:pPr algn="ctr"/>
            <a:r>
              <a:rPr lang="ru-RU" sz="4800" b="1" dirty="0" smtClean="0"/>
              <a:t>(симпатия, близость, </a:t>
            </a:r>
          </a:p>
          <a:p>
            <a:pPr algn="ctr"/>
            <a:r>
              <a:rPr lang="ru-RU" sz="4800" b="1" dirty="0" smtClean="0"/>
              <a:t>но отсутствие уважения).</a:t>
            </a:r>
            <a:endParaRPr lang="ru-RU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 descr="D:\Мои документы2\violet16.gif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Прямоугольник 5"/>
          <p:cNvSpPr>
            <a:spLocks noChangeArrowheads="1"/>
          </p:cNvSpPr>
          <p:nvPr/>
        </p:nvSpPr>
        <p:spPr bwMode="auto">
          <a:xfrm>
            <a:off x="357188" y="428625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endParaRPr lang="ru-RU" sz="3200" b="1" i="1">
              <a:solidFill>
                <a:srgbClr val="00B0F0"/>
              </a:solidFill>
              <a:latin typeface="Calibri" pitchFamily="34" charset="0"/>
            </a:endParaRP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6553200" y="0"/>
          <a:ext cx="2590800" cy="2562225"/>
        </p:xfrm>
        <a:graphic>
          <a:graphicData uri="http://schemas.openxmlformats.org/presentationml/2006/ole">
            <p:oleObj spid="_x0000_s9218" name="CorelDRAW" r:id="rId5" imgW="2273400" imgH="2694240" progId="">
              <p:embed/>
            </p:oleObj>
          </a:graphicData>
        </a:graphic>
      </p:graphicFrame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14313" y="785813"/>
            <a:ext cx="8001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«</a:t>
            </a:r>
            <a:r>
              <a:rPr lang="ru-RU" sz="2800" b="1">
                <a:latin typeface="Calibri" pitchFamily="34" charset="0"/>
              </a:rPr>
              <a:t>Пожалуй я сделаю это сама. Моему </a:t>
            </a:r>
          </a:p>
          <a:p>
            <a:r>
              <a:rPr lang="ru-RU" sz="2800" b="1">
                <a:latin typeface="Calibri" pitchFamily="34" charset="0"/>
              </a:rPr>
              <a:t>ребёнку это пока не по силам.»</a:t>
            </a:r>
            <a:endParaRPr lang="ru-RU" sz="3200" b="1">
              <a:latin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50" y="1714500"/>
            <a:ext cx="8572500" cy="4789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/>
            <a:r>
              <a:rPr lang="ru-RU" sz="2800" b="1" i="1" dirty="0" smtClean="0">
                <a:solidFill>
                  <a:srgbClr val="FF6600"/>
                </a:solidFill>
                <a:latin typeface="Calibri" pitchFamily="34" charset="0"/>
              </a:rPr>
              <a:t>Избалованным </a:t>
            </a:r>
            <a:r>
              <a:rPr lang="ru-RU" sz="2800" b="1" i="1" dirty="0">
                <a:solidFill>
                  <a:srgbClr val="FF6600"/>
                </a:solidFill>
                <a:latin typeface="Calibri" pitchFamily="34" charset="0"/>
              </a:rPr>
              <a:t>детям часто тяжело  приходится в жизни. Нельзя держать единственное чадо под колпаком родительской любви – в дальнейшем это может привести к множеству проблем. Если родители убирают каждый камушек с дороги малыша, то от этого ребёнок не чувствует себя счастливее. Скорее наоборот, он ощущает себя  беспомощным и одиноким.</a:t>
            </a:r>
            <a:r>
              <a:rPr lang="ru-RU" sz="2800" b="1" i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00B050"/>
                </a:solidFill>
                <a:latin typeface="Calibri" pitchFamily="34" charset="0"/>
              </a:rPr>
              <a:t>«Попробуй-ка сделать  это сам, а если не получится, я тебе помогу», </a:t>
            </a:r>
            <a:r>
              <a:rPr lang="ru-RU" sz="2800" b="1" i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7030A0"/>
                </a:solidFill>
                <a:latin typeface="Calibri" pitchFamily="34" charset="0"/>
              </a:rPr>
              <a:t>вот один из вариантов мудрого отношения к своему ребёнку. 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Комп №2\Мама\рисунки\картинка для презентаций\файлы 1\57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1334" y="0"/>
            <a:ext cx="942533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2910" y="1857364"/>
            <a:ext cx="828677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/>
              <a:t>любовь человека ко всему окружающему безо всяких условий и желания получить что-либо от него взамен</a:t>
            </a:r>
            <a:endParaRPr lang="ru-RU" sz="5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714356"/>
            <a:ext cx="45772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безусловная</a:t>
            </a:r>
            <a:endParaRPr lang="ru-RU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2" descr="D:\Мои документы2\violet16.gif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Прямоугольник 5"/>
          <p:cNvSpPr>
            <a:spLocks noChangeArrowheads="1"/>
          </p:cNvSpPr>
          <p:nvPr/>
        </p:nvSpPr>
        <p:spPr bwMode="auto">
          <a:xfrm>
            <a:off x="357188" y="428625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endParaRPr lang="ru-RU" sz="3200" b="1" i="1">
              <a:solidFill>
                <a:srgbClr val="00B0F0"/>
              </a:solidFill>
              <a:latin typeface="Calibri" pitchFamily="34" charset="0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553200" y="0"/>
          <a:ext cx="2590800" cy="2562225"/>
        </p:xfrm>
        <a:graphic>
          <a:graphicData uri="http://schemas.openxmlformats.org/presentationml/2006/ole">
            <p:oleObj spid="_x0000_s5122" name="CorelDRAW" r:id="rId5" imgW="2273400" imgH="2694240" progId="">
              <p:embed/>
            </p:oleObj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857232"/>
            <a:ext cx="8001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atin typeface="Calibri" pitchFamily="34" charset="0"/>
              </a:rPr>
              <a:t>«</a:t>
            </a:r>
            <a:r>
              <a:rPr lang="ru-RU" sz="2800" b="1" dirty="0">
                <a:latin typeface="Calibri" pitchFamily="34" charset="0"/>
              </a:rPr>
              <a:t>Если ты не будешь таким, как я хочу, я больше не буду тебя любить».</a:t>
            </a:r>
            <a:endParaRPr lang="ru-RU" sz="3200" b="1" dirty="0">
              <a:latin typeface="Calibri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857364"/>
            <a:ext cx="91440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9933"/>
                </a:solidFill>
                <a:latin typeface="Arial Black" pitchFamily="34" charset="0"/>
              </a:rPr>
              <a:t> </a:t>
            </a:r>
            <a:r>
              <a:rPr lang="ru-RU" sz="2800" b="1" i="1" dirty="0">
                <a:solidFill>
                  <a:srgbClr val="FF6600"/>
                </a:solidFill>
                <a:latin typeface="Arial Black" pitchFamily="34" charset="0"/>
              </a:rPr>
              <a:t>Обещание больше не любить своего ребёнка  - одно из сильнейших средств воспитания Однако эта угроза, как правило, не  осуществляется. А дети прекрасно чувствуют фальшь. Однажды обманув, вы можете на долгое время потерять доверие ребёнка – он будет  воспринимать вас как людей лживых.</a:t>
            </a:r>
          </a:p>
          <a:p>
            <a:r>
              <a:rPr lang="ru-RU" sz="2800" b="1" i="1" dirty="0">
                <a:solidFill>
                  <a:srgbClr val="00B050"/>
                </a:solidFill>
                <a:latin typeface="Arial Black" pitchFamily="34" charset="0"/>
              </a:rPr>
              <a:t>Проще сказать так: «Я буду тебя всё равно любить, но твоё поведение я не одобряю»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:\Комп №2\Мама\рисунки\картинка для презентаций\файлы 1\57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1334" y="0"/>
            <a:ext cx="9425334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-279605" y="357166"/>
            <a:ext cx="96528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Авторитарная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(</a:t>
            </a:r>
            <a:r>
              <a:rPr lang="ru-RU" sz="4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симпатия,близость</a:t>
            </a: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,</a:t>
            </a:r>
          </a:p>
          <a:p>
            <a:pPr algn="ctr"/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собственническое отношение)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714620"/>
            <a:ext cx="835824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Формула такова: </a:t>
            </a:r>
            <a:r>
              <a:rPr lang="ru-RU" sz="3600" b="1" dirty="0" smtClean="0"/>
              <a:t>мой ребенок, что хочу, то и делаю.  </a:t>
            </a:r>
            <a:r>
              <a:rPr lang="ru-RU" sz="2800" dirty="0" smtClean="0"/>
              <a:t>Для этого стиля характерны полное уничтожение личности ребенка и подавление его способностей и личностных качеств. </a:t>
            </a:r>
            <a:r>
              <a:rPr lang="ru-RU" sz="2800" b="1" dirty="0" smtClean="0">
                <a:latin typeface="Calibri" pitchFamily="34" charset="0"/>
              </a:rPr>
              <a:t>Ты должен делать то, что я тебе сказала, потому что я в доме главная</a:t>
            </a:r>
            <a:endParaRPr lang="ru-RU" sz="280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D:\Мои документы2\violet16.gif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Прямоугольник 5"/>
          <p:cNvSpPr>
            <a:spLocks noChangeArrowheads="1"/>
          </p:cNvSpPr>
          <p:nvPr/>
        </p:nvSpPr>
        <p:spPr bwMode="auto">
          <a:xfrm>
            <a:off x="357188" y="428625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endParaRPr lang="ru-RU" sz="3200" b="1" i="1">
              <a:solidFill>
                <a:srgbClr val="00B0F0"/>
              </a:solidFill>
              <a:latin typeface="Calibri" pitchFamily="34" charset="0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6553200" y="0"/>
          <a:ext cx="2590800" cy="2562225"/>
        </p:xfrm>
        <a:graphic>
          <a:graphicData uri="http://schemas.openxmlformats.org/presentationml/2006/ole">
            <p:oleObj spid="_x0000_s8194" name="CorelDRAW" r:id="rId5" imgW="2273400" imgH="2694240" progId="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500" y="1214422"/>
            <a:ext cx="8572500" cy="44012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/>
            <a:r>
              <a:rPr lang="ru-RU" sz="2800" b="1" i="1" dirty="0" smtClean="0">
                <a:solidFill>
                  <a:srgbClr val="FF6600"/>
                </a:solidFill>
                <a:latin typeface="Calibri" pitchFamily="34" charset="0"/>
              </a:rPr>
              <a:t>Дети </a:t>
            </a:r>
            <a:r>
              <a:rPr lang="ru-RU" sz="2800" b="1" i="1" dirty="0">
                <a:solidFill>
                  <a:srgbClr val="FF6600"/>
                </a:solidFill>
                <a:latin typeface="Calibri" pitchFamily="34" charset="0"/>
              </a:rPr>
              <a:t>обязательно должны  понимать, почему и зачем они что-то делают. Слишком  строгое воспитание , основанное на принципах, которые не всегда понятны ребёнку, напоминает дрессировку.  Ребенок может беспрекословно исполнить всё, когда вы рядом, и наплевать на все запреты , когда  вас рядом нет. Убеждение лучше строгости. В случае необходимости  можно сказать так</a:t>
            </a:r>
            <a:r>
              <a:rPr lang="ru-RU" sz="2800" b="1" i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00B050"/>
                </a:solidFill>
                <a:latin typeface="Calibri" pitchFamily="34" charset="0"/>
              </a:rPr>
              <a:t>: «Ты сейчас делаешь так, как я говорю, а вечером мы спокойно обсудим – почему и зачем».</a:t>
            </a:r>
            <a:endParaRPr lang="ru-RU" sz="2800" b="1" i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2" descr="D:\Мои документы2\violet16.gif"/>
          <p:cNvPicPr>
            <a:picLocks noChangeAspect="1" noChangeArrowheads="1"/>
          </p:cNvPicPr>
          <p:nvPr/>
        </p:nvPicPr>
        <p:blipFill>
          <a:blip r:embed="rId5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5"/>
          <p:cNvSpPr>
            <a:spLocks noChangeArrowheads="1"/>
          </p:cNvSpPr>
          <p:nvPr/>
        </p:nvSpPr>
        <p:spPr bwMode="auto">
          <a:xfrm>
            <a:off x="357188" y="428625"/>
            <a:ext cx="8786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endParaRPr lang="ru-RU" sz="3200" b="1" i="1">
              <a:solidFill>
                <a:srgbClr val="00B0F0"/>
              </a:solidFill>
              <a:latin typeface="Calibri" pitchFamily="34" charset="0"/>
            </a:endParaRPr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6553200" y="0"/>
          <a:ext cx="2590800" cy="2562225"/>
        </p:xfrm>
        <a:graphic>
          <a:graphicData uri="http://schemas.openxmlformats.org/presentationml/2006/ole">
            <p:oleObj spid="_x0000_s12290" name="CorelDRAW" r:id="rId6" imgW="2273400" imgH="2694240" progId="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85750" y="1641475"/>
            <a:ext cx="8858250" cy="5216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sz="2800" b="1" i="1" dirty="0" smtClean="0">
                <a:solidFill>
                  <a:srgbClr val="FF66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FF6600"/>
                </a:solidFill>
                <a:latin typeface="Calibri" pitchFamily="34" charset="0"/>
              </a:rPr>
              <a:t>К сожалению, дети не всегда оценивают усилия родителей. И часто блестящее будущее , нарисованное взрослыми в своём воображении, разбивается о полное нежелание </a:t>
            </a:r>
            <a:r>
              <a:rPr lang="ru-RU" sz="2800" b="1" i="1" dirty="0" smtClean="0">
                <a:solidFill>
                  <a:srgbClr val="FF6600"/>
                </a:solidFill>
                <a:latin typeface="Calibri" pitchFamily="34" charset="0"/>
              </a:rPr>
              <a:t>ребёнка  заниматься. </a:t>
            </a:r>
            <a:r>
              <a:rPr lang="ru-RU" sz="2800" b="1" i="1" dirty="0">
                <a:solidFill>
                  <a:srgbClr val="FF6600"/>
                </a:solidFill>
                <a:latin typeface="Calibri" pitchFamily="34" charset="0"/>
              </a:rPr>
              <a:t>Пока ребёнок ещё маленький  и слушается взрослых, но затем . . . Желая вырваться  из клетки родительской любви, он начинает выражать протест доступным ему способами: врать, пропускать занятия, это может быть, и приём наркотиков и т. </a:t>
            </a:r>
            <a:r>
              <a:rPr lang="ru-RU" sz="2800" b="1" i="1" dirty="0" err="1">
                <a:solidFill>
                  <a:srgbClr val="FF6600"/>
                </a:solidFill>
                <a:latin typeface="Calibri" pitchFamily="34" charset="0"/>
              </a:rPr>
              <a:t>д</a:t>
            </a:r>
            <a:r>
              <a:rPr lang="ru-RU" sz="2800" b="1" i="1" dirty="0">
                <a:solidFill>
                  <a:srgbClr val="FF6600"/>
                </a:solidFill>
                <a:latin typeface="Calibri" pitchFamily="34" charset="0"/>
              </a:rPr>
              <a:t> .</a:t>
            </a:r>
            <a:r>
              <a:rPr lang="ru-RU" sz="2800" b="1" i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ru-RU" sz="2800" b="1" i="1" dirty="0">
                <a:solidFill>
                  <a:srgbClr val="00B050"/>
                </a:solidFill>
                <a:latin typeface="Calibri" pitchFamily="34" charset="0"/>
              </a:rPr>
              <a:t>Поэтому, заполняя день ребёнка полезными занятиями, не забывайте оставить ему немного времени для личных дел.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404813"/>
            <a:ext cx="8001000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latin typeface="Calibri" pitchFamily="34" charset="0"/>
              </a:rPr>
              <a:t>«</a:t>
            </a:r>
            <a:r>
              <a:rPr lang="ru-RU" sz="2800" b="1">
                <a:latin typeface="Calibri" pitchFamily="34" charset="0"/>
              </a:rPr>
              <a:t>Мой ребенок будет ходить в бассейн, заниматься музыкой, английским, я не позволю ему упустить свой шанс»</a:t>
            </a:r>
            <a:endParaRPr lang="ru-RU" sz="3200" b="1">
              <a:latin typeface="Calibri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:\Комп №2\Мама\рисунки\Открытки Оля\Ramochky.narod.ru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7" y="-428652"/>
            <a:ext cx="10930014" cy="792961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28596" y="1000108"/>
            <a:ext cx="81439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Верное средство испортить ребенка - это не любить его.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Ни одного ребенка еще никогда не испортили ни привязанность, ни доброта, ни понимание, ни даже снисхождение. Ни малейшего доверия не заслуживает древний предрассудок, что любовь и привязанность могут навредить ребенку, навредит скорей всего обратное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857364"/>
            <a:ext cx="5715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092718"/>
            <a:ext cx="3857652" cy="576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762000"/>
            <a:ext cx="405765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75" y="1143000"/>
            <a:ext cx="38576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3357554" y="0"/>
            <a:ext cx="28956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Мои документы2\violet16.gif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7500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582274" cy="7429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282773" cy="7429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C:\Documents and Settings\Admin\Рабочий стол\мастер класс род.собрание\ec325163f2a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42976" y="4857760"/>
            <a:ext cx="643156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latin typeface="Arial Black" pitchFamily="34" charset="0"/>
              </a:rPr>
              <a:t>Любовь имеет</a:t>
            </a:r>
          </a:p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5400" b="1" spc="50" dirty="0" smtClean="0">
                <a:ln w="11430"/>
                <a:solidFill>
                  <a:srgbClr val="FF0000"/>
                </a:solidFill>
                <a:latin typeface="Arial Black" pitchFamily="34" charset="0"/>
                <a:hlinkClick r:id="rId3" action="ppaction://hlinkfile"/>
              </a:rPr>
              <a:t>крылья</a:t>
            </a:r>
            <a:r>
              <a:rPr lang="ru-RU" sz="5400" b="1" spc="50" dirty="0" smtClean="0">
                <a:ln w="11430"/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5400" b="1" spc="50" dirty="0" smtClean="0">
                <a:ln w="11430"/>
                <a:solidFill>
                  <a:srgbClr val="FF0000"/>
                </a:solidFill>
                <a:latin typeface="Arial Black" pitchFamily="34" charset="0"/>
                <a:hlinkClick r:id="rId4" action="ppaction://hlinkpres?slideindex=1&amp;slidetitle="/>
              </a:rPr>
              <a:t>Ангела</a:t>
            </a:r>
            <a:endParaRPr lang="ru-RU" sz="5400" b="1" cap="none" spc="50" dirty="0">
              <a:ln w="11430"/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7078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4797152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endParaRPr lang="en-US" sz="3600" b="1" i="1" dirty="0"/>
          </a:p>
        </p:txBody>
      </p:sp>
    </p:spTree>
  </p:cSld>
  <p:clrMapOvr>
    <a:masterClrMapping/>
  </p:clrMapOvr>
  <p:transition advTm="7078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|0.2|0.1|0.1|0.1|0|0.1|0|0.1|0|0.2|0|0.1|0|0.1|0.1|0|0|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.1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893</Words>
  <Application>Microsoft Office PowerPoint</Application>
  <PresentationFormat>Экран (4:3)</PresentationFormat>
  <Paragraphs>92</Paragraphs>
  <Slides>23</Slides>
  <Notes>1</Notes>
  <HiddenSlides>0</HiddenSlides>
  <MMClips>3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CorelDRAW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маргарита</dc:creator>
  <cp:lastModifiedBy>маргарита</cp:lastModifiedBy>
  <cp:revision>70</cp:revision>
  <dcterms:modified xsi:type="dcterms:W3CDTF">2017-02-16T09:35:05Z</dcterms:modified>
</cp:coreProperties>
</file>