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0"/>
  </p:notesMasterIdLst>
  <p:handoutMasterIdLst>
    <p:handoutMasterId r:id="rId21"/>
  </p:handoutMasterIdLst>
  <p:sldIdLst>
    <p:sldId id="270" r:id="rId3"/>
    <p:sldId id="306" r:id="rId4"/>
    <p:sldId id="298" r:id="rId5"/>
    <p:sldId id="299" r:id="rId6"/>
    <p:sldId id="272" r:id="rId7"/>
    <p:sldId id="303" r:id="rId8"/>
    <p:sldId id="304" r:id="rId9"/>
    <p:sldId id="305" r:id="rId10"/>
    <p:sldId id="307" r:id="rId11"/>
    <p:sldId id="302" r:id="rId12"/>
    <p:sldId id="276" r:id="rId13"/>
    <p:sldId id="277" r:id="rId14"/>
    <p:sldId id="278" r:id="rId15"/>
    <p:sldId id="308" r:id="rId16"/>
    <p:sldId id="281" r:id="rId17"/>
    <p:sldId id="284" r:id="rId18"/>
    <p:sldId id="29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65" autoAdjust="0"/>
    <p:restoredTop sz="94660"/>
  </p:normalViewPr>
  <p:slideViewPr>
    <p:cSldViewPr snapToGrid="0">
      <p:cViewPr>
        <p:scale>
          <a:sx n="69" d="100"/>
          <a:sy n="69" d="100"/>
        </p:scale>
        <p:origin x="-756" y="-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8422"/>
    </p:cViewPr>
  </p:sorterViewPr>
  <p:notesViewPr>
    <p:cSldViewPr snapToGrid="0">
      <p:cViewPr varScale="1">
        <p:scale>
          <a:sx n="83" d="100"/>
          <a:sy n="83" d="100"/>
        </p:scale>
        <p:origin x="138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0162783548158849E-2"/>
          <c:y val="8.8584200364892979E-2"/>
          <c:w val="0.73877748072675253"/>
          <c:h val="0.8215634742338723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21</c:v>
                </c:pt>
                <c:pt idx="1">
                  <c:v>23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77</c:v>
                </c:pt>
                <c:pt idx="1">
                  <c:v>76</c:v>
                </c:pt>
                <c:pt idx="2">
                  <c:v>24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7130112"/>
        <c:axId val="165868032"/>
      </c:barChart>
      <c:catAx>
        <c:axId val="1271301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65868032"/>
        <c:crosses val="autoZero"/>
        <c:auto val="1"/>
        <c:lblAlgn val="ctr"/>
        <c:lblOffset val="100"/>
        <c:noMultiLvlLbl val="0"/>
      </c:catAx>
      <c:valAx>
        <c:axId val="1658680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713011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31</c:v>
                </c:pt>
                <c:pt idx="1">
                  <c:v>34</c:v>
                </c:pt>
                <c:pt idx="2">
                  <c:v>37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69</c:v>
                </c:pt>
                <c:pt idx="1">
                  <c:v>66</c:v>
                </c:pt>
                <c:pt idx="2">
                  <c:v>63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7412736"/>
        <c:axId val="165658624"/>
      </c:barChart>
      <c:catAx>
        <c:axId val="1274127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65658624"/>
        <c:crosses val="autoZero"/>
        <c:auto val="1"/>
        <c:lblAlgn val="ctr"/>
        <c:lblOffset val="100"/>
        <c:noMultiLvlLbl val="0"/>
      </c:catAx>
      <c:valAx>
        <c:axId val="1656586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741273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ru-RU" smtClean="0"/>
              <a:pPr/>
              <a:t>01.06.2017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ru-RU" smtClean="0"/>
              <a:pPr/>
              <a:t>01.06.2017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</a:t>
            </a:r>
            <a:r>
              <a:rPr lang="ru-RU" noProof="0" dirty="0" smtClean="0"/>
              <a:t>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ru-RU" smtClean="0"/>
              <a:pPr/>
              <a:t>01.06.2017</a:t>
            </a:fld>
            <a:endParaRPr lang="ru-RU" dirty="0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ru-RU" smtClean="0"/>
              <a:pPr/>
              <a:t>01.06.2017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ru-RU" smtClean="0"/>
              <a:pPr/>
              <a:t>01.06.2017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ru-RU" smtClean="0"/>
              <a:pPr/>
              <a:t>01.06.2017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ru-RU" smtClean="0"/>
              <a:pPr/>
              <a:t>01.06.2017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ru-RU" smtClean="0"/>
              <a:pPr/>
              <a:t>01.06.2017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ru-RU" smtClean="0"/>
              <a:pPr/>
              <a:t>01.06.2017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ru-RU" smtClean="0"/>
              <a:pPr/>
              <a:t>01.06.2017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ru-RU" smtClean="0"/>
              <a:pPr/>
              <a:t>01.06.2017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ru-RU" smtClean="0"/>
              <a:pPr/>
              <a:t>01.06.2017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ru-RU" smtClean="0"/>
              <a:pPr/>
              <a:t>01.06.2017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</a:t>
            </a:r>
            <a:r>
              <a:rPr lang="ru-RU" noProof="0" dirty="0" smtClean="0"/>
              <a:t>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fld id="{9D3B9702-7FBF-4720-8670-571C5E7EEDDE}" type="datetime1">
              <a:rPr lang="ru-RU" smtClean="0"/>
              <a:pPr/>
              <a:t>01.06.2017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 b="1">
                <a:solidFill>
                  <a:schemeClr val="accent2"/>
                </a:solidFill>
              </a:defRPr>
            </a:lvl1pPr>
          </a:lstStyle>
          <a:p>
            <a:fld id="{8FDBFFB2-86D9-4B8F-A59A-553A60B94B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0263" y="535577"/>
            <a:ext cx="8425543" cy="1149532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Дошколята в «Олимп»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0891" y="1841863"/>
            <a:ext cx="10724606" cy="4441371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00B050"/>
                </a:solidFill>
              </a:rPr>
              <a:t>(проблемы преемственности между ДОУ и социокультурным окружением г. Александрова)</a:t>
            </a:r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r>
              <a:rPr lang="ru-RU" b="1" dirty="0" smtClean="0"/>
              <a:t>Подготовила: </a:t>
            </a:r>
            <a:r>
              <a:rPr lang="ru-RU" b="1" i="1" dirty="0" smtClean="0"/>
              <a:t>руководитель по</a:t>
            </a:r>
          </a:p>
          <a:p>
            <a:r>
              <a:rPr lang="ru-RU" b="1" i="1" dirty="0" smtClean="0"/>
              <a:t>физическому воспитанию</a:t>
            </a:r>
          </a:p>
          <a:p>
            <a:r>
              <a:rPr lang="ru-RU" b="1" i="1" dirty="0" smtClean="0"/>
              <a:t>МБДОУ «ЦРР№12»  </a:t>
            </a:r>
          </a:p>
          <a:p>
            <a:endParaRPr lang="ru-RU" b="1" i="1" dirty="0" smtClean="0"/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Степина Ирина Валентиновна 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(высшая квалификационная категория). 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58466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IMG_416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0970" y="2527663"/>
            <a:ext cx="5486400" cy="411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48194" y="339634"/>
            <a:ext cx="11691257" cy="266482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r>
              <a:rPr lang="ru-RU" sz="3100" b="1" dirty="0" smtClean="0">
                <a:solidFill>
                  <a:srgbClr val="FF0000"/>
                </a:solidFill>
              </a:rPr>
              <a:t>Преемственность </a:t>
            </a:r>
            <a:r>
              <a:rPr lang="ru-RU" sz="3100" b="1" dirty="0" smtClean="0">
                <a:solidFill>
                  <a:srgbClr val="002060"/>
                </a:solidFill>
              </a:rPr>
              <a:t>между ДОУ и </a:t>
            </a:r>
            <a:r>
              <a:rPr lang="ru-RU" sz="3100" b="1" dirty="0" err="1" smtClean="0">
                <a:solidFill>
                  <a:srgbClr val="002060"/>
                </a:solidFill>
              </a:rPr>
              <a:t>ФОКом</a:t>
            </a:r>
            <a:r>
              <a:rPr lang="ru-RU" sz="3100" b="1" dirty="0" smtClean="0">
                <a:solidFill>
                  <a:srgbClr val="002060"/>
                </a:solidFill>
              </a:rPr>
              <a:t> «Олимп» - это процесс, в котором на дошкольной ступени образования сохраняется ценность дошкольного детства и формируются фундаментальные личностные качества ребёнка, основы здорового образа. </a:t>
            </a:r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460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27371" y="457200"/>
            <a:ext cx="4853442" cy="5408023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воспитание здорового, физически развитого ребенка с использованием инновационного подхода к организации физического воспитания на подготовительном к школе этапе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Содержимое 4" descr="IMG_22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84641" y="352698"/>
            <a:ext cx="6008913" cy="45066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177" y="304800"/>
            <a:ext cx="9673636" cy="4659086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Задачи: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способствовать полноценному физическому развитию детей в процессе их воспитания и образования;</a:t>
            </a:r>
            <a:b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прививать ребенку навыки нравственного и культурного поведения, в немалой степени способствующие укреплению здоровья;</a:t>
            </a:r>
            <a:b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формировать у детей опыт поведения, обеспечивающий эмоциональное благополучие и закладывающий основы их дальнейшей самореализации.</a:t>
            </a:r>
            <a:endParaRPr lang="ru-RU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7018" y="304799"/>
            <a:ext cx="11051176" cy="1275807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Одним из приоритетных направлений работы является обеспечение равных стартовых возможностей физического развития воспитанников ДОУ</a:t>
            </a:r>
            <a:endParaRPr lang="ru-RU" sz="2800" dirty="0">
              <a:solidFill>
                <a:srgbClr val="0070C0"/>
              </a:solidFill>
            </a:endParaRPr>
          </a:p>
        </p:txBody>
      </p:sp>
      <p:pic>
        <p:nvPicPr>
          <p:cNvPr id="6" name="Содержимое 5" descr="Рисунок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61257" y="1564696"/>
            <a:ext cx="4551958" cy="3412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5238205" y="1881051"/>
            <a:ext cx="6479177" cy="953589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Индивидуальные занятия детей-инвалидов с инструктором по плаванию в бассейне ФОК «Олимп»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218" name="Picture 2" descr="http://310.xn----7sbbnbe8fhnk.xn--p1ai/wp-content/uploads/2014/03/%D0%B4%D0%B5%D1%82%D1%81%D0%BA%D0%B8%D0%B9-%D1%81%D0%B0%D0%B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17473" y="3148149"/>
            <a:ext cx="5452563" cy="32838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8827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Преемственность между детским садом </a:t>
            </a:r>
            <a:r>
              <a:rPr lang="ru-RU" b="1" dirty="0" err="1" smtClean="0">
                <a:solidFill>
                  <a:srgbClr val="0070C0"/>
                </a:solidFill>
              </a:rPr>
              <a:t>ФОКом</a:t>
            </a:r>
            <a:r>
              <a:rPr lang="ru-RU" b="1" dirty="0" smtClean="0">
                <a:solidFill>
                  <a:srgbClr val="0070C0"/>
                </a:solidFill>
              </a:rPr>
              <a:t> «Олимп» и ДЮШС г. Александрова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5" name="Содержимое 4" descr="IMG_428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137059" y="1551215"/>
            <a:ext cx="4572000" cy="3429000"/>
          </a:xfrm>
        </p:spPr>
      </p:pic>
      <p:pic>
        <p:nvPicPr>
          <p:cNvPr id="6" name="Содержимое 5" descr="IMG_230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165669" y="1737359"/>
            <a:ext cx="5689464" cy="42670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9071" y="304801"/>
            <a:ext cx="8431305" cy="50202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ЭКСКУРСИЯ В МУЗЕЙ ФОК «ОЛИМП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Содержимое 4" descr="IMG_4189 (2)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008150" y="959432"/>
            <a:ext cx="4003761" cy="4009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Содержимое 8" descr="IMG_4192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475682" y="2803134"/>
            <a:ext cx="4967756" cy="37258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анна\Desktop\изб\IMG_41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716383" y="1052907"/>
            <a:ext cx="3200400" cy="2400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55022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10"/>
          <p:cNvSpPr>
            <a:spLocks noGrp="1"/>
          </p:cNvSpPr>
          <p:nvPr>
            <p:ph type="body" idx="1"/>
          </p:nvPr>
        </p:nvSpPr>
        <p:spPr>
          <a:xfrm>
            <a:off x="336177" y="349624"/>
            <a:ext cx="5378824" cy="954741"/>
          </a:xfrm>
        </p:spPr>
        <p:txBody>
          <a:bodyPr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Мы юные болельщики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9" name="Содержимое 8" descr="IMG_4176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008529" y="1196206"/>
            <a:ext cx="5118629" cy="38389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Текст 11"/>
          <p:cNvSpPr>
            <a:spLocks noGrp="1"/>
          </p:cNvSpPr>
          <p:nvPr>
            <p:ph type="body" sz="quarter" idx="3"/>
          </p:nvPr>
        </p:nvSpPr>
        <p:spPr>
          <a:xfrm>
            <a:off x="7008813" y="874059"/>
            <a:ext cx="4572000" cy="1035423"/>
          </a:xfrm>
        </p:spPr>
        <p:txBody>
          <a:bodyPr/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тренажерном зале.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IMG_4206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6720573" y="2111188"/>
            <a:ext cx="5099921" cy="3824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6922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6598162" cy="567397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День здоровья в ФОК е «Олимп»</a:t>
            </a:r>
            <a:endParaRPr lang="ru-RU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Содержимое 13" descr="IMG_826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7763" y="1160595"/>
            <a:ext cx="4449233" cy="3336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Содержимое 14" descr="IMG_8267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7391074" y="957215"/>
            <a:ext cx="4449233" cy="3336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Users\анна\Desktop\изб\IMG_41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8782" y="3682592"/>
            <a:ext cx="4023360" cy="301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000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9269" y="304800"/>
            <a:ext cx="10901544" cy="120041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Спортивное состязание с детски садом № 15 «Мы смелые, быстрые, умелые» на базе ФОК «Олимп»</a:t>
            </a:r>
            <a:endParaRPr lang="ru-RU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C:\Users\анна\Desktop\Новая ИР ВАЛпапка\изб\IMG_222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6263" y="2056209"/>
            <a:ext cx="5270273" cy="39527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Содержимое 5" descr="IMG_2245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1607318" y="1561011"/>
            <a:ext cx="4659088" cy="34943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5926" y="304800"/>
            <a:ext cx="10764887" cy="120041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Приобщение детей к ценностям здорового образа жизни через преемственность с ДСЮШ г. Александрова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1871003" y="1153552"/>
            <a:ext cx="3967089" cy="998806"/>
          </a:xfrm>
        </p:spPr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«Малышок -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крепышок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Содержимое 4" descr="IMG_351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053882" y="2209647"/>
            <a:ext cx="4805623" cy="36042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Содержимое 8" descr="IMG_3553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6943588" y="1223890"/>
            <a:ext cx="4750712" cy="35630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4501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981" y="137652"/>
            <a:ext cx="10809887" cy="88929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«Мама, папа, я –спортивная семья»</a:t>
            </a:r>
            <a:endParaRPr lang="ru-RU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IMG_32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58794" y="1191065"/>
            <a:ext cx="7835704" cy="5223802"/>
          </a:xfrm>
        </p:spPr>
      </p:pic>
    </p:spTree>
    <p:extLst>
      <p:ext uri="{BB962C8B-B14F-4D97-AF65-F5344CB8AC3E}">
        <p14:creationId xmlns:p14="http://schemas.microsoft.com/office/powerpoint/2010/main" val="230344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нна\Desktop\изб\IMG_33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62129" y="3473450"/>
            <a:ext cx="4391025" cy="2927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36419" y="304800"/>
            <a:ext cx="6151418" cy="734291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«городки» всей семьей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Содержимое 12" descr="IMG_330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9806" y="1659043"/>
            <a:ext cx="4572000" cy="30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Содержимое 13" descr="IMG_3312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7245928" y="332510"/>
            <a:ext cx="4572000" cy="30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8140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31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33211" y="268015"/>
            <a:ext cx="8902651" cy="5927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804672" y="12332"/>
            <a:ext cx="10485120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Мониторинг показателей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Физическое развитие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детей 5-7 лет МБДОУ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ЦРР№12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 2015-2017г.г (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в%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6388608" y="1335786"/>
          <a:ext cx="5117592" cy="3321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2139351" y="4886911"/>
            <a:ext cx="8143336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Вывод: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Сравнительная диагностика показывает, что год от года детей с низким уровнем развития становится меньше, а, следовательно, применяемые мной методы и приемы по развитию физических качеств, умений и навыков дают положительные результаты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60" name="Picture 4" descr="C:\Users\анна\Desktop\изб\IMG_31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312" y="1444752"/>
            <a:ext cx="4914900" cy="3276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607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248228" y="160439"/>
            <a:ext cx="9956801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Мониторинг показателей целевых ориентиров детей 5-7 лет МБДОУ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ЦРР№12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 2015-2017г.г (</a:t>
            </a:r>
            <a:r>
              <a:rPr kumimoji="0" lang="ru-RU" sz="2400" b="1" i="1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в%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5971969" y="1748312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048000" y="5587999"/>
            <a:ext cx="6096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Вывод</a:t>
            </a:r>
            <a:r>
              <a:rPr lang="ru-RU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Сравнительная диагностика показывает, что прослеживается положительная динамики показателей </a:t>
            </a:r>
            <a:r>
              <a:rPr lang="ru-RU" b="1" i="1" dirty="0" smtClean="0"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lang="ru-RU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Физическое  развитие» у детей дошкольного возраста МБДОУ ЦРР №12.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1" name="Picture 3" descr="C:\Users\анна\Desktop\изб\IMG_82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7129" y="1523186"/>
            <a:ext cx="4491318" cy="3368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4085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68710" y="748145"/>
            <a:ext cx="9291484" cy="1330037"/>
          </a:xfrm>
        </p:spPr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8193" name="Picture 1" descr="C:\Users\анна\Desktop\изб\IMG_9358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0771" y="2270146"/>
            <a:ext cx="4314393" cy="38555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26404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ldren Happy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sentation3" id="{7909083B-3485-49E7-BBE7-EFD488C62F99}" vid="{B57F6697-5DA8-422E-86BF-20B69A74A1E0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22224F2-88E2-4E19-8BE2-5AB2030F71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Макет презентации с играющимися детьми (рисованное широкоэкранное изображение)</Template>
  <TotalTime>0</TotalTime>
  <Words>295</Words>
  <Application>Microsoft Office PowerPoint</Application>
  <PresentationFormat>Произвольный</PresentationFormat>
  <Paragraphs>33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Children Happy 16x9</vt:lpstr>
      <vt:lpstr>Дошколята в «Олимп»</vt:lpstr>
      <vt:lpstr> Преемственность между ДОУ и ФОКом «Олимп» - это процесс, в котором на дошкольной ступени образования сохраняется ценность дошкольного детства и формируются фундаментальные личностные качества ребёнка, основы здорового образа.  </vt:lpstr>
      <vt:lpstr> Цель – воспитание здорового, физически развитого ребенка с использованием инновационного подхода к организации физического воспитания на подготовительном к школе этапе</vt:lpstr>
      <vt:lpstr>Задачи:  способствовать полноценному физическому развитию детей в процессе их воспитания и образования;  прививать ребенку навыки нравственного и культурного поведения, в немалой степени способствующие укреплению здоровья;  формировать у детей опыт поведения, обеспечивающий эмоциональное благополучие и закладывающий основы их дальнейшей самореализации.</vt:lpstr>
      <vt:lpstr>Одним из приоритетных направлений работы является обеспечение равных стартовых возможностей физического развития воспитанников ДОУ</vt:lpstr>
      <vt:lpstr>Преемственность между детским садом ФОКом «Олимп» и ДЮШС г. Александрова</vt:lpstr>
      <vt:lpstr>ЭКСКУРСИЯ В МУЗЕЙ ФОК «ОЛИМП»</vt:lpstr>
      <vt:lpstr>Презентация PowerPoint</vt:lpstr>
      <vt:lpstr>День здоровья в ФОК е «Олимп»</vt:lpstr>
      <vt:lpstr>Спортивное состязание с детски садом № 15 «Мы смелые, быстрые, умелые» на базе ФОК «Олимп»</vt:lpstr>
      <vt:lpstr>Приобщение детей к ценностям здорового образа жизни через преемственность с ДСЮШ г. Александрова </vt:lpstr>
      <vt:lpstr>«Мама, папа, я –спортивная семья»</vt:lpstr>
      <vt:lpstr>В «городки» всей семьей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2016-10-15T13:38:48Z</dcterms:created>
  <dcterms:modified xsi:type="dcterms:W3CDTF">2017-06-01T05:20:55Z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TC034618839991</vt:lpwstr>
  </property>
</Properties>
</file>