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70" r:id="rId3"/>
    <p:sldId id="268" r:id="rId4"/>
    <p:sldId id="258" r:id="rId5"/>
    <p:sldId id="271" r:id="rId6"/>
    <p:sldId id="269" r:id="rId7"/>
    <p:sldId id="272" r:id="rId8"/>
    <p:sldId id="261" r:id="rId9"/>
    <p:sldId id="263" r:id="rId10"/>
    <p:sldId id="276" r:id="rId11"/>
    <p:sldId id="282" r:id="rId12"/>
    <p:sldId id="277" r:id="rId13"/>
    <p:sldId id="274" r:id="rId14"/>
    <p:sldId id="279" r:id="rId15"/>
    <p:sldId id="264" r:id="rId16"/>
    <p:sldId id="280" r:id="rId17"/>
    <p:sldId id="283" r:id="rId18"/>
    <p:sldId id="267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11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FF"/>
    <a:srgbClr val="0000FF"/>
    <a:srgbClr val="800000"/>
    <a:srgbClr val="57D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3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0BB320-0212-4948-897E-D3770E6D1D9A}" type="datetimeFigureOut">
              <a:rPr lang="ru-RU" smtClean="0"/>
              <a:pPr/>
              <a:t>11.01.2018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0D3190-56AE-416D-8C0A-6E423F8253A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79932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A7174-429A-455E-AFB8-879E8A18E299}" type="datetime1">
              <a:rPr lang="ru-RU" smtClean="0"/>
              <a:t>11.01.2018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32D76-9FC2-4260-B288-C48FFD9675B6}" type="datetime1">
              <a:rPr lang="ru-RU" smtClean="0"/>
              <a:t>11.01.2018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9D221-27CD-4C96-8D8F-61FCE6750A57}" type="datetime1">
              <a:rPr lang="ru-RU" smtClean="0"/>
              <a:t>11.01.2018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9A659-B577-43F7-B7B0-4DBADBED49D4}" type="datetime1">
              <a:rPr lang="ru-RU" smtClean="0"/>
              <a:t>11.01.2018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BCB88-6088-4ECF-B968-0BBFBDABA5D3}" type="datetime1">
              <a:rPr lang="ru-RU" smtClean="0"/>
              <a:t>11.01.2018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12FD1-8AB2-4546-AED6-AD7F68A1E1D8}" type="datetime1">
              <a:rPr lang="ru-RU" smtClean="0"/>
              <a:t>11.01.2018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5DB0D-6CB1-4DA4-9724-8B9BCD35DF74}" type="datetime1">
              <a:rPr lang="ru-RU" smtClean="0"/>
              <a:t>11.01.2018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FA8B5-32F5-4A10-AC28-452F5C8F0C95}" type="datetime1">
              <a:rPr lang="ru-RU" smtClean="0"/>
              <a:t>11.01.2018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E96CD-EA6C-482F-BB9C-A2D8DB2C89F1}" type="datetime1">
              <a:rPr lang="ru-RU" smtClean="0"/>
              <a:t>11.01.2018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499C1-DDF9-4186-A379-D9E478BF9004}" type="datetime1">
              <a:rPr lang="ru-RU" smtClean="0"/>
              <a:t>11.01.2018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EDEED-A3FE-42DF-8638-78AA94015A53}" type="datetime1">
              <a:rPr lang="ru-RU" smtClean="0"/>
              <a:t>11.01.2018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40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 userDrawn="1"/>
        </p:nvSpPr>
        <p:spPr>
          <a:xfrm>
            <a:off x="357158" y="285728"/>
            <a:ext cx="8501122" cy="6215106"/>
          </a:xfrm>
          <a:prstGeom prst="roundRect">
            <a:avLst>
              <a:gd name="adj" fmla="val 9106"/>
            </a:avLst>
          </a:prstGeom>
          <a:noFill/>
          <a:ln>
            <a:solidFill>
              <a:srgbClr val="57D3FF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0_75c96_b715e7d3_XL.jpeg"/>
          <p:cNvPicPr>
            <a:picLocks noChangeAspect="1"/>
          </p:cNvPicPr>
          <p:nvPr userDrawn="1"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363" t="8363"/>
          <a:stretch>
            <a:fillRect/>
          </a:stretch>
        </p:blipFill>
        <p:spPr>
          <a:xfrm>
            <a:off x="71406" y="71414"/>
            <a:ext cx="2000264" cy="200026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218267-A508-44A9-B075-29E99A749B8E}" type="datetime1">
              <a:rPr lang="ru-RU" smtClean="0"/>
              <a:t>11.01.2018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corowina.ucoz.com</a:t>
            </a:r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admin\Desktop\detskie_pesni_-_usatyy_nyan_(zaycev.net).mp3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835696" y="260648"/>
            <a:ext cx="6336704" cy="151216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Monotype Corsiva" pitchFamily="66" charset="0"/>
              </a:rPr>
              <a:t>Муниципальное бюджетное дошкольное образовательное учреждение   </a:t>
            </a:r>
            <a:br>
              <a:rPr lang="ru-RU" sz="2800" b="1" dirty="0" smtClean="0">
                <a:latin typeface="Monotype Corsiva" pitchFamily="66" charset="0"/>
              </a:rPr>
            </a:br>
            <a:r>
              <a:rPr lang="ru-RU" sz="2800" b="1" dirty="0" smtClean="0">
                <a:latin typeface="Monotype Corsiva" pitchFamily="66" charset="0"/>
              </a:rPr>
              <a:t>«Центр развития ребёнка - детский сад №16</a:t>
            </a:r>
            <a:endParaRPr lang="ru-RU" sz="2800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395536" y="2060848"/>
            <a:ext cx="8064896" cy="4032448"/>
          </a:xfrm>
        </p:spPr>
        <p:txBody>
          <a:bodyPr>
            <a:normAutofit fontScale="92500" lnSpcReduction="20000"/>
          </a:bodyPr>
          <a:lstStyle/>
          <a:p>
            <a:r>
              <a:rPr lang="ru-RU" sz="5800" i="1" dirty="0" smtClean="0">
                <a:solidFill>
                  <a:srgbClr val="0000FF"/>
                </a:solidFill>
                <a:latin typeface="Monotype Corsiva" pitchFamily="66" charset="0"/>
              </a:rPr>
              <a:t>В природе нет ничего лишнего.</a:t>
            </a:r>
          </a:p>
          <a:p>
            <a:pPr algn="l"/>
            <a:endParaRPr lang="ru-RU" sz="4100" i="1" dirty="0">
              <a:solidFill>
                <a:schemeClr val="tx1"/>
              </a:solidFill>
              <a:latin typeface="Monotype Corsiva" pitchFamily="66" charset="0"/>
            </a:endParaRPr>
          </a:p>
          <a:p>
            <a:pPr algn="l"/>
            <a:r>
              <a:rPr lang="ru-RU" sz="4100" i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Авторы презентации: </a:t>
            </a:r>
            <a:r>
              <a:rPr lang="ru-RU" sz="4100" i="1" dirty="0" smtClean="0">
                <a:solidFill>
                  <a:schemeClr val="tx1"/>
                </a:solidFill>
                <a:latin typeface="Monotype Corsiva" pitchFamily="66" charset="0"/>
              </a:rPr>
              <a:t>                              </a:t>
            </a:r>
            <a:r>
              <a:rPr lang="ru-RU" sz="3000" dirty="0" smtClean="0">
                <a:solidFill>
                  <a:srgbClr val="FF0000"/>
                </a:solidFill>
                <a:latin typeface="Monotype Corsiva" pitchFamily="66" charset="0"/>
              </a:rPr>
              <a:t>воспитатель высшей квалификационной категории   </a:t>
            </a:r>
          </a:p>
          <a:p>
            <a:pPr algn="l"/>
            <a:r>
              <a:rPr lang="ru-RU" sz="3000" dirty="0">
                <a:solidFill>
                  <a:srgbClr val="FF0000"/>
                </a:solidFill>
                <a:latin typeface="Monotype Corsiva" pitchFamily="66" charset="0"/>
              </a:rPr>
              <a:t> </a:t>
            </a:r>
            <a:r>
              <a:rPr lang="ru-RU" sz="3000" dirty="0" smtClean="0">
                <a:solidFill>
                  <a:srgbClr val="FF0000"/>
                </a:solidFill>
                <a:latin typeface="Monotype Corsiva" pitchFamily="66" charset="0"/>
              </a:rPr>
              <a:t>         </a:t>
            </a:r>
            <a:r>
              <a:rPr lang="ru-RU" sz="3600" dirty="0" smtClean="0">
                <a:solidFill>
                  <a:srgbClr val="800000"/>
                </a:solidFill>
                <a:latin typeface="Monotype Corsiva" pitchFamily="66" charset="0"/>
              </a:rPr>
              <a:t>Трифонова Ольга Владимировна </a:t>
            </a:r>
          </a:p>
          <a:p>
            <a:r>
              <a:rPr lang="ru-RU" sz="3500" dirty="0" smtClean="0">
                <a:solidFill>
                  <a:srgbClr val="FF0000"/>
                </a:solidFill>
                <a:latin typeface="Monotype Corsiva" pitchFamily="66" charset="0"/>
              </a:rPr>
              <a:t>учитель – логопед </a:t>
            </a:r>
            <a:r>
              <a:rPr lang="ru-RU" sz="3500" dirty="0" smtClean="0">
                <a:solidFill>
                  <a:srgbClr val="800000"/>
                </a:solidFill>
                <a:latin typeface="Monotype Corsiva" pitchFamily="66" charset="0"/>
              </a:rPr>
              <a:t>Стадник  Наталья Юрьевна</a:t>
            </a:r>
          </a:p>
          <a:p>
            <a:endParaRPr lang="ru-RU" dirty="0"/>
          </a:p>
        </p:txBody>
      </p:sp>
      <p:pic>
        <p:nvPicPr>
          <p:cNvPr id="6" name="detskie_pesni_-_usatyy_nyan_(zaycev.net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8172400" y="404664"/>
            <a:ext cx="304800" cy="304800"/>
          </a:xfrm>
          <a:prstGeom prst="rect">
            <a:avLst/>
          </a:prstGeom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  <p:transition spd="med" advClick="0" advTm="15366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1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C00FF"/>
                </a:solidFill>
              </a:rPr>
              <a:t>Проблема</a:t>
            </a:r>
            <a:endParaRPr lang="ru-RU" dirty="0">
              <a:solidFill>
                <a:srgbClr val="CC00FF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3600" dirty="0">
                <a:solidFill>
                  <a:srgbClr val="0000FF"/>
                </a:solidFill>
              </a:rPr>
              <a:t> «Как в памяти запечатлеть </a:t>
            </a:r>
          </a:p>
          <a:p>
            <a:pPr marL="0" indent="0" algn="ctr">
              <a:buNone/>
            </a:pPr>
            <a:r>
              <a:rPr lang="ru-RU" sz="3600" dirty="0">
                <a:solidFill>
                  <a:srgbClr val="0000FF"/>
                </a:solidFill>
              </a:rPr>
              <a:t>     </a:t>
            </a:r>
            <a:r>
              <a:rPr lang="ru-RU" sz="3600" dirty="0" smtClean="0">
                <a:solidFill>
                  <a:srgbClr val="0000FF"/>
                </a:solidFill>
              </a:rPr>
              <a:t>Природы </a:t>
            </a:r>
            <a:r>
              <a:rPr lang="ru-RU" sz="3600" dirty="0">
                <a:solidFill>
                  <a:srgbClr val="0000FF"/>
                </a:solidFill>
              </a:rPr>
              <a:t>дивные мотивы</a:t>
            </a:r>
            <a:r>
              <a:rPr lang="ru-RU" sz="3600" dirty="0" smtClean="0">
                <a:solidFill>
                  <a:srgbClr val="0000FF"/>
                </a:solidFill>
              </a:rPr>
              <a:t>?»</a:t>
            </a:r>
          </a:p>
          <a:p>
            <a:pPr marL="0" indent="0" algn="ctr">
              <a:buNone/>
            </a:pPr>
            <a:endParaRPr lang="ru-RU" sz="3600" dirty="0" smtClean="0">
              <a:solidFill>
                <a:srgbClr val="0000FF"/>
              </a:solidFill>
            </a:endParaRPr>
          </a:p>
          <a:p>
            <a:pPr marL="0" indent="0" algn="ctr">
              <a:buNone/>
            </a:pPr>
            <a:r>
              <a:rPr lang="ru-RU" sz="3600" dirty="0" smtClean="0">
                <a:solidFill>
                  <a:srgbClr val="CC00FF"/>
                </a:solidFill>
              </a:rPr>
              <a:t>Актуальность проекта.</a:t>
            </a:r>
          </a:p>
          <a:p>
            <a:pPr marL="0" indent="0" algn="ctr">
              <a:buNone/>
            </a:pPr>
            <a:r>
              <a:rPr lang="ru-RU" sz="2800" dirty="0" smtClean="0">
                <a:solidFill>
                  <a:srgbClr val="0000FF"/>
                </a:solidFill>
              </a:rPr>
              <a:t>Природа с рождения дарит нам чувство красоты окружающего мира. Как превратить ненужные на первый взгляд предметы окружающей среды в произведения искусства? С помощью природного материала мы можем выразить её красоту.</a:t>
            </a:r>
            <a:endParaRPr lang="ru-RU" sz="2800" dirty="0">
              <a:solidFill>
                <a:srgbClr val="0000FF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68333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C00FF"/>
                </a:solidFill>
              </a:rPr>
              <a:t>Цель проекта</a:t>
            </a:r>
            <a:endParaRPr lang="ru-RU" dirty="0">
              <a:solidFill>
                <a:srgbClr val="CC00FF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1700808"/>
            <a:ext cx="7715200" cy="4425355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0000FF"/>
                </a:solidFill>
              </a:rPr>
              <a:t>Вызвать интерес детей к объектам, созданным природой, к их неповторимости;</a:t>
            </a:r>
          </a:p>
          <a:p>
            <a:r>
              <a:rPr lang="ru-RU" dirty="0" smtClean="0">
                <a:solidFill>
                  <a:srgbClr val="0000FF"/>
                </a:solidFill>
              </a:rPr>
              <a:t>Формировать экологическую культуру у детей старшего дошкольного возраста  путём взаимодействия </a:t>
            </a:r>
            <a:r>
              <a:rPr lang="ru-RU" dirty="0">
                <a:solidFill>
                  <a:srgbClr val="0000FF"/>
                </a:solidFill>
              </a:rPr>
              <a:t>всех участников </a:t>
            </a:r>
            <a:r>
              <a:rPr lang="ru-RU" dirty="0" err="1">
                <a:solidFill>
                  <a:srgbClr val="0000FF"/>
                </a:solidFill>
              </a:rPr>
              <a:t>воспитательно</a:t>
            </a:r>
            <a:r>
              <a:rPr lang="ru-RU" dirty="0">
                <a:solidFill>
                  <a:srgbClr val="0000FF"/>
                </a:solidFill>
              </a:rPr>
              <a:t> – </a:t>
            </a:r>
            <a:r>
              <a:rPr lang="ru-RU" dirty="0" smtClean="0">
                <a:solidFill>
                  <a:srgbClr val="0000FF"/>
                </a:solidFill>
              </a:rPr>
              <a:t>образовательного процесса.</a:t>
            </a:r>
            <a:endParaRPr lang="ru-RU" dirty="0">
              <a:solidFill>
                <a:srgbClr val="0000FF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45881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274638"/>
            <a:ext cx="6851104" cy="1138138"/>
          </a:xfrm>
        </p:spPr>
        <p:txBody>
          <a:bodyPr>
            <a:normAutofit/>
          </a:bodyPr>
          <a:lstStyle/>
          <a:p>
            <a:r>
              <a:rPr lang="ru-RU" sz="3600" i="1" dirty="0" smtClean="0">
                <a:solidFill>
                  <a:srgbClr val="CC00FF"/>
                </a:solidFill>
              </a:rPr>
              <a:t>Задачи для воспитателей. </a:t>
            </a:r>
            <a:r>
              <a:rPr lang="ru-RU" sz="2800" i="1" dirty="0" smtClean="0"/>
              <a:t/>
            </a:r>
            <a:br>
              <a:rPr lang="ru-RU" sz="2800" i="1" dirty="0" smtClean="0"/>
            </a:br>
            <a:endParaRPr lang="ru-RU" sz="2800" i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sz="2800" dirty="0" smtClean="0">
                <a:solidFill>
                  <a:srgbClr val="0000FF"/>
                </a:solidFill>
              </a:rPr>
              <a:t> -  Учить видеть в обыденном и часто встречающемся   </a:t>
            </a:r>
          </a:p>
          <a:p>
            <a:pPr marL="0" indent="0">
              <a:buNone/>
            </a:pPr>
            <a:r>
              <a:rPr lang="ru-RU" sz="2800" dirty="0">
                <a:solidFill>
                  <a:srgbClr val="0000FF"/>
                </a:solidFill>
              </a:rPr>
              <a:t> </a:t>
            </a:r>
            <a:r>
              <a:rPr lang="ru-RU" sz="2800" dirty="0" smtClean="0">
                <a:solidFill>
                  <a:srgbClr val="0000FF"/>
                </a:solidFill>
              </a:rPr>
              <a:t>    необычное, неповторимое.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srgbClr val="0000FF"/>
                </a:solidFill>
              </a:rPr>
              <a:t> -   Развивать  наблюдательность, творчество и фантазию </a:t>
            </a:r>
          </a:p>
          <a:p>
            <a:pPr marL="0" indent="0">
              <a:buNone/>
            </a:pPr>
            <a:r>
              <a:rPr lang="ru-RU" sz="2800" dirty="0">
                <a:solidFill>
                  <a:srgbClr val="0000FF"/>
                </a:solidFill>
              </a:rPr>
              <a:t> </a:t>
            </a:r>
            <a:r>
              <a:rPr lang="ru-RU" sz="2800" dirty="0" smtClean="0">
                <a:solidFill>
                  <a:srgbClr val="0000FF"/>
                </a:solidFill>
              </a:rPr>
              <a:t>    детей.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srgbClr val="0000FF"/>
                </a:solidFill>
              </a:rPr>
              <a:t> -  Побуждать детей использовать в своих работах  </a:t>
            </a:r>
          </a:p>
          <a:p>
            <a:pPr marL="0" indent="0">
              <a:buNone/>
            </a:pPr>
            <a:r>
              <a:rPr lang="ru-RU" sz="2800" dirty="0">
                <a:solidFill>
                  <a:srgbClr val="0000FF"/>
                </a:solidFill>
              </a:rPr>
              <a:t> </a:t>
            </a:r>
            <a:r>
              <a:rPr lang="ru-RU" sz="2800" dirty="0" smtClean="0">
                <a:solidFill>
                  <a:srgbClr val="0000FF"/>
                </a:solidFill>
              </a:rPr>
              <a:t>    природный материал  для более точной передачи </a:t>
            </a:r>
          </a:p>
          <a:p>
            <a:pPr marL="0" indent="0">
              <a:buNone/>
            </a:pPr>
            <a:r>
              <a:rPr lang="ru-RU" sz="2800" dirty="0">
                <a:solidFill>
                  <a:srgbClr val="0000FF"/>
                </a:solidFill>
              </a:rPr>
              <a:t> </a:t>
            </a:r>
            <a:r>
              <a:rPr lang="ru-RU" sz="2800" dirty="0" smtClean="0">
                <a:solidFill>
                  <a:srgbClr val="0000FF"/>
                </a:solidFill>
              </a:rPr>
              <a:t>    образа, настроения.</a:t>
            </a:r>
          </a:p>
          <a:p>
            <a:pPr marL="0" indent="0">
              <a:buNone/>
            </a:pPr>
            <a:r>
              <a:rPr lang="ru-RU" sz="2800" dirty="0">
                <a:solidFill>
                  <a:srgbClr val="0000FF"/>
                </a:solidFill>
              </a:rPr>
              <a:t> </a:t>
            </a:r>
            <a:r>
              <a:rPr lang="ru-RU" sz="2800" dirty="0" smtClean="0">
                <a:solidFill>
                  <a:srgbClr val="0000FF"/>
                </a:solidFill>
              </a:rPr>
              <a:t>-   Поощрять самостоятельность, творческий подход, </a:t>
            </a:r>
          </a:p>
          <a:p>
            <a:pPr marL="0" indent="0">
              <a:buNone/>
            </a:pPr>
            <a:r>
              <a:rPr lang="ru-RU" sz="2800" dirty="0">
                <a:solidFill>
                  <a:srgbClr val="0000FF"/>
                </a:solidFill>
              </a:rPr>
              <a:t> </a:t>
            </a:r>
            <a:r>
              <a:rPr lang="ru-RU" sz="2800" dirty="0" smtClean="0">
                <a:solidFill>
                  <a:srgbClr val="0000FF"/>
                </a:solidFill>
              </a:rPr>
              <a:t>     желание доставить радость и удовольствие другим.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srgbClr val="0000FF"/>
                </a:solidFill>
              </a:rPr>
              <a:t>      (посетителям выставки).</a:t>
            </a:r>
          </a:p>
          <a:p>
            <a:pPr marL="0" indent="0">
              <a:buNone/>
            </a:pPr>
            <a:r>
              <a:rPr lang="ru-RU" sz="2800" dirty="0">
                <a:solidFill>
                  <a:srgbClr val="0000FF"/>
                </a:solidFill>
              </a:rPr>
              <a:t> </a:t>
            </a:r>
            <a:r>
              <a:rPr lang="ru-RU" sz="2800" dirty="0" smtClean="0">
                <a:solidFill>
                  <a:srgbClr val="0000FF"/>
                </a:solidFill>
              </a:rPr>
              <a:t>-    Поиск универсальных средств экологического воспитания в </a:t>
            </a:r>
          </a:p>
          <a:p>
            <a:pPr marL="0" indent="0">
              <a:buNone/>
            </a:pPr>
            <a:r>
              <a:rPr lang="ru-RU" sz="2800" dirty="0">
                <a:solidFill>
                  <a:srgbClr val="0000FF"/>
                </a:solidFill>
              </a:rPr>
              <a:t> </a:t>
            </a:r>
            <a:r>
              <a:rPr lang="ru-RU" sz="2800" dirty="0" smtClean="0">
                <a:solidFill>
                  <a:srgbClr val="0000FF"/>
                </a:solidFill>
              </a:rPr>
              <a:t>      современных условиях.</a:t>
            </a:r>
          </a:p>
          <a:p>
            <a:pPr marL="0" indent="0">
              <a:buNone/>
            </a:pPr>
            <a:r>
              <a:rPr lang="ru-RU" sz="2800" dirty="0">
                <a:solidFill>
                  <a:srgbClr val="0000FF"/>
                </a:solidFill>
              </a:rPr>
              <a:t> </a:t>
            </a:r>
            <a:r>
              <a:rPr lang="ru-RU" sz="2800" dirty="0" smtClean="0">
                <a:solidFill>
                  <a:srgbClr val="0000FF"/>
                </a:solidFill>
              </a:rPr>
              <a:t>-     Развитие мелкой моторики.</a:t>
            </a:r>
          </a:p>
          <a:p>
            <a:pPr marL="0" indent="0">
              <a:buNone/>
            </a:pPr>
            <a:endParaRPr lang="ru-RU" sz="2400" dirty="0" smtClean="0">
              <a:solidFill>
                <a:srgbClr val="0000FF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  <p:transition advTm="10171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CC00FF"/>
                </a:solidFill>
              </a:rPr>
              <a:t>Задачи для детей</a:t>
            </a:r>
            <a:r>
              <a:rPr lang="ru-RU" sz="3600" dirty="0">
                <a:solidFill>
                  <a:srgbClr val="CC00FF"/>
                </a:solidFill>
              </a:rPr>
              <a:t> </a:t>
            </a:r>
            <a:r>
              <a:rPr lang="ru-RU" sz="3600" dirty="0" smtClean="0">
                <a:solidFill>
                  <a:srgbClr val="CC00FF"/>
                </a:solidFill>
              </a:rPr>
              <a:t> и родителей.</a:t>
            </a:r>
            <a:endParaRPr lang="ru-RU" sz="3600" dirty="0">
              <a:solidFill>
                <a:srgbClr val="CC00FF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lvl="0" indent="0">
              <a:buNone/>
            </a:pPr>
            <a:r>
              <a:rPr lang="ru-RU" sz="2600" dirty="0">
                <a:solidFill>
                  <a:srgbClr val="0000FF"/>
                </a:solidFill>
              </a:rPr>
              <a:t>-  </a:t>
            </a:r>
            <a:r>
              <a:rPr lang="ru-RU" sz="2600" dirty="0" smtClean="0">
                <a:solidFill>
                  <a:srgbClr val="0000FF"/>
                </a:solidFill>
              </a:rPr>
              <a:t>Научиться видеть </a:t>
            </a:r>
            <a:r>
              <a:rPr lang="ru-RU" sz="2600" dirty="0">
                <a:solidFill>
                  <a:srgbClr val="0000FF"/>
                </a:solidFill>
              </a:rPr>
              <a:t>в обыденном и часто встречающемся   </a:t>
            </a:r>
          </a:p>
          <a:p>
            <a:pPr marL="0" lvl="0" indent="0">
              <a:buNone/>
            </a:pPr>
            <a:r>
              <a:rPr lang="ru-RU" sz="2600" dirty="0">
                <a:solidFill>
                  <a:srgbClr val="0000FF"/>
                </a:solidFill>
              </a:rPr>
              <a:t>     необычное, неповторимое.</a:t>
            </a:r>
          </a:p>
          <a:p>
            <a:pPr marL="0" lvl="0" indent="0">
              <a:buNone/>
            </a:pPr>
            <a:r>
              <a:rPr lang="ru-RU" sz="2600" dirty="0">
                <a:solidFill>
                  <a:srgbClr val="0000FF"/>
                </a:solidFill>
              </a:rPr>
              <a:t> -   Развивать  наблюдательность</a:t>
            </a:r>
            <a:r>
              <a:rPr lang="ru-RU" sz="2600" dirty="0" smtClean="0">
                <a:solidFill>
                  <a:srgbClr val="0000FF"/>
                </a:solidFill>
              </a:rPr>
              <a:t>, воображение, </a:t>
            </a:r>
          </a:p>
          <a:p>
            <a:pPr marL="0" lvl="0" indent="0">
              <a:buNone/>
            </a:pPr>
            <a:r>
              <a:rPr lang="ru-RU" sz="2600" dirty="0">
                <a:solidFill>
                  <a:srgbClr val="0000FF"/>
                </a:solidFill>
              </a:rPr>
              <a:t> </a:t>
            </a:r>
            <a:r>
              <a:rPr lang="ru-RU" sz="2600" dirty="0" smtClean="0">
                <a:solidFill>
                  <a:srgbClr val="0000FF"/>
                </a:solidFill>
              </a:rPr>
              <a:t>     любознательность,  интерес к ручному труду;</a:t>
            </a:r>
            <a:endParaRPr lang="ru-RU" sz="2600" dirty="0">
              <a:solidFill>
                <a:srgbClr val="0000FF"/>
              </a:solidFill>
            </a:endParaRPr>
          </a:p>
          <a:p>
            <a:pPr marL="0" lvl="0" indent="0">
              <a:buNone/>
            </a:pPr>
            <a:r>
              <a:rPr lang="ru-RU" sz="2600" dirty="0">
                <a:solidFill>
                  <a:srgbClr val="0000FF"/>
                </a:solidFill>
              </a:rPr>
              <a:t> - </a:t>
            </a:r>
            <a:r>
              <a:rPr lang="ru-RU" sz="2600" dirty="0" smtClean="0">
                <a:solidFill>
                  <a:srgbClr val="0000FF"/>
                </a:solidFill>
              </a:rPr>
              <a:t>  использовать  природный </a:t>
            </a:r>
            <a:r>
              <a:rPr lang="ru-RU" sz="2600" dirty="0">
                <a:solidFill>
                  <a:srgbClr val="0000FF"/>
                </a:solidFill>
              </a:rPr>
              <a:t>материал  для </a:t>
            </a:r>
            <a:r>
              <a:rPr lang="ru-RU" sz="2600" dirty="0" smtClean="0">
                <a:solidFill>
                  <a:srgbClr val="0000FF"/>
                </a:solidFill>
              </a:rPr>
              <a:t>детского</a:t>
            </a:r>
          </a:p>
          <a:p>
            <a:pPr marL="0" lvl="0" indent="0">
              <a:buNone/>
            </a:pPr>
            <a:r>
              <a:rPr lang="ru-RU" sz="2600" dirty="0">
                <a:solidFill>
                  <a:srgbClr val="0000FF"/>
                </a:solidFill>
              </a:rPr>
              <a:t> </a:t>
            </a:r>
            <a:r>
              <a:rPr lang="ru-RU" sz="2600" dirty="0" smtClean="0">
                <a:solidFill>
                  <a:srgbClr val="0000FF"/>
                </a:solidFill>
              </a:rPr>
              <a:t>    творчества;</a:t>
            </a:r>
          </a:p>
          <a:p>
            <a:pPr lvl="0">
              <a:buFontTx/>
              <a:buChar char="-"/>
            </a:pPr>
            <a:r>
              <a:rPr lang="ru-RU" sz="2600" dirty="0" smtClean="0">
                <a:solidFill>
                  <a:srgbClr val="0000FF"/>
                </a:solidFill>
              </a:rPr>
              <a:t>Обобщить знания по формированию </a:t>
            </a:r>
            <a:r>
              <a:rPr lang="ru-RU" sz="2600" dirty="0" err="1" smtClean="0">
                <a:solidFill>
                  <a:srgbClr val="0000FF"/>
                </a:solidFill>
              </a:rPr>
              <a:t>лексико</a:t>
            </a:r>
            <a:r>
              <a:rPr lang="ru-RU" sz="2600" dirty="0" smtClean="0">
                <a:solidFill>
                  <a:srgbClr val="0000FF"/>
                </a:solidFill>
              </a:rPr>
              <a:t> – грамматической</a:t>
            </a:r>
          </a:p>
          <a:p>
            <a:pPr marL="0" lvl="0" indent="0">
              <a:buNone/>
            </a:pPr>
            <a:r>
              <a:rPr lang="ru-RU" sz="2600" dirty="0">
                <a:solidFill>
                  <a:srgbClr val="0000FF"/>
                </a:solidFill>
              </a:rPr>
              <a:t> </a:t>
            </a:r>
            <a:r>
              <a:rPr lang="ru-RU" sz="2600" dirty="0" smtClean="0">
                <a:solidFill>
                  <a:srgbClr val="0000FF"/>
                </a:solidFill>
              </a:rPr>
              <a:t>     стороны речи;</a:t>
            </a:r>
          </a:p>
          <a:p>
            <a:pPr marL="0" lvl="0" indent="0">
              <a:buNone/>
            </a:pPr>
            <a:r>
              <a:rPr lang="ru-RU" sz="2600" dirty="0" smtClean="0">
                <a:solidFill>
                  <a:srgbClr val="0000FF"/>
                </a:solidFill>
              </a:rPr>
              <a:t>-    Привить бережное и заботливое отношение к природе; </a:t>
            </a:r>
          </a:p>
          <a:p>
            <a:pPr marL="0" lvl="0" indent="0">
              <a:buNone/>
            </a:pPr>
            <a:r>
              <a:rPr lang="ru-RU" sz="2600" dirty="0" smtClean="0">
                <a:solidFill>
                  <a:srgbClr val="0000FF"/>
                </a:solidFill>
              </a:rPr>
              <a:t> </a:t>
            </a:r>
            <a:r>
              <a:rPr lang="ru-RU" sz="2600" dirty="0">
                <a:solidFill>
                  <a:srgbClr val="0000FF"/>
                </a:solidFill>
              </a:rPr>
              <a:t>-   С</a:t>
            </a:r>
            <a:r>
              <a:rPr lang="ru-RU" sz="2600" dirty="0" smtClean="0">
                <a:solidFill>
                  <a:srgbClr val="0000FF"/>
                </a:solidFill>
              </a:rPr>
              <a:t>формировать  </a:t>
            </a:r>
            <a:r>
              <a:rPr lang="ru-RU" sz="2600" dirty="0">
                <a:solidFill>
                  <a:srgbClr val="0000FF"/>
                </a:solidFill>
              </a:rPr>
              <a:t>самостоятельность, творческий подход, </a:t>
            </a:r>
          </a:p>
          <a:p>
            <a:pPr marL="0" lvl="0" indent="0">
              <a:buNone/>
            </a:pPr>
            <a:r>
              <a:rPr lang="ru-RU" sz="2600" dirty="0">
                <a:solidFill>
                  <a:srgbClr val="0000FF"/>
                </a:solidFill>
              </a:rPr>
              <a:t>      желание доставить радость и удовольствие другим.</a:t>
            </a:r>
          </a:p>
          <a:p>
            <a:pPr marL="0" lvl="0" indent="0">
              <a:buNone/>
            </a:pPr>
            <a:r>
              <a:rPr lang="ru-RU" sz="2600" dirty="0">
                <a:solidFill>
                  <a:srgbClr val="0000FF"/>
                </a:solidFill>
              </a:rPr>
              <a:t>      (посетителям выставки).</a:t>
            </a:r>
          </a:p>
          <a:p>
            <a:pPr marL="0" lvl="0" indent="0">
              <a:buNone/>
            </a:pPr>
            <a:r>
              <a:rPr lang="ru-RU" sz="2600" dirty="0">
                <a:solidFill>
                  <a:srgbClr val="0000FF"/>
                </a:solidFill>
              </a:rPr>
              <a:t> -  </a:t>
            </a:r>
            <a:r>
              <a:rPr lang="ru-RU" sz="2600" dirty="0" smtClean="0">
                <a:solidFill>
                  <a:srgbClr val="0000FF"/>
                </a:solidFill>
              </a:rPr>
              <a:t> Развитие </a:t>
            </a:r>
            <a:r>
              <a:rPr lang="ru-RU" sz="2600" dirty="0">
                <a:solidFill>
                  <a:srgbClr val="0000FF"/>
                </a:solidFill>
              </a:rPr>
              <a:t>мелкой моторики.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4350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C00FF"/>
                </a:solidFill>
              </a:rPr>
              <a:t>Задачи логопеда.</a:t>
            </a:r>
            <a:endParaRPr lang="ru-RU" dirty="0">
              <a:solidFill>
                <a:srgbClr val="CC00FF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>
                <a:solidFill>
                  <a:srgbClr val="0000FF"/>
                </a:solidFill>
              </a:rPr>
              <a:t>С</a:t>
            </a:r>
            <a:r>
              <a:rPr lang="ru-RU" altLang="ru-RU" dirty="0" smtClean="0">
                <a:solidFill>
                  <a:srgbClr val="0000FF"/>
                </a:solidFill>
              </a:rPr>
              <a:t>овершенствование системы логопедической работы с дошкольниками, нацеленной на развитие основ коммуникации и активной совместной деятельности.</a:t>
            </a:r>
          </a:p>
          <a:p>
            <a:r>
              <a:rPr lang="ru-RU" altLang="ru-RU" dirty="0" smtClean="0">
                <a:solidFill>
                  <a:srgbClr val="0000FF"/>
                </a:solidFill>
              </a:rPr>
              <a:t>усовершенствование средств, методов и приёмов развития речи дошкольников.</a:t>
            </a:r>
          </a:p>
          <a:p>
            <a:r>
              <a:rPr lang="ru-RU" altLang="ru-RU" dirty="0" smtClean="0">
                <a:solidFill>
                  <a:srgbClr val="0000FF"/>
                </a:solidFill>
              </a:rPr>
              <a:t>усовершенствование форм взаимодействия учителя - логопеда и родителей для успешной социализации воспитанников группы компенсирующей направленности.</a:t>
            </a:r>
          </a:p>
          <a:p>
            <a:r>
              <a:rPr lang="ru-RU" altLang="ru-RU" dirty="0" smtClean="0">
                <a:solidFill>
                  <a:srgbClr val="0000FF"/>
                </a:solidFill>
              </a:rPr>
              <a:t>Формирование звуковой культуры речи через игровую деятельность.</a:t>
            </a:r>
          </a:p>
          <a:p>
            <a:pPr marL="342900" lvl="2" indent="-342900"/>
            <a:r>
              <a:rPr lang="ru-RU" altLang="ru-RU" sz="3200" dirty="0" smtClean="0">
                <a:solidFill>
                  <a:srgbClr val="0000FF"/>
                </a:solidFill>
              </a:rPr>
              <a:t>создание </a:t>
            </a:r>
            <a:r>
              <a:rPr lang="ru-RU" altLang="ru-RU" sz="3200" dirty="0">
                <a:solidFill>
                  <a:srgbClr val="0000FF"/>
                </a:solidFill>
              </a:rPr>
              <a:t>условий, способствующих формированию ВПФ – память, внимание, мышление.</a:t>
            </a:r>
          </a:p>
          <a:p>
            <a:endParaRPr lang="ru-RU" altLang="ru-RU" dirty="0" smtClean="0">
              <a:solidFill>
                <a:srgbClr val="0000FF"/>
              </a:solidFill>
            </a:endParaRPr>
          </a:p>
          <a:p>
            <a:endParaRPr lang="ru-RU" altLang="ru-RU" dirty="0" smtClean="0">
              <a:solidFill>
                <a:srgbClr val="0000FF"/>
              </a:solidFill>
            </a:endParaRPr>
          </a:p>
          <a:p>
            <a:endParaRPr lang="ru-RU" altLang="ru-RU" b="1" dirty="0" smtClean="0">
              <a:solidFill>
                <a:srgbClr val="0000FF"/>
              </a:solidFill>
            </a:endParaRPr>
          </a:p>
          <a:p>
            <a:endParaRPr lang="ru-RU" dirty="0">
              <a:solidFill>
                <a:srgbClr val="0000FF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03243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55576" y="332656"/>
            <a:ext cx="7920880" cy="5544615"/>
          </a:xfrm>
        </p:spPr>
        <p:txBody>
          <a:bodyPr anchor="ctr">
            <a:normAutofit lnSpcReduction="10000"/>
          </a:bodyPr>
          <a:lstStyle/>
          <a:p>
            <a:pPr algn="ctr"/>
            <a:r>
              <a:rPr lang="ru-RU" sz="4400" dirty="0" smtClean="0">
                <a:solidFill>
                  <a:srgbClr val="0000FF"/>
                </a:solidFill>
              </a:rPr>
              <a:t>Планируемое время, деятельность детей, воспитателя, логопеда и родителей на различных этапах  осуществляемого проекта.</a:t>
            </a:r>
          </a:p>
          <a:p>
            <a:pPr algn="ctr"/>
            <a:endParaRPr lang="ru-RU" sz="4400" dirty="0" smtClean="0">
              <a:solidFill>
                <a:srgbClr val="0000FF"/>
              </a:solidFill>
            </a:endParaRPr>
          </a:p>
          <a:p>
            <a:r>
              <a:rPr lang="ru-RU" sz="3000" dirty="0" smtClean="0">
                <a:solidFill>
                  <a:srgbClr val="0000FF"/>
                </a:solidFill>
              </a:rPr>
              <a:t>Количество детей, участвующих в проекте – 14 человек.</a:t>
            </a:r>
            <a:endParaRPr lang="ru-RU" sz="3000" dirty="0">
              <a:solidFill>
                <a:srgbClr val="0000FF"/>
              </a:solidFill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3357474"/>
      </p:ext>
    </p:extLst>
  </p:cSld>
  <p:clrMapOvr>
    <a:masterClrMapping/>
  </p:clrMapOvr>
  <p:transition advTm="10670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123728" y="404664"/>
            <a:ext cx="6336704" cy="1152128"/>
          </a:xfrm>
        </p:spPr>
        <p:txBody>
          <a:bodyPr anchor="ctr">
            <a:normAutofit/>
          </a:bodyPr>
          <a:lstStyle/>
          <a:p>
            <a:pPr algn="ctr"/>
            <a:r>
              <a:rPr lang="ru-RU" sz="3600" dirty="0" smtClean="0">
                <a:solidFill>
                  <a:srgbClr val="CC00FF"/>
                </a:solidFill>
              </a:rPr>
              <a:t>Подготовительный   этап.</a:t>
            </a:r>
            <a:endParaRPr lang="ru-RU" sz="3600" dirty="0">
              <a:solidFill>
                <a:srgbClr val="CC00FF"/>
              </a:solidFill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sz="half" idx="2"/>
          </p:nvPr>
        </p:nvSpPr>
        <p:spPr>
          <a:xfrm>
            <a:off x="611560" y="1484784"/>
            <a:ext cx="7992888" cy="4641379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>
                <a:solidFill>
                  <a:srgbClr val="0000FF"/>
                </a:solidFill>
              </a:rPr>
              <a:t> Сбор различного природного 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00FF"/>
                </a:solidFill>
              </a:rPr>
              <a:t>      материала для оформления 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00FF"/>
                </a:solidFill>
              </a:rPr>
              <a:t>      творческих работ;</a:t>
            </a:r>
          </a:p>
          <a:p>
            <a:pPr lvl="0"/>
            <a:r>
              <a:rPr lang="ru-RU" dirty="0" smtClean="0">
                <a:solidFill>
                  <a:srgbClr val="0000FF"/>
                </a:solidFill>
              </a:rPr>
              <a:t>Сортировка собранного </a:t>
            </a:r>
          </a:p>
          <a:p>
            <a:pPr marL="0" lvl="0" indent="0">
              <a:buNone/>
            </a:pPr>
            <a:r>
              <a:rPr lang="ru-RU" dirty="0">
                <a:solidFill>
                  <a:srgbClr val="0000FF"/>
                </a:solidFill>
              </a:rPr>
              <a:t> </a:t>
            </a:r>
            <a:r>
              <a:rPr lang="ru-RU" dirty="0" smtClean="0">
                <a:solidFill>
                  <a:srgbClr val="0000FF"/>
                </a:solidFill>
              </a:rPr>
              <a:t>      материала по определённым</a:t>
            </a:r>
          </a:p>
          <a:p>
            <a:pPr marL="0" lvl="0" indent="0">
              <a:buNone/>
            </a:pPr>
            <a:r>
              <a:rPr lang="ru-RU" dirty="0">
                <a:solidFill>
                  <a:srgbClr val="0000FF"/>
                </a:solidFill>
              </a:rPr>
              <a:t> </a:t>
            </a:r>
            <a:r>
              <a:rPr lang="ru-RU" dirty="0" smtClean="0">
                <a:solidFill>
                  <a:srgbClr val="0000FF"/>
                </a:solidFill>
              </a:rPr>
              <a:t>       признакам;</a:t>
            </a:r>
          </a:p>
          <a:p>
            <a:r>
              <a:rPr lang="ru-RU" dirty="0" smtClean="0">
                <a:solidFill>
                  <a:srgbClr val="0000FF"/>
                </a:solidFill>
              </a:rPr>
              <a:t>Провести занятия </a:t>
            </a:r>
          </a:p>
          <a:p>
            <a:pPr marL="0" indent="0">
              <a:buNone/>
            </a:pPr>
            <a:r>
              <a:rPr lang="ru-RU" dirty="0">
                <a:solidFill>
                  <a:srgbClr val="0000FF"/>
                </a:solidFill>
              </a:rPr>
              <a:t> </a:t>
            </a:r>
            <a:r>
              <a:rPr lang="ru-RU" dirty="0" smtClean="0">
                <a:solidFill>
                  <a:srgbClr val="0000FF"/>
                </a:solidFill>
              </a:rPr>
              <a:t>     познавательного цикла 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00FF"/>
                </a:solidFill>
              </a:rPr>
              <a:t>      по теме «Удивительное – 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00FF"/>
                </a:solidFill>
              </a:rPr>
              <a:t>      под ногами»;</a:t>
            </a:r>
          </a:p>
          <a:p>
            <a:r>
              <a:rPr lang="ru-RU" dirty="0" smtClean="0">
                <a:solidFill>
                  <a:srgbClr val="0000FF"/>
                </a:solidFill>
              </a:rPr>
              <a:t>Рассматривание коллекции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00FF"/>
                </a:solidFill>
              </a:rPr>
              <a:t>       «Мать – земля щедра, 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00FF"/>
                </a:solidFill>
              </a:rPr>
              <a:t>       не перечесть   добра».</a:t>
            </a:r>
          </a:p>
          <a:p>
            <a:pPr marL="0" indent="0">
              <a:buNone/>
            </a:pPr>
            <a:endParaRPr lang="ru-RU" dirty="0" smtClean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0000FF"/>
                </a:solidFill>
              </a:rPr>
              <a:t>Срок – первая неделя сентября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1027" name="Picture 3" descr="C:\Users\Пользователь\Desktop\родничок\родничок\родничок\фото садик\SDC1068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3900" y="1484784"/>
            <a:ext cx="3618401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  <p:transition advTm="844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835696" y="260648"/>
            <a:ext cx="6912768" cy="1368152"/>
          </a:xfrm>
        </p:spPr>
        <p:txBody>
          <a:bodyPr anchor="ctr">
            <a:normAutofit/>
          </a:bodyPr>
          <a:lstStyle/>
          <a:p>
            <a:pPr algn="ctr"/>
            <a:r>
              <a:rPr lang="ru-RU" sz="4400" dirty="0" smtClean="0">
                <a:solidFill>
                  <a:srgbClr val="CC00FF"/>
                </a:solidFill>
              </a:rPr>
              <a:t>Практический этап.</a:t>
            </a:r>
            <a:endParaRPr lang="ru-RU" sz="4400" dirty="0">
              <a:solidFill>
                <a:srgbClr val="CC00FF"/>
              </a:solidFill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sz="half" idx="2"/>
          </p:nvPr>
        </p:nvSpPr>
        <p:spPr>
          <a:xfrm flipH="1">
            <a:off x="1331640" y="2132856"/>
            <a:ext cx="6912768" cy="3993307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0000FF"/>
                </a:solidFill>
              </a:rPr>
              <a:t>Обучение детей приёмам использования природного материала в выполнении предметных и сюжетных картинок.</a:t>
            </a:r>
          </a:p>
          <a:p>
            <a:r>
              <a:rPr lang="ru-RU" sz="2800" dirty="0" smtClean="0">
                <a:solidFill>
                  <a:srgbClr val="0000FF"/>
                </a:solidFill>
              </a:rPr>
              <a:t>Совершенствование навыков выполнения аппликации.</a:t>
            </a:r>
          </a:p>
          <a:p>
            <a:r>
              <a:rPr lang="ru-RU" sz="2800" dirty="0" smtClean="0">
                <a:solidFill>
                  <a:srgbClr val="0000FF"/>
                </a:solidFill>
              </a:rPr>
              <a:t>Развитие творческих способностей детей.</a:t>
            </a:r>
          </a:p>
          <a:p>
            <a:r>
              <a:rPr lang="ru-RU" sz="2800" dirty="0" smtClean="0">
                <a:solidFill>
                  <a:srgbClr val="0000FF"/>
                </a:solidFill>
              </a:rPr>
              <a:t>Проговаривание этапов художественно – прикладной деятельности.</a:t>
            </a:r>
          </a:p>
          <a:p>
            <a:pPr marL="0" indent="0">
              <a:buNone/>
            </a:pPr>
            <a:endParaRPr lang="ru-RU" dirty="0" smtClean="0">
              <a:solidFill>
                <a:srgbClr val="0000FF"/>
              </a:solidFill>
            </a:endParaRPr>
          </a:p>
          <a:p>
            <a:endParaRPr lang="ru-RU" dirty="0" smtClean="0">
              <a:solidFill>
                <a:srgbClr val="0000FF"/>
              </a:solidFill>
            </a:endParaRPr>
          </a:p>
          <a:p>
            <a:endParaRPr lang="ru-RU" dirty="0" smtClean="0">
              <a:solidFill>
                <a:srgbClr val="0000FF"/>
              </a:solidFill>
            </a:endParaRPr>
          </a:p>
          <a:p>
            <a:endParaRPr lang="ru-RU" dirty="0" smtClean="0">
              <a:solidFill>
                <a:srgbClr val="0000FF"/>
              </a:solidFill>
            </a:endParaRPr>
          </a:p>
          <a:p>
            <a:endParaRPr lang="ru-RU" dirty="0">
              <a:solidFill>
                <a:srgbClr val="0000FF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  <p:transition advTm="10670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195736" y="260648"/>
            <a:ext cx="6552728" cy="1008112"/>
          </a:xfrm>
        </p:spPr>
        <p:txBody>
          <a:bodyPr anchor="ctr">
            <a:normAutofit/>
          </a:bodyPr>
          <a:lstStyle/>
          <a:p>
            <a:pPr algn="ctr"/>
            <a:r>
              <a:rPr lang="ru-RU" sz="4400" dirty="0" smtClean="0">
                <a:solidFill>
                  <a:srgbClr val="CC00FF"/>
                </a:solidFill>
              </a:rPr>
              <a:t>Практический этап</a:t>
            </a:r>
            <a:endParaRPr lang="ru-RU" sz="4400" dirty="0">
              <a:solidFill>
                <a:srgbClr val="CC00FF"/>
              </a:solidFill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sz="half" idx="2"/>
          </p:nvPr>
        </p:nvSpPr>
        <p:spPr>
          <a:xfrm flipH="1">
            <a:off x="1331640" y="1340768"/>
            <a:ext cx="6912768" cy="4785395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ru-RU" sz="2800" dirty="0">
                <a:solidFill>
                  <a:srgbClr val="0000FF"/>
                </a:solidFill>
              </a:rPr>
              <a:t>Занятия познавательного цикла:</a:t>
            </a:r>
          </a:p>
          <a:p>
            <a:pPr marL="0" lvl="0" indent="0">
              <a:buNone/>
            </a:pPr>
            <a:r>
              <a:rPr lang="ru-RU" sz="2800" dirty="0">
                <a:solidFill>
                  <a:srgbClr val="0000FF"/>
                </a:solidFill>
              </a:rPr>
              <a:t> -  заучивание стихотворения  А. Плещеева</a:t>
            </a:r>
          </a:p>
          <a:p>
            <a:pPr marL="0" lvl="0" indent="0">
              <a:buNone/>
            </a:pPr>
            <a:r>
              <a:rPr lang="ru-RU" sz="2800" dirty="0">
                <a:solidFill>
                  <a:srgbClr val="0000FF"/>
                </a:solidFill>
              </a:rPr>
              <a:t>     «Осень наступила…»</a:t>
            </a:r>
          </a:p>
          <a:p>
            <a:pPr marL="0" lvl="0" indent="0">
              <a:buNone/>
            </a:pPr>
            <a:r>
              <a:rPr lang="ru-RU" sz="2800" dirty="0">
                <a:solidFill>
                  <a:srgbClr val="0000FF"/>
                </a:solidFill>
              </a:rPr>
              <a:t> -  Рассматривание картины И. Левитана «Золотая </a:t>
            </a:r>
          </a:p>
          <a:p>
            <a:pPr marL="0" lvl="0" indent="0">
              <a:buNone/>
            </a:pPr>
            <a:r>
              <a:rPr lang="ru-RU" sz="2800" dirty="0">
                <a:solidFill>
                  <a:srgbClr val="0000FF"/>
                </a:solidFill>
              </a:rPr>
              <a:t>    осень». Составление рассказа по картине.</a:t>
            </a:r>
          </a:p>
          <a:p>
            <a:pPr lvl="0"/>
            <a:r>
              <a:rPr lang="ru-RU" sz="2800" dirty="0">
                <a:solidFill>
                  <a:srgbClr val="0000FF"/>
                </a:solidFill>
              </a:rPr>
              <a:t>Занятия по ИЗО деятельности: </a:t>
            </a:r>
          </a:p>
          <a:p>
            <a:pPr marL="0" lvl="0" indent="0">
              <a:buNone/>
            </a:pPr>
            <a:r>
              <a:rPr lang="ru-RU" sz="2800" dirty="0">
                <a:solidFill>
                  <a:srgbClr val="0000FF"/>
                </a:solidFill>
              </a:rPr>
              <a:t> -   рисование «Осенние цветы»;</a:t>
            </a:r>
          </a:p>
          <a:p>
            <a:pPr marL="0" lvl="0" indent="0">
              <a:buNone/>
            </a:pPr>
            <a:r>
              <a:rPr lang="ru-RU" sz="2800" dirty="0">
                <a:solidFill>
                  <a:srgbClr val="0000FF"/>
                </a:solidFill>
              </a:rPr>
              <a:t> -   лепка « Золотой листок»;</a:t>
            </a:r>
          </a:p>
          <a:p>
            <a:pPr marL="0" lvl="0" indent="0">
              <a:buNone/>
            </a:pPr>
            <a:r>
              <a:rPr lang="ru-RU" sz="2800" dirty="0">
                <a:solidFill>
                  <a:srgbClr val="0000FF"/>
                </a:solidFill>
              </a:rPr>
              <a:t> -   аппликация «Дары  земли».</a:t>
            </a:r>
          </a:p>
          <a:p>
            <a:pPr lvl="0"/>
            <a:r>
              <a:rPr lang="ru-RU" sz="2800" dirty="0">
                <a:solidFill>
                  <a:srgbClr val="0000FF"/>
                </a:solidFill>
              </a:rPr>
              <a:t>Занятия по ручному труду «Творческая мастерская</a:t>
            </a:r>
            <a:r>
              <a:rPr lang="ru-RU" sz="2800" dirty="0" smtClean="0">
                <a:solidFill>
                  <a:srgbClr val="0000FF"/>
                </a:solidFill>
              </a:rPr>
              <a:t>».</a:t>
            </a:r>
          </a:p>
          <a:p>
            <a:pPr marL="0" lvl="0" indent="0">
              <a:buNone/>
            </a:pPr>
            <a:endParaRPr lang="ru-RU" sz="2800" dirty="0">
              <a:solidFill>
                <a:srgbClr val="0000FF"/>
              </a:solidFill>
            </a:endParaRPr>
          </a:p>
          <a:p>
            <a:pPr lvl="0"/>
            <a:r>
              <a:rPr lang="ru-RU" sz="2800" dirty="0">
                <a:solidFill>
                  <a:srgbClr val="0000FF"/>
                </a:solidFill>
              </a:rPr>
              <a:t>Итоговое мероприятие – выставка работ в галерее «Осенний вернисаж</a:t>
            </a:r>
            <a:r>
              <a:rPr lang="ru-RU" sz="2800" dirty="0" smtClean="0">
                <a:solidFill>
                  <a:srgbClr val="0000FF"/>
                </a:solidFill>
              </a:rPr>
              <a:t>», презентация выставки.</a:t>
            </a:r>
            <a:endParaRPr lang="ru-RU" sz="2800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ru-RU" sz="2800" dirty="0" smtClean="0">
                <a:solidFill>
                  <a:srgbClr val="0000FF"/>
                </a:solidFill>
              </a:rPr>
              <a:t>                                    Время реализации этапа – 10 дней.</a:t>
            </a:r>
          </a:p>
          <a:p>
            <a:pPr marL="0" indent="0">
              <a:buNone/>
            </a:pPr>
            <a:endParaRPr lang="ru-RU" dirty="0" smtClean="0">
              <a:solidFill>
                <a:srgbClr val="0000FF"/>
              </a:solidFill>
            </a:endParaRPr>
          </a:p>
          <a:p>
            <a:endParaRPr lang="ru-RU" dirty="0" smtClean="0">
              <a:solidFill>
                <a:srgbClr val="0000FF"/>
              </a:solidFill>
            </a:endParaRPr>
          </a:p>
          <a:p>
            <a:endParaRPr lang="ru-RU" dirty="0" smtClean="0">
              <a:solidFill>
                <a:srgbClr val="0000FF"/>
              </a:solidFill>
            </a:endParaRPr>
          </a:p>
          <a:p>
            <a:endParaRPr lang="ru-RU" dirty="0">
              <a:solidFill>
                <a:srgbClr val="0000FF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2037166"/>
      </p:ext>
    </p:extLst>
  </p:cSld>
  <p:clrMapOvr>
    <a:masterClrMapping/>
  </p:clrMapOvr>
  <p:transition advTm="10670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3728" y="332656"/>
            <a:ext cx="6707088" cy="936104"/>
          </a:xfrm>
        </p:spPr>
        <p:txBody>
          <a:bodyPr/>
          <a:lstStyle/>
          <a:p>
            <a:r>
              <a:rPr lang="ru-RU" dirty="0" smtClean="0">
                <a:solidFill>
                  <a:srgbClr val="CC00FF"/>
                </a:solidFill>
              </a:rPr>
              <a:t>Практический этап</a:t>
            </a:r>
            <a:endParaRPr lang="ru-RU" dirty="0">
              <a:solidFill>
                <a:srgbClr val="CC00FF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0000FF"/>
                </a:solidFill>
              </a:rPr>
              <a:t>Дары природы</a:t>
            </a:r>
            <a:endParaRPr lang="ru-RU" dirty="0">
              <a:solidFill>
                <a:srgbClr val="0000FF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0000FF"/>
                </a:solidFill>
              </a:rPr>
              <a:t>Волшебные пейзажи</a:t>
            </a:r>
            <a:endParaRPr lang="ru-RU" dirty="0">
              <a:solidFill>
                <a:srgbClr val="0000FF"/>
              </a:solidFill>
            </a:endParaRPr>
          </a:p>
        </p:txBody>
      </p:sp>
      <p:pic>
        <p:nvPicPr>
          <p:cNvPr id="6146" name="Picture 2" descr="C:\Users\Пользователь\Desktop\фото\Осень\20171102_08190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36658"/>
            <a:ext cx="432048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Пользователь\Desktop\фото\Осень\осень\image-0-02-05-156b5c94ec18781a50584ea2ce6fb58ac1f93d490b30c83f4717470319515760-V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2634853"/>
            <a:ext cx="4323226" cy="3242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53919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835696" y="260648"/>
            <a:ext cx="6912768" cy="1368152"/>
          </a:xfrm>
        </p:spPr>
        <p:txBody>
          <a:bodyPr anchor="ctr">
            <a:normAutofit lnSpcReduction="10000"/>
          </a:bodyPr>
          <a:lstStyle/>
          <a:p>
            <a:pPr algn="ctr"/>
            <a:r>
              <a:rPr lang="ru-RU" sz="4400" dirty="0" smtClean="0">
                <a:solidFill>
                  <a:srgbClr val="CC00FF"/>
                </a:solidFill>
              </a:rPr>
              <a:t>Материально – технические ресурсы</a:t>
            </a:r>
            <a:endParaRPr lang="ru-RU" sz="4400" dirty="0">
              <a:solidFill>
                <a:srgbClr val="CC00FF"/>
              </a:solidFill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sz="half" idx="2"/>
          </p:nvPr>
        </p:nvSpPr>
        <p:spPr>
          <a:xfrm flipH="1">
            <a:off x="1331640" y="2132856"/>
            <a:ext cx="6912768" cy="3993307"/>
          </a:xfrm>
        </p:spPr>
        <p:txBody>
          <a:bodyPr>
            <a:normAutofit lnSpcReduction="10000"/>
          </a:bodyPr>
          <a:lstStyle/>
          <a:p>
            <a:r>
              <a:rPr lang="ru-RU" sz="2800" dirty="0" smtClean="0">
                <a:solidFill>
                  <a:srgbClr val="0000FF"/>
                </a:solidFill>
              </a:rPr>
              <a:t>ИКТ;</a:t>
            </a:r>
          </a:p>
          <a:p>
            <a:r>
              <a:rPr lang="ru-RU" sz="2800" dirty="0" smtClean="0">
                <a:solidFill>
                  <a:srgbClr val="0000FF"/>
                </a:solidFill>
              </a:rPr>
              <a:t>Магнитофон;</a:t>
            </a:r>
          </a:p>
          <a:p>
            <a:r>
              <a:rPr lang="ru-RU" sz="2800" dirty="0" smtClean="0">
                <a:solidFill>
                  <a:srgbClr val="0000FF"/>
                </a:solidFill>
              </a:rPr>
              <a:t>Проектор;</a:t>
            </a:r>
          </a:p>
          <a:p>
            <a:r>
              <a:rPr lang="ru-RU" sz="2800" dirty="0" smtClean="0">
                <a:solidFill>
                  <a:srgbClr val="0000FF"/>
                </a:solidFill>
              </a:rPr>
              <a:t>Альбомы;</a:t>
            </a:r>
          </a:p>
          <a:p>
            <a:r>
              <a:rPr lang="ru-RU" sz="2800" dirty="0" smtClean="0">
                <a:solidFill>
                  <a:srgbClr val="0000FF"/>
                </a:solidFill>
              </a:rPr>
              <a:t>Картины;</a:t>
            </a:r>
          </a:p>
          <a:p>
            <a:r>
              <a:rPr lang="ru-RU" sz="2800" dirty="0" smtClean="0">
                <a:solidFill>
                  <a:srgbClr val="0000FF"/>
                </a:solidFill>
              </a:rPr>
              <a:t>Книги;</a:t>
            </a:r>
          </a:p>
          <a:p>
            <a:r>
              <a:rPr lang="ru-RU" sz="2800" dirty="0" smtClean="0">
                <a:solidFill>
                  <a:srgbClr val="0000FF"/>
                </a:solidFill>
              </a:rPr>
              <a:t>Буклеты открыток;</a:t>
            </a:r>
          </a:p>
          <a:p>
            <a:r>
              <a:rPr lang="ru-RU" sz="2800" dirty="0" smtClean="0">
                <a:solidFill>
                  <a:srgbClr val="0000FF"/>
                </a:solidFill>
              </a:rPr>
              <a:t>Коллекция природного материала.</a:t>
            </a:r>
          </a:p>
          <a:p>
            <a:pPr marL="0" indent="0">
              <a:buNone/>
            </a:pPr>
            <a:endParaRPr lang="ru-RU" dirty="0" smtClean="0">
              <a:solidFill>
                <a:srgbClr val="0000FF"/>
              </a:solidFill>
            </a:endParaRPr>
          </a:p>
          <a:p>
            <a:endParaRPr lang="ru-RU" dirty="0" smtClean="0">
              <a:solidFill>
                <a:srgbClr val="0000FF"/>
              </a:solidFill>
            </a:endParaRPr>
          </a:p>
          <a:p>
            <a:endParaRPr lang="ru-RU" dirty="0" smtClean="0">
              <a:solidFill>
                <a:srgbClr val="0000FF"/>
              </a:solidFill>
            </a:endParaRPr>
          </a:p>
          <a:p>
            <a:endParaRPr lang="ru-RU" dirty="0">
              <a:solidFill>
                <a:srgbClr val="0000FF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4254725"/>
      </p:ext>
    </p:extLst>
  </p:cSld>
  <p:clrMapOvr>
    <a:masterClrMapping/>
  </p:clrMapOvr>
  <p:transition advTm="10670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99592" y="260648"/>
            <a:ext cx="7848872" cy="1368152"/>
          </a:xfrm>
        </p:spPr>
        <p:txBody>
          <a:bodyPr anchor="ctr">
            <a:normAutofit fontScale="92500"/>
          </a:bodyPr>
          <a:lstStyle/>
          <a:p>
            <a:pPr algn="ctr"/>
            <a:r>
              <a:rPr lang="ru-RU" sz="4400" dirty="0" smtClean="0">
                <a:solidFill>
                  <a:srgbClr val="CC00FF"/>
                </a:solidFill>
              </a:rPr>
              <a:t>Результат работы над проектом, полученный воспитателем </a:t>
            </a:r>
            <a:endParaRPr lang="ru-RU" sz="4400" dirty="0">
              <a:solidFill>
                <a:srgbClr val="CC00FF"/>
              </a:solidFill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sz="half" idx="2"/>
          </p:nvPr>
        </p:nvSpPr>
        <p:spPr>
          <a:xfrm flipH="1">
            <a:off x="899592" y="1484784"/>
            <a:ext cx="7704856" cy="4497363"/>
          </a:xfrm>
        </p:spPr>
        <p:txBody>
          <a:bodyPr>
            <a:normAutofit lnSpcReduction="10000"/>
          </a:bodyPr>
          <a:lstStyle/>
          <a:p>
            <a:r>
              <a:rPr lang="ru-RU" sz="2800" dirty="0" smtClean="0">
                <a:solidFill>
                  <a:srgbClr val="0000FF"/>
                </a:solidFill>
              </a:rPr>
              <a:t>Повышение уровня экологической грамотности всех субъектов </a:t>
            </a:r>
            <a:r>
              <a:rPr lang="ru-RU" sz="2800" dirty="0" err="1" smtClean="0">
                <a:solidFill>
                  <a:srgbClr val="0000FF"/>
                </a:solidFill>
              </a:rPr>
              <a:t>эколого</a:t>
            </a:r>
            <a:r>
              <a:rPr lang="ru-RU" sz="2800" dirty="0" smtClean="0">
                <a:solidFill>
                  <a:srgbClr val="0000FF"/>
                </a:solidFill>
              </a:rPr>
              <a:t> – образовательного пространства;</a:t>
            </a:r>
          </a:p>
          <a:p>
            <a:r>
              <a:rPr lang="ru-RU" sz="2800" dirty="0" smtClean="0">
                <a:solidFill>
                  <a:srgbClr val="0000FF"/>
                </a:solidFill>
              </a:rPr>
              <a:t>Раскрытие индивидуальных творческих способностей детей;</a:t>
            </a:r>
          </a:p>
          <a:p>
            <a:r>
              <a:rPr lang="ru-RU" sz="2800" dirty="0" smtClean="0">
                <a:solidFill>
                  <a:srgbClr val="0000FF"/>
                </a:solidFill>
              </a:rPr>
              <a:t>Эффективное взаимодействие семьи и дошкольного учреждения;</a:t>
            </a:r>
          </a:p>
          <a:p>
            <a:r>
              <a:rPr lang="ru-RU" sz="2800" dirty="0" smtClean="0">
                <a:solidFill>
                  <a:srgbClr val="0000FF"/>
                </a:solidFill>
              </a:rPr>
              <a:t>Создание системы работы для формирования интереса и потребности к ручному труду;</a:t>
            </a:r>
          </a:p>
          <a:p>
            <a:r>
              <a:rPr lang="ru-RU" sz="2800" dirty="0" smtClean="0">
                <a:solidFill>
                  <a:srgbClr val="0000FF"/>
                </a:solidFill>
              </a:rPr>
              <a:t>Воспитание трудовых навыков.</a:t>
            </a:r>
          </a:p>
          <a:p>
            <a:endParaRPr lang="ru-RU" sz="2800" dirty="0" smtClean="0">
              <a:solidFill>
                <a:srgbClr val="0000FF"/>
              </a:solidFill>
            </a:endParaRPr>
          </a:p>
          <a:p>
            <a:endParaRPr lang="ru-RU" sz="2800" dirty="0" smtClean="0">
              <a:solidFill>
                <a:srgbClr val="0000FF"/>
              </a:solidFill>
            </a:endParaRPr>
          </a:p>
          <a:p>
            <a:endParaRPr lang="ru-RU" sz="2800" dirty="0" smtClean="0">
              <a:solidFill>
                <a:srgbClr val="0000FF"/>
              </a:solidFill>
            </a:endParaRPr>
          </a:p>
          <a:p>
            <a:pPr marL="0" indent="0">
              <a:buNone/>
            </a:pPr>
            <a:endParaRPr lang="ru-RU" dirty="0" smtClean="0">
              <a:solidFill>
                <a:srgbClr val="0000FF"/>
              </a:solidFill>
            </a:endParaRPr>
          </a:p>
          <a:p>
            <a:endParaRPr lang="ru-RU" dirty="0" smtClean="0">
              <a:solidFill>
                <a:srgbClr val="0000FF"/>
              </a:solidFill>
            </a:endParaRPr>
          </a:p>
          <a:p>
            <a:endParaRPr lang="ru-RU" dirty="0" smtClean="0">
              <a:solidFill>
                <a:srgbClr val="0000FF"/>
              </a:solidFill>
            </a:endParaRPr>
          </a:p>
          <a:p>
            <a:endParaRPr lang="ru-RU" dirty="0">
              <a:solidFill>
                <a:srgbClr val="0000FF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5142373"/>
      </p:ext>
    </p:extLst>
  </p:cSld>
  <p:clrMapOvr>
    <a:masterClrMapping/>
  </p:clrMapOvr>
  <p:transition advTm="10670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403648" y="260648"/>
            <a:ext cx="7128792" cy="1296144"/>
          </a:xfrm>
        </p:spPr>
        <p:txBody>
          <a:bodyPr anchor="ctr">
            <a:normAutofit fontScale="77500" lnSpcReduction="20000"/>
          </a:bodyPr>
          <a:lstStyle/>
          <a:p>
            <a:pPr algn="ctr"/>
            <a:r>
              <a:rPr lang="ru-RU" sz="4400" dirty="0" smtClean="0">
                <a:solidFill>
                  <a:srgbClr val="CC00FF"/>
                </a:solidFill>
              </a:rPr>
              <a:t>Результат работы над проектом, полученный учителем – логопедом.</a:t>
            </a:r>
            <a:endParaRPr lang="ru-RU" sz="4400" dirty="0">
              <a:solidFill>
                <a:srgbClr val="CC00FF"/>
              </a:solidFill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sz="half" idx="2"/>
          </p:nvPr>
        </p:nvSpPr>
        <p:spPr>
          <a:xfrm flipH="1">
            <a:off x="827584" y="2060848"/>
            <a:ext cx="7416824" cy="4065315"/>
          </a:xfrm>
        </p:spPr>
        <p:txBody>
          <a:bodyPr>
            <a:normAutofit fontScale="92500" lnSpcReduction="10000"/>
          </a:bodyPr>
          <a:lstStyle/>
          <a:p>
            <a:r>
              <a:rPr lang="ru-RU" sz="2800" dirty="0" smtClean="0">
                <a:solidFill>
                  <a:srgbClr val="0000FF"/>
                </a:solidFill>
              </a:rPr>
              <a:t>Дополнительные материалы для формирования связной речи.</a:t>
            </a:r>
          </a:p>
          <a:p>
            <a:r>
              <a:rPr lang="ru-RU" sz="2800" dirty="0" smtClean="0">
                <a:solidFill>
                  <a:srgbClr val="0000FF"/>
                </a:solidFill>
              </a:rPr>
              <a:t>Изменение отношения родителей к проблеме формирования звуковой культуры речи на логопедических занятиях;</a:t>
            </a:r>
          </a:p>
          <a:p>
            <a:r>
              <a:rPr lang="ru-RU" sz="2800" dirty="0" smtClean="0">
                <a:solidFill>
                  <a:srgbClr val="0000FF"/>
                </a:solidFill>
              </a:rPr>
              <a:t>Повышение профессиональной компетентности учителя – логопеда по вопросам выстраивания партнёрских отношений с семьями воспитанников, направленную на их успешную социализацию.</a:t>
            </a:r>
            <a:endParaRPr lang="ru-RU" dirty="0" smtClean="0">
              <a:solidFill>
                <a:srgbClr val="0000FF"/>
              </a:solidFill>
            </a:endParaRPr>
          </a:p>
          <a:p>
            <a:endParaRPr lang="ru-RU" dirty="0" smtClean="0">
              <a:solidFill>
                <a:srgbClr val="0000FF"/>
              </a:solidFill>
            </a:endParaRPr>
          </a:p>
          <a:p>
            <a:endParaRPr lang="ru-RU" dirty="0" smtClean="0">
              <a:solidFill>
                <a:srgbClr val="0000FF"/>
              </a:solidFill>
            </a:endParaRPr>
          </a:p>
          <a:p>
            <a:endParaRPr lang="ru-RU" dirty="0">
              <a:solidFill>
                <a:srgbClr val="0000FF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8386034"/>
      </p:ext>
    </p:extLst>
  </p:cSld>
  <p:clrMapOvr>
    <a:masterClrMapping/>
  </p:clrMapOvr>
  <p:transition advTm="10670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274638"/>
            <a:ext cx="6707088" cy="70609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CC00FF"/>
                </a:solidFill>
              </a:rPr>
              <a:t>Галерея</a:t>
            </a:r>
            <a:endParaRPr lang="ru-RU" sz="2800" b="1" dirty="0">
              <a:solidFill>
                <a:srgbClr val="CC00FF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0000FF"/>
                </a:solidFill>
              </a:rPr>
              <a:t>Ёжик на лесной полянке</a:t>
            </a:r>
            <a:endParaRPr lang="ru-RU" dirty="0">
              <a:solidFill>
                <a:srgbClr val="0000FF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0000FF"/>
                </a:solidFill>
              </a:rPr>
              <a:t>Волшебница - осень</a:t>
            </a:r>
            <a:endParaRPr lang="ru-RU" dirty="0">
              <a:solidFill>
                <a:srgbClr val="0000FF"/>
              </a:solidFill>
            </a:endParaRPr>
          </a:p>
        </p:txBody>
      </p:sp>
      <p:pic>
        <p:nvPicPr>
          <p:cNvPr id="1027" name="Picture 3" descr="C:\Users\Пользователь\Desktop\фото\Осень\20171020_101859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2634853"/>
            <a:ext cx="4041775" cy="3031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Пользователь\Desktop\фото\Осень\20171020_10194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635448"/>
            <a:ext cx="4040188" cy="3030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  <p:transition advTm="9017">
    <p:pull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274638"/>
            <a:ext cx="6707088" cy="706090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CC00FF"/>
                </a:solidFill>
              </a:rPr>
              <a:t>Галерея</a:t>
            </a:r>
            <a:endParaRPr lang="ru-RU" sz="2800" dirty="0">
              <a:solidFill>
                <a:srgbClr val="CC00FF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0000FF"/>
                </a:solidFill>
              </a:rPr>
              <a:t>Хоровод осенних деревьев</a:t>
            </a:r>
            <a:endParaRPr lang="ru-RU" dirty="0">
              <a:solidFill>
                <a:srgbClr val="0000FF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0000FF"/>
                </a:solidFill>
              </a:rPr>
              <a:t>Улыбки осени</a:t>
            </a:r>
            <a:endParaRPr lang="ru-RU" dirty="0">
              <a:solidFill>
                <a:srgbClr val="0000FF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634736"/>
            <a:ext cx="4040188" cy="3031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C:\Users\Пользователь\Desktop\фото\Осень\осень\20160927_110248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174874"/>
            <a:ext cx="3431629" cy="4575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70605"/>
      </p:ext>
    </p:extLst>
  </p:cSld>
  <p:clrMapOvr>
    <a:masterClrMapping/>
  </p:clrMapOvr>
  <p:transition advTm="9017">
    <p:pull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274638"/>
            <a:ext cx="6707088" cy="706090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rgbClr val="CC00FF"/>
                </a:solidFill>
              </a:rPr>
              <a:t>Итоговое мероприятие – выставка </a:t>
            </a:r>
            <a:br>
              <a:rPr lang="ru-RU" sz="2800" b="1" dirty="0" smtClean="0">
                <a:solidFill>
                  <a:srgbClr val="CC00FF"/>
                </a:solidFill>
              </a:rPr>
            </a:br>
            <a:r>
              <a:rPr lang="ru-RU" sz="2800" b="1" dirty="0" smtClean="0">
                <a:solidFill>
                  <a:srgbClr val="CC00FF"/>
                </a:solidFill>
              </a:rPr>
              <a:t>«Осенний вернисаж» </a:t>
            </a:r>
            <a:endParaRPr lang="ru-RU" sz="2800" b="1" dirty="0">
              <a:solidFill>
                <a:srgbClr val="CC00FF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0000FF"/>
                </a:solidFill>
              </a:rPr>
              <a:t>                                Руки мамы </a:t>
            </a:r>
            <a:endParaRPr lang="ru-RU" dirty="0">
              <a:solidFill>
                <a:srgbClr val="0000FF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00FF"/>
                </a:solidFill>
              </a:rPr>
              <a:t>и мои ручки.</a:t>
            </a:r>
            <a:endParaRPr lang="ru-RU" dirty="0">
              <a:solidFill>
                <a:srgbClr val="0000FF"/>
              </a:solidFill>
            </a:endParaRP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636210"/>
            <a:ext cx="4040188" cy="30286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2635615"/>
            <a:ext cx="4041775" cy="3029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8970419"/>
      </p:ext>
    </p:extLst>
  </p:cSld>
  <p:clrMapOvr>
    <a:masterClrMapping/>
  </p:clrMapOvr>
  <p:transition advTm="9017">
    <p:pull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ru-RU" sz="5400" b="1" dirty="0" smtClean="0">
              <a:solidFill>
                <a:srgbClr val="CC00FF"/>
              </a:solidFill>
            </a:endParaRPr>
          </a:p>
          <a:p>
            <a:pPr algn="ctr">
              <a:buNone/>
            </a:pPr>
            <a:endParaRPr lang="ru-RU" sz="5400" b="1" dirty="0">
              <a:solidFill>
                <a:srgbClr val="CC00FF"/>
              </a:solidFill>
            </a:endParaRPr>
          </a:p>
          <a:p>
            <a:pPr algn="ctr">
              <a:buNone/>
            </a:pPr>
            <a:r>
              <a:rPr lang="ru-RU" sz="5400" b="1" smtClean="0">
                <a:solidFill>
                  <a:srgbClr val="CC00FF"/>
                </a:solidFill>
              </a:rPr>
              <a:t>СПАСИБО </a:t>
            </a:r>
            <a:r>
              <a:rPr lang="ru-RU" sz="5400" b="1" smtClean="0">
                <a:solidFill>
                  <a:srgbClr val="CC00FF"/>
                </a:solidFill>
              </a:rPr>
              <a:t>ЗА </a:t>
            </a:r>
            <a:r>
              <a:rPr lang="ru-RU" sz="5400" b="1" smtClean="0">
                <a:solidFill>
                  <a:srgbClr val="CC00FF"/>
                </a:solidFill>
              </a:rPr>
              <a:t>ВНИМАНИЕ!</a:t>
            </a:r>
            <a:endParaRPr lang="ru-RU" sz="5400" b="1" dirty="0">
              <a:solidFill>
                <a:srgbClr val="CC00FF"/>
              </a:solidFill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590</TotalTime>
  <Words>737</Words>
  <Application>Microsoft Office PowerPoint</Application>
  <PresentationFormat>Экран (4:3)</PresentationFormat>
  <Paragraphs>161</Paragraphs>
  <Slides>18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Муниципальное бюджетное дошкольное образовательное учреждение    «Центр развития ребёнка - детский сад №16</vt:lpstr>
      <vt:lpstr>Проблема</vt:lpstr>
      <vt:lpstr>Цель проекта</vt:lpstr>
      <vt:lpstr>Задачи для воспитателей.  </vt:lpstr>
      <vt:lpstr>Задачи для детей  и родителей.</vt:lpstr>
      <vt:lpstr>Задачи логопеда.</vt:lpstr>
      <vt:lpstr>Презентация PowerPoint</vt:lpstr>
      <vt:lpstr>Презентация PowerPoint</vt:lpstr>
      <vt:lpstr>Презентация PowerPoint</vt:lpstr>
      <vt:lpstr>Презентация PowerPoint</vt:lpstr>
      <vt:lpstr>Практический этап</vt:lpstr>
      <vt:lpstr>Презентация PowerPoint</vt:lpstr>
      <vt:lpstr>Презентация PowerPoint</vt:lpstr>
      <vt:lpstr>Презентация PowerPoint</vt:lpstr>
      <vt:lpstr>Галерея</vt:lpstr>
      <vt:lpstr>Галерея</vt:lpstr>
      <vt:lpstr>Итоговое мероприятие – выставка  «Осенний вернисаж» 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Пользователь</cp:lastModifiedBy>
  <cp:revision>61</cp:revision>
  <dcterms:created xsi:type="dcterms:W3CDTF">2013-01-06T18:32:13Z</dcterms:created>
  <dcterms:modified xsi:type="dcterms:W3CDTF">2018-01-11T11:48:21Z</dcterms:modified>
</cp:coreProperties>
</file>