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27"/>
  </p:notesMasterIdLst>
  <p:sldIdLst>
    <p:sldId id="257" r:id="rId2"/>
    <p:sldId id="290" r:id="rId3"/>
    <p:sldId id="258" r:id="rId4"/>
    <p:sldId id="308" r:id="rId5"/>
    <p:sldId id="291" r:id="rId6"/>
    <p:sldId id="292" r:id="rId7"/>
    <p:sldId id="293" r:id="rId8"/>
    <p:sldId id="278" r:id="rId9"/>
    <p:sldId id="260" r:id="rId10"/>
    <p:sldId id="259" r:id="rId11"/>
    <p:sldId id="279" r:id="rId12"/>
    <p:sldId id="281" r:id="rId13"/>
    <p:sldId id="263" r:id="rId14"/>
    <p:sldId id="294" r:id="rId15"/>
    <p:sldId id="295" r:id="rId16"/>
    <p:sldId id="296" r:id="rId17"/>
    <p:sldId id="304" r:id="rId18"/>
    <p:sldId id="305" r:id="rId19"/>
    <p:sldId id="306" r:id="rId20"/>
    <p:sldId id="297" r:id="rId21"/>
    <p:sldId id="300" r:id="rId22"/>
    <p:sldId id="301" r:id="rId23"/>
    <p:sldId id="302" r:id="rId24"/>
    <p:sldId id="303" r:id="rId25"/>
    <p:sldId id="27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74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9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«ПОЙМАЙ</a:t>
            </a:r>
            <a:r>
              <a:rPr lang="ru-RU" baseline="0" dirty="0" smtClean="0"/>
              <a:t> ЗВУК»</a:t>
            </a:r>
          </a:p>
          <a:p>
            <a:pPr>
              <a:defRPr/>
            </a:pPr>
            <a:r>
              <a:rPr lang="ru-RU" baseline="0" dirty="0" smtClean="0"/>
              <a:t>(В РЯДУ СЛОВ)</a:t>
            </a:r>
          </a:p>
          <a:p>
            <a:pPr>
              <a:defRPr/>
            </a:pPr>
            <a:endParaRPr lang="ru-RU" dirty="0"/>
          </a:p>
        </c:rich>
      </c:tx>
      <c:layout/>
    </c:title>
    <c:view3D>
      <c:perspective val="30"/>
    </c:view3D>
    <c:plotArea>
      <c:layout>
        <c:manualLayout>
          <c:layoutTarget val="inner"/>
          <c:xMode val="edge"/>
          <c:yMode val="edge"/>
          <c:x val="8.3691077777733755E-2"/>
          <c:y val="0.10656543336279611"/>
          <c:w val="0.89884872696804174"/>
          <c:h val="0.61267212727920062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стартовые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40</c:v>
                </c:pt>
                <c:pt idx="1">
                  <c:v>40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промежуточные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итоговые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70</c:v>
                </c:pt>
                <c:pt idx="1">
                  <c:v>60</c:v>
                </c:pt>
              </c:numCache>
            </c:numRef>
          </c:val>
        </c:ser>
        <c:gapWidth val="75"/>
        <c:shape val="cylinder"/>
        <c:axId val="91398912"/>
        <c:axId val="91400448"/>
        <c:axId val="0"/>
      </c:bar3DChart>
      <c:catAx>
        <c:axId val="91398912"/>
        <c:scaling>
          <c:orientation val="minMax"/>
        </c:scaling>
        <c:axPos val="b"/>
        <c:numFmt formatCode="General" sourceLinked="1"/>
        <c:majorTickMark val="none"/>
        <c:tickLblPos val="nextTo"/>
        <c:crossAx val="91400448"/>
        <c:crossesAt val="0"/>
        <c:auto val="1"/>
        <c:lblAlgn val="ctr"/>
        <c:lblOffset val="100"/>
      </c:catAx>
      <c:valAx>
        <c:axId val="91400448"/>
        <c:scaling>
          <c:orientation val="minMax"/>
          <c:max val="100"/>
        </c:scaling>
        <c:axPos val="l"/>
        <c:majorGridlines/>
        <c:numFmt formatCode="General" sourceLinked="1"/>
        <c:majorTickMark val="none"/>
        <c:tickLblPos val="nextTo"/>
        <c:crossAx val="91398912"/>
        <c:crosses val="autoZero"/>
        <c:crossBetween val="between"/>
        <c:majorUnit val="10"/>
        <c:minorUnit val="5"/>
      </c:valAx>
    </c:plotArea>
    <c:legend>
      <c:legendPos val="b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9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«ПОКАЖИ</a:t>
            </a:r>
            <a:r>
              <a:rPr lang="ru-RU" baseline="0" dirty="0" smtClean="0"/>
              <a:t> КАРТИНКУ»</a:t>
            </a:r>
          </a:p>
          <a:p>
            <a:pPr>
              <a:defRPr/>
            </a:pPr>
            <a:endParaRPr lang="ru-RU" dirty="0"/>
          </a:p>
        </c:rich>
      </c:tx>
      <c:layout/>
    </c:title>
    <c:view3D>
      <c:perspective val="30"/>
    </c:view3D>
    <c:plotArea>
      <c:layout>
        <c:manualLayout>
          <c:layoutTarget val="inner"/>
          <c:xMode val="edge"/>
          <c:yMode val="edge"/>
          <c:x val="8.3691077777733588E-2"/>
          <c:y val="0.10656543336279611"/>
          <c:w val="0.89884872696804063"/>
          <c:h val="0.612672127279200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стартовые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промежуточные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70</c:v>
                </c:pt>
                <c:pt idx="1">
                  <c:v>60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итоговые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90</c:v>
                </c:pt>
                <c:pt idx="1">
                  <c:v>70</c:v>
                </c:pt>
              </c:numCache>
            </c:numRef>
          </c:val>
        </c:ser>
        <c:gapWidth val="75"/>
        <c:shape val="cylinder"/>
        <c:axId val="93535232"/>
        <c:axId val="93541120"/>
        <c:axId val="0"/>
      </c:bar3DChart>
      <c:catAx>
        <c:axId val="93535232"/>
        <c:scaling>
          <c:orientation val="minMax"/>
        </c:scaling>
        <c:axPos val="b"/>
        <c:numFmt formatCode="General" sourceLinked="1"/>
        <c:majorTickMark val="none"/>
        <c:tickLblPos val="nextTo"/>
        <c:crossAx val="93541120"/>
        <c:crossesAt val="0"/>
        <c:auto val="1"/>
        <c:lblAlgn val="ctr"/>
        <c:lblOffset val="100"/>
      </c:catAx>
      <c:valAx>
        <c:axId val="93541120"/>
        <c:scaling>
          <c:orientation val="minMax"/>
          <c:max val="100"/>
        </c:scaling>
        <c:axPos val="l"/>
        <c:majorGridlines/>
        <c:numFmt formatCode="General" sourceLinked="1"/>
        <c:majorTickMark val="none"/>
        <c:tickLblPos val="nextTo"/>
        <c:crossAx val="93535232"/>
        <c:crosses val="autoZero"/>
        <c:crossBetween val="between"/>
        <c:majorUnit val="10"/>
        <c:minorUnit val="5"/>
      </c:valAx>
    </c:plotArea>
    <c:legend>
      <c:legendPos val="b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9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«ПОВТОРИ</a:t>
            </a:r>
            <a:r>
              <a:rPr lang="ru-RU" baseline="0" dirty="0" smtClean="0"/>
              <a:t> КАК Я СКАЖУ»</a:t>
            </a:r>
          </a:p>
          <a:p>
            <a:pPr>
              <a:defRPr/>
            </a:pPr>
            <a:endParaRPr lang="ru-RU" dirty="0"/>
          </a:p>
        </c:rich>
      </c:tx>
      <c:layout/>
    </c:title>
    <c:view3D>
      <c:perspective val="30"/>
    </c:view3D>
    <c:plotArea>
      <c:layout>
        <c:manualLayout>
          <c:layoutTarget val="inner"/>
          <c:xMode val="edge"/>
          <c:yMode val="edge"/>
          <c:x val="8.3691077777733644E-2"/>
          <c:y val="0.10656543336279611"/>
          <c:w val="0.89884872696804063"/>
          <c:h val="0.61267212727920062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стартовые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40</c:v>
                </c:pt>
                <c:pt idx="1">
                  <c:v>30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промежуточные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50</c:v>
                </c:pt>
                <c:pt idx="1">
                  <c:v>30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итоговые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80</c:v>
                </c:pt>
                <c:pt idx="1">
                  <c:v>50</c:v>
                </c:pt>
              </c:numCache>
            </c:numRef>
          </c:val>
        </c:ser>
        <c:gapWidth val="75"/>
        <c:shape val="cylinder"/>
        <c:axId val="93575808"/>
        <c:axId val="93577600"/>
        <c:axId val="0"/>
      </c:bar3DChart>
      <c:catAx>
        <c:axId val="93575808"/>
        <c:scaling>
          <c:orientation val="minMax"/>
        </c:scaling>
        <c:axPos val="b"/>
        <c:numFmt formatCode="General" sourceLinked="1"/>
        <c:majorTickMark val="none"/>
        <c:tickLblPos val="nextTo"/>
        <c:crossAx val="93577600"/>
        <c:crossesAt val="0"/>
        <c:auto val="1"/>
        <c:lblAlgn val="ctr"/>
        <c:lblOffset val="100"/>
      </c:catAx>
      <c:valAx>
        <c:axId val="93577600"/>
        <c:scaling>
          <c:orientation val="minMax"/>
          <c:max val="100"/>
        </c:scaling>
        <c:axPos val="l"/>
        <c:majorGridlines/>
        <c:numFmt formatCode="General" sourceLinked="1"/>
        <c:majorTickMark val="none"/>
        <c:tickLblPos val="nextTo"/>
        <c:crossAx val="93575808"/>
        <c:crosses val="autoZero"/>
        <c:crossBetween val="between"/>
        <c:majorUnit val="10"/>
        <c:minorUnit val="5"/>
      </c:valAx>
    </c:plotArea>
    <c:legend>
      <c:legendPos val="b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9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«ВНИМАТЕЛЬНЫЕ</a:t>
            </a:r>
            <a:r>
              <a:rPr lang="ru-RU" baseline="0" dirty="0" smtClean="0"/>
              <a:t> УШКИ»</a:t>
            </a:r>
          </a:p>
          <a:p>
            <a:pPr>
              <a:defRPr/>
            </a:pPr>
            <a:endParaRPr lang="ru-RU" dirty="0"/>
          </a:p>
        </c:rich>
      </c:tx>
      <c:layout/>
    </c:title>
    <c:view3D>
      <c:perspective val="30"/>
    </c:view3D>
    <c:plotArea>
      <c:layout>
        <c:manualLayout>
          <c:layoutTarget val="inner"/>
          <c:xMode val="edge"/>
          <c:yMode val="edge"/>
          <c:x val="8.3691077777733644E-2"/>
          <c:y val="0.10656543336279611"/>
          <c:w val="0.89884872696804063"/>
          <c:h val="0.61267212727920062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стартовые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60</c:v>
                </c:pt>
                <c:pt idx="1">
                  <c:v>60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промежуточные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70</c:v>
                </c:pt>
                <c:pt idx="1">
                  <c:v>70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итоговые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90</c:v>
                </c:pt>
                <c:pt idx="1">
                  <c:v>70</c:v>
                </c:pt>
              </c:numCache>
            </c:numRef>
          </c:val>
        </c:ser>
        <c:gapWidth val="75"/>
        <c:shape val="cylinder"/>
        <c:axId val="93604096"/>
        <c:axId val="93614080"/>
        <c:axId val="0"/>
      </c:bar3DChart>
      <c:catAx>
        <c:axId val="93604096"/>
        <c:scaling>
          <c:orientation val="minMax"/>
        </c:scaling>
        <c:axPos val="b"/>
        <c:numFmt formatCode="General" sourceLinked="1"/>
        <c:majorTickMark val="none"/>
        <c:tickLblPos val="nextTo"/>
        <c:crossAx val="93614080"/>
        <c:crossesAt val="0"/>
        <c:auto val="1"/>
        <c:lblAlgn val="ctr"/>
        <c:lblOffset val="100"/>
      </c:catAx>
      <c:valAx>
        <c:axId val="93614080"/>
        <c:scaling>
          <c:orientation val="minMax"/>
          <c:max val="100"/>
        </c:scaling>
        <c:axPos val="l"/>
        <c:majorGridlines/>
        <c:numFmt formatCode="General" sourceLinked="1"/>
        <c:majorTickMark val="none"/>
        <c:tickLblPos val="nextTo"/>
        <c:crossAx val="93604096"/>
        <c:crosses val="autoZero"/>
        <c:crossBetween val="between"/>
        <c:majorUnit val="10"/>
        <c:minorUnit val="5"/>
      </c:valAx>
    </c:plotArea>
    <c:legend>
      <c:legendPos val="b"/>
      <c:layout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9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«НАЙДИ</a:t>
            </a:r>
            <a:r>
              <a:rPr lang="ru-RU" baseline="0" dirty="0" smtClean="0"/>
              <a:t> ОШИБКУ»</a:t>
            </a:r>
          </a:p>
          <a:p>
            <a:pPr>
              <a:defRPr/>
            </a:pPr>
            <a:endParaRPr lang="ru-RU" dirty="0"/>
          </a:p>
        </c:rich>
      </c:tx>
    </c:title>
    <c:view3D>
      <c:perspective val="30"/>
    </c:view3D>
    <c:plotArea>
      <c:layout>
        <c:manualLayout>
          <c:layoutTarget val="inner"/>
          <c:xMode val="edge"/>
          <c:yMode val="edge"/>
          <c:x val="8.3691077777733644E-2"/>
          <c:y val="0.10656543336279611"/>
          <c:w val="0.89884872696804063"/>
          <c:h val="0.61267212727920062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стартовые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промежуточные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60</c:v>
                </c:pt>
                <c:pt idx="1">
                  <c:v>60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итоговые показатели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экспериментальная группа</c:v>
                </c:pt>
                <c:pt idx="1">
                  <c:v>контрольная группа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90</c:v>
                </c:pt>
                <c:pt idx="1">
                  <c:v>70</c:v>
                </c:pt>
              </c:numCache>
            </c:numRef>
          </c:val>
        </c:ser>
        <c:gapWidth val="75"/>
        <c:shape val="cylinder"/>
        <c:axId val="93673344"/>
        <c:axId val="93674880"/>
        <c:axId val="0"/>
      </c:bar3DChart>
      <c:catAx>
        <c:axId val="93673344"/>
        <c:scaling>
          <c:orientation val="minMax"/>
        </c:scaling>
        <c:axPos val="b"/>
        <c:numFmt formatCode="General" sourceLinked="1"/>
        <c:majorTickMark val="none"/>
        <c:tickLblPos val="nextTo"/>
        <c:crossAx val="93674880"/>
        <c:crossesAt val="0"/>
        <c:auto val="1"/>
        <c:lblAlgn val="ctr"/>
        <c:lblOffset val="100"/>
      </c:catAx>
      <c:valAx>
        <c:axId val="93674880"/>
        <c:scaling>
          <c:orientation val="minMax"/>
          <c:max val="100"/>
        </c:scaling>
        <c:axPos val="l"/>
        <c:majorGridlines/>
        <c:numFmt formatCode="General" sourceLinked="1"/>
        <c:majorTickMark val="none"/>
        <c:tickLblPos val="nextTo"/>
        <c:crossAx val="93673344"/>
        <c:crosses val="autoZero"/>
        <c:crossBetween val="between"/>
        <c:majorUnit val="10"/>
        <c:minorUnit val="5"/>
      </c:valAx>
    </c:plotArea>
    <c:legend>
      <c:legendPos val="b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A927E5-8430-47BA-8C11-0E651715A714}" type="doc">
      <dgm:prSet loTypeId="urn:microsoft.com/office/officeart/2005/8/layout/cycle6" loCatId="cycl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A2AFF3-9221-43A2-BCF4-035D613A8C9B}">
      <dgm:prSet phldrT="[Текст]" custT="1"/>
      <dgm:spPr/>
      <dgm:t>
        <a:bodyPr/>
        <a:lstStyle/>
        <a:p>
          <a:r>
            <a:rPr lang="ru-RU" sz="1800" dirty="0" smtClean="0"/>
            <a:t>системность</a:t>
          </a:r>
          <a:endParaRPr lang="ru-RU" sz="1800" dirty="0"/>
        </a:p>
      </dgm:t>
    </dgm:pt>
    <dgm:pt modelId="{981D7E4B-F4E3-4302-8B00-8AEECCBB2B43}" type="parTrans" cxnId="{FC7B2F73-2FBF-40A1-9B76-6D4C82FC378B}">
      <dgm:prSet/>
      <dgm:spPr/>
      <dgm:t>
        <a:bodyPr/>
        <a:lstStyle/>
        <a:p>
          <a:endParaRPr lang="ru-RU" sz="1200"/>
        </a:p>
      </dgm:t>
    </dgm:pt>
    <dgm:pt modelId="{BD8E8639-E822-4CAA-81B1-3FF9D2EB495C}" type="sibTrans" cxnId="{FC7B2F73-2FBF-40A1-9B76-6D4C82FC378B}">
      <dgm:prSet/>
      <dgm:spPr/>
      <dgm:t>
        <a:bodyPr/>
        <a:lstStyle/>
        <a:p>
          <a:endParaRPr lang="ru-RU" sz="1200" dirty="0"/>
        </a:p>
      </dgm:t>
    </dgm:pt>
    <dgm:pt modelId="{AE4C838D-486C-4737-896D-8EDADBD94C14}">
      <dgm:prSet phldrT="[Текст]" custT="1"/>
      <dgm:spPr/>
      <dgm:t>
        <a:bodyPr/>
        <a:lstStyle/>
        <a:p>
          <a:r>
            <a:rPr lang="ru-RU" sz="1800" dirty="0" smtClean="0"/>
            <a:t>доступность и </a:t>
          </a:r>
          <a:r>
            <a:rPr lang="ru-RU" sz="1800" dirty="0" err="1" smtClean="0"/>
            <a:t>индивидуаль-ность</a:t>
          </a:r>
          <a:endParaRPr lang="ru-RU" sz="1800" dirty="0"/>
        </a:p>
      </dgm:t>
    </dgm:pt>
    <dgm:pt modelId="{6A4A638D-E1F6-4370-8EF0-655D7308765F}" type="parTrans" cxnId="{F67D735F-ADE7-4001-8AD1-9CEFD72BC2DD}">
      <dgm:prSet/>
      <dgm:spPr/>
      <dgm:t>
        <a:bodyPr/>
        <a:lstStyle/>
        <a:p>
          <a:endParaRPr lang="ru-RU" sz="1200"/>
        </a:p>
      </dgm:t>
    </dgm:pt>
    <dgm:pt modelId="{9392E1F8-5A06-4D78-BB87-F5BC9D743C2F}" type="sibTrans" cxnId="{F67D735F-ADE7-4001-8AD1-9CEFD72BC2DD}">
      <dgm:prSet/>
      <dgm:spPr/>
      <dgm:t>
        <a:bodyPr/>
        <a:lstStyle/>
        <a:p>
          <a:endParaRPr lang="ru-RU" sz="1200" dirty="0"/>
        </a:p>
      </dgm:t>
    </dgm:pt>
    <dgm:pt modelId="{72D11611-025D-4CE7-9815-444D13DC3014}">
      <dgm:prSet phldrT="[Текст]" custT="1"/>
      <dgm:spPr/>
      <dgm:t>
        <a:bodyPr/>
        <a:lstStyle/>
        <a:p>
          <a:r>
            <a:rPr lang="ru-RU" sz="1800" dirty="0" err="1" smtClean="0"/>
            <a:t>деятельност-ный</a:t>
          </a:r>
          <a:r>
            <a:rPr lang="ru-RU" sz="1800" dirty="0" smtClean="0"/>
            <a:t> подход</a:t>
          </a:r>
          <a:endParaRPr lang="ru-RU" sz="1800" dirty="0"/>
        </a:p>
      </dgm:t>
    </dgm:pt>
    <dgm:pt modelId="{9FA3C332-6611-4FD3-97FF-CC933776127F}" type="parTrans" cxnId="{68C05743-9644-4C6B-802C-9F0BE7DC13F9}">
      <dgm:prSet/>
      <dgm:spPr/>
      <dgm:t>
        <a:bodyPr/>
        <a:lstStyle/>
        <a:p>
          <a:endParaRPr lang="ru-RU" sz="1200"/>
        </a:p>
      </dgm:t>
    </dgm:pt>
    <dgm:pt modelId="{AAD5F444-2E18-4AD9-B605-657621C16F74}" type="sibTrans" cxnId="{68C05743-9644-4C6B-802C-9F0BE7DC13F9}">
      <dgm:prSet/>
      <dgm:spPr/>
      <dgm:t>
        <a:bodyPr/>
        <a:lstStyle/>
        <a:p>
          <a:endParaRPr lang="ru-RU" sz="1200" dirty="0"/>
        </a:p>
      </dgm:t>
    </dgm:pt>
    <dgm:pt modelId="{2DD84033-635C-4F99-B246-6E5A8F943A1D}">
      <dgm:prSet phldrT="[Текст]" custT="1"/>
      <dgm:spPr/>
      <dgm:t>
        <a:bodyPr/>
        <a:lstStyle/>
        <a:p>
          <a:r>
            <a:rPr lang="ru-RU" sz="1800" dirty="0" smtClean="0"/>
            <a:t>личностный подход</a:t>
          </a:r>
          <a:endParaRPr lang="ru-RU" sz="1800" dirty="0"/>
        </a:p>
      </dgm:t>
    </dgm:pt>
    <dgm:pt modelId="{6AD4B8DE-BC35-4E7E-A768-3917ACD359DB}" type="parTrans" cxnId="{20E11B53-0ED7-4D7A-8D92-D07702B7AB30}">
      <dgm:prSet/>
      <dgm:spPr/>
      <dgm:t>
        <a:bodyPr/>
        <a:lstStyle/>
        <a:p>
          <a:endParaRPr lang="ru-RU" sz="1200"/>
        </a:p>
      </dgm:t>
    </dgm:pt>
    <dgm:pt modelId="{41E2A738-7FFF-4F85-A539-E9910EC9478C}" type="sibTrans" cxnId="{20E11B53-0ED7-4D7A-8D92-D07702B7AB30}">
      <dgm:prSet/>
      <dgm:spPr/>
      <dgm:t>
        <a:bodyPr/>
        <a:lstStyle/>
        <a:p>
          <a:endParaRPr lang="ru-RU" sz="1200" dirty="0"/>
        </a:p>
      </dgm:t>
    </dgm:pt>
    <dgm:pt modelId="{F7DAE387-0A92-48A2-BA4E-694BED2BCDAF}">
      <dgm:prSet phldrT="[Текст]" custT="1"/>
      <dgm:spPr/>
      <dgm:t>
        <a:bodyPr/>
        <a:lstStyle/>
        <a:p>
          <a:r>
            <a:rPr lang="ru-RU" sz="1800" dirty="0" smtClean="0"/>
            <a:t>повышение требований</a:t>
          </a:r>
          <a:endParaRPr lang="ru-RU" sz="1800" dirty="0"/>
        </a:p>
      </dgm:t>
    </dgm:pt>
    <dgm:pt modelId="{0A939C0D-6A43-4E45-AEA1-530B389D641F}" type="parTrans" cxnId="{D7A84D5E-2BCB-42FB-89A6-80FCC341F4B0}">
      <dgm:prSet/>
      <dgm:spPr/>
      <dgm:t>
        <a:bodyPr/>
        <a:lstStyle/>
        <a:p>
          <a:endParaRPr lang="ru-RU" sz="1200"/>
        </a:p>
      </dgm:t>
    </dgm:pt>
    <dgm:pt modelId="{ABFCA245-C1E3-4A74-B6EF-1B4802FC9FDF}" type="sibTrans" cxnId="{D7A84D5E-2BCB-42FB-89A6-80FCC341F4B0}">
      <dgm:prSet/>
      <dgm:spPr/>
      <dgm:t>
        <a:bodyPr/>
        <a:lstStyle/>
        <a:p>
          <a:endParaRPr lang="ru-RU" sz="1200" dirty="0"/>
        </a:p>
      </dgm:t>
    </dgm:pt>
    <dgm:pt modelId="{1E8A0404-CE5D-4901-9DCD-AE12A65A92E6}">
      <dgm:prSet custT="1"/>
      <dgm:spPr/>
      <dgm:t>
        <a:bodyPr/>
        <a:lstStyle/>
        <a:p>
          <a:r>
            <a:rPr lang="ru-RU" sz="1800" dirty="0" err="1" smtClean="0"/>
            <a:t>последова-тельность</a:t>
          </a:r>
          <a:endParaRPr lang="ru-RU" sz="1800" dirty="0"/>
        </a:p>
      </dgm:t>
    </dgm:pt>
    <dgm:pt modelId="{07C618E5-FA61-40CE-BF64-00A6BF4EC1BD}" type="parTrans" cxnId="{DFC06942-17F2-471A-AB82-CF0B5E2E5D11}">
      <dgm:prSet/>
      <dgm:spPr/>
      <dgm:t>
        <a:bodyPr/>
        <a:lstStyle/>
        <a:p>
          <a:endParaRPr lang="ru-RU" sz="1200"/>
        </a:p>
      </dgm:t>
    </dgm:pt>
    <dgm:pt modelId="{24E451E4-7F90-4802-A71C-42C78E1C81CA}" type="sibTrans" cxnId="{DFC06942-17F2-471A-AB82-CF0B5E2E5D11}">
      <dgm:prSet/>
      <dgm:spPr/>
      <dgm:t>
        <a:bodyPr/>
        <a:lstStyle/>
        <a:p>
          <a:endParaRPr lang="ru-RU" sz="1200" dirty="0"/>
        </a:p>
      </dgm:t>
    </dgm:pt>
    <dgm:pt modelId="{9CAD510B-EDA3-4092-9FD2-158BE3D0E180}" type="pres">
      <dgm:prSet presAssocID="{16A927E5-8430-47BA-8C11-0E651715A71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74E50F-6393-4B1B-B339-CA4138C25112}" type="pres">
      <dgm:prSet presAssocID="{F2A2AFF3-9221-43A2-BCF4-035D613A8C9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4A33A7-B059-4F47-B14C-509C534BB864}" type="pres">
      <dgm:prSet presAssocID="{F2A2AFF3-9221-43A2-BCF4-035D613A8C9B}" presName="spNode" presStyleCnt="0"/>
      <dgm:spPr/>
      <dgm:t>
        <a:bodyPr/>
        <a:lstStyle/>
        <a:p>
          <a:endParaRPr lang="ru-RU"/>
        </a:p>
      </dgm:t>
    </dgm:pt>
    <dgm:pt modelId="{AC56BE94-A8A6-44D3-9309-7B1EB7C304AF}" type="pres">
      <dgm:prSet presAssocID="{BD8E8639-E822-4CAA-81B1-3FF9D2EB495C}" presName="sibTrans" presStyleLbl="sibTrans1D1" presStyleIdx="0" presStyleCnt="6"/>
      <dgm:spPr/>
      <dgm:t>
        <a:bodyPr/>
        <a:lstStyle/>
        <a:p>
          <a:endParaRPr lang="ru-RU"/>
        </a:p>
      </dgm:t>
    </dgm:pt>
    <dgm:pt modelId="{FA08C41C-3DA7-4294-95AF-48E315BFB11E}" type="pres">
      <dgm:prSet presAssocID="{1E8A0404-CE5D-4901-9DCD-AE12A65A92E6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07D219-5D77-49B4-BFA7-B1D6437AEEFA}" type="pres">
      <dgm:prSet presAssocID="{1E8A0404-CE5D-4901-9DCD-AE12A65A92E6}" presName="spNode" presStyleCnt="0"/>
      <dgm:spPr/>
      <dgm:t>
        <a:bodyPr/>
        <a:lstStyle/>
        <a:p>
          <a:endParaRPr lang="ru-RU"/>
        </a:p>
      </dgm:t>
    </dgm:pt>
    <dgm:pt modelId="{F30164B2-62E1-4478-8062-CE97BBC49A82}" type="pres">
      <dgm:prSet presAssocID="{24E451E4-7F90-4802-A71C-42C78E1C81CA}" presName="sibTrans" presStyleLbl="sibTrans1D1" presStyleIdx="1" presStyleCnt="6"/>
      <dgm:spPr/>
      <dgm:t>
        <a:bodyPr/>
        <a:lstStyle/>
        <a:p>
          <a:endParaRPr lang="ru-RU"/>
        </a:p>
      </dgm:t>
    </dgm:pt>
    <dgm:pt modelId="{C6832DDC-0D6A-4AA5-A167-B74966D6B870}" type="pres">
      <dgm:prSet presAssocID="{AE4C838D-486C-4737-896D-8EDADBD94C14}" presName="node" presStyleLbl="node1" presStyleIdx="2" presStyleCnt="6" custScaleX="1063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A4EE97-8DD9-4BE3-989D-1DE8DDCBF4EA}" type="pres">
      <dgm:prSet presAssocID="{AE4C838D-486C-4737-896D-8EDADBD94C14}" presName="spNode" presStyleCnt="0"/>
      <dgm:spPr/>
      <dgm:t>
        <a:bodyPr/>
        <a:lstStyle/>
        <a:p>
          <a:endParaRPr lang="ru-RU"/>
        </a:p>
      </dgm:t>
    </dgm:pt>
    <dgm:pt modelId="{C0D8D429-CF3E-423C-B19A-AC702D153CAC}" type="pres">
      <dgm:prSet presAssocID="{9392E1F8-5A06-4D78-BB87-F5BC9D743C2F}" presName="sibTrans" presStyleLbl="sibTrans1D1" presStyleIdx="2" presStyleCnt="6"/>
      <dgm:spPr/>
      <dgm:t>
        <a:bodyPr/>
        <a:lstStyle/>
        <a:p>
          <a:endParaRPr lang="ru-RU"/>
        </a:p>
      </dgm:t>
    </dgm:pt>
    <dgm:pt modelId="{2C35A9E7-242C-467F-84FE-E164269D036D}" type="pres">
      <dgm:prSet presAssocID="{72D11611-025D-4CE7-9815-444D13DC3014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1ECB4-9E19-4A70-81E6-F8B8562D8D5A}" type="pres">
      <dgm:prSet presAssocID="{72D11611-025D-4CE7-9815-444D13DC3014}" presName="spNode" presStyleCnt="0"/>
      <dgm:spPr/>
      <dgm:t>
        <a:bodyPr/>
        <a:lstStyle/>
        <a:p>
          <a:endParaRPr lang="ru-RU"/>
        </a:p>
      </dgm:t>
    </dgm:pt>
    <dgm:pt modelId="{2FA96D25-D8B4-41DC-A8F3-A1CF998BE395}" type="pres">
      <dgm:prSet presAssocID="{AAD5F444-2E18-4AD9-B605-657621C16F74}" presName="sibTrans" presStyleLbl="sibTrans1D1" presStyleIdx="3" presStyleCnt="6"/>
      <dgm:spPr/>
      <dgm:t>
        <a:bodyPr/>
        <a:lstStyle/>
        <a:p>
          <a:endParaRPr lang="ru-RU"/>
        </a:p>
      </dgm:t>
    </dgm:pt>
    <dgm:pt modelId="{FD1A5406-E70C-460D-AED1-17206C5B3B96}" type="pres">
      <dgm:prSet presAssocID="{2DD84033-635C-4F99-B246-6E5A8F943A1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A87227-D290-491E-8509-EB1E28997B51}" type="pres">
      <dgm:prSet presAssocID="{2DD84033-635C-4F99-B246-6E5A8F943A1D}" presName="spNode" presStyleCnt="0"/>
      <dgm:spPr/>
      <dgm:t>
        <a:bodyPr/>
        <a:lstStyle/>
        <a:p>
          <a:endParaRPr lang="ru-RU"/>
        </a:p>
      </dgm:t>
    </dgm:pt>
    <dgm:pt modelId="{3F8FBC49-5073-4EA1-BEB3-A54370D895CA}" type="pres">
      <dgm:prSet presAssocID="{41E2A738-7FFF-4F85-A539-E9910EC9478C}" presName="sibTrans" presStyleLbl="sibTrans1D1" presStyleIdx="4" presStyleCnt="6"/>
      <dgm:spPr/>
      <dgm:t>
        <a:bodyPr/>
        <a:lstStyle/>
        <a:p>
          <a:endParaRPr lang="ru-RU"/>
        </a:p>
      </dgm:t>
    </dgm:pt>
    <dgm:pt modelId="{B50A7AF4-B3C3-4314-B10E-679EBDE2206E}" type="pres">
      <dgm:prSet presAssocID="{F7DAE387-0A92-48A2-BA4E-694BED2BCDAF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6B6840-6785-47DC-8661-3080ABF3ED52}" type="pres">
      <dgm:prSet presAssocID="{F7DAE387-0A92-48A2-BA4E-694BED2BCDAF}" presName="spNode" presStyleCnt="0"/>
      <dgm:spPr/>
      <dgm:t>
        <a:bodyPr/>
        <a:lstStyle/>
        <a:p>
          <a:endParaRPr lang="ru-RU"/>
        </a:p>
      </dgm:t>
    </dgm:pt>
    <dgm:pt modelId="{FE1B7E7F-904C-4D54-901F-24F4DC539200}" type="pres">
      <dgm:prSet presAssocID="{ABFCA245-C1E3-4A74-B6EF-1B4802FC9FDF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08465F28-D48C-4146-ABBB-04662D6AD591}" type="presOf" srcId="{ABFCA245-C1E3-4A74-B6EF-1B4802FC9FDF}" destId="{FE1B7E7F-904C-4D54-901F-24F4DC539200}" srcOrd="0" destOrd="0" presId="urn:microsoft.com/office/officeart/2005/8/layout/cycle6"/>
    <dgm:cxn modelId="{603C9764-E65C-4CA1-9A3B-AACFBA5CDE57}" type="presOf" srcId="{2DD84033-635C-4F99-B246-6E5A8F943A1D}" destId="{FD1A5406-E70C-460D-AED1-17206C5B3B96}" srcOrd="0" destOrd="0" presId="urn:microsoft.com/office/officeart/2005/8/layout/cycle6"/>
    <dgm:cxn modelId="{5189413E-1DC4-49A2-A7A9-C9D769D3AE19}" type="presOf" srcId="{24E451E4-7F90-4802-A71C-42C78E1C81CA}" destId="{F30164B2-62E1-4478-8062-CE97BBC49A82}" srcOrd="0" destOrd="0" presId="urn:microsoft.com/office/officeart/2005/8/layout/cycle6"/>
    <dgm:cxn modelId="{F67D735F-ADE7-4001-8AD1-9CEFD72BC2DD}" srcId="{16A927E5-8430-47BA-8C11-0E651715A714}" destId="{AE4C838D-486C-4737-896D-8EDADBD94C14}" srcOrd="2" destOrd="0" parTransId="{6A4A638D-E1F6-4370-8EF0-655D7308765F}" sibTransId="{9392E1F8-5A06-4D78-BB87-F5BC9D743C2F}"/>
    <dgm:cxn modelId="{6CCCE0D2-8ADF-4042-A4F4-BBBD1BB04E19}" type="presOf" srcId="{BD8E8639-E822-4CAA-81B1-3FF9D2EB495C}" destId="{AC56BE94-A8A6-44D3-9309-7B1EB7C304AF}" srcOrd="0" destOrd="0" presId="urn:microsoft.com/office/officeart/2005/8/layout/cycle6"/>
    <dgm:cxn modelId="{3CCFB504-E648-4F87-8C6C-7F5AC590F36D}" type="presOf" srcId="{1E8A0404-CE5D-4901-9DCD-AE12A65A92E6}" destId="{FA08C41C-3DA7-4294-95AF-48E315BFB11E}" srcOrd="0" destOrd="0" presId="urn:microsoft.com/office/officeart/2005/8/layout/cycle6"/>
    <dgm:cxn modelId="{DFC06942-17F2-471A-AB82-CF0B5E2E5D11}" srcId="{16A927E5-8430-47BA-8C11-0E651715A714}" destId="{1E8A0404-CE5D-4901-9DCD-AE12A65A92E6}" srcOrd="1" destOrd="0" parTransId="{07C618E5-FA61-40CE-BF64-00A6BF4EC1BD}" sibTransId="{24E451E4-7F90-4802-A71C-42C78E1C81CA}"/>
    <dgm:cxn modelId="{BCD56B18-F40E-463E-9961-72FFCC7B4B79}" type="presOf" srcId="{AE4C838D-486C-4737-896D-8EDADBD94C14}" destId="{C6832DDC-0D6A-4AA5-A167-B74966D6B870}" srcOrd="0" destOrd="0" presId="urn:microsoft.com/office/officeart/2005/8/layout/cycle6"/>
    <dgm:cxn modelId="{FC7B2F73-2FBF-40A1-9B76-6D4C82FC378B}" srcId="{16A927E5-8430-47BA-8C11-0E651715A714}" destId="{F2A2AFF3-9221-43A2-BCF4-035D613A8C9B}" srcOrd="0" destOrd="0" parTransId="{981D7E4B-F4E3-4302-8B00-8AEECCBB2B43}" sibTransId="{BD8E8639-E822-4CAA-81B1-3FF9D2EB495C}"/>
    <dgm:cxn modelId="{A7D157E0-EF51-4B99-9041-91064D09AF4D}" type="presOf" srcId="{F7DAE387-0A92-48A2-BA4E-694BED2BCDAF}" destId="{B50A7AF4-B3C3-4314-B10E-679EBDE2206E}" srcOrd="0" destOrd="0" presId="urn:microsoft.com/office/officeart/2005/8/layout/cycle6"/>
    <dgm:cxn modelId="{254B453A-7321-4473-8CB4-39B88AAFDC3C}" type="presOf" srcId="{F2A2AFF3-9221-43A2-BCF4-035D613A8C9B}" destId="{CC74E50F-6393-4B1B-B339-CA4138C25112}" srcOrd="0" destOrd="0" presId="urn:microsoft.com/office/officeart/2005/8/layout/cycle6"/>
    <dgm:cxn modelId="{D623A969-ABDF-4178-AD94-7B2549BC76B5}" type="presOf" srcId="{9392E1F8-5A06-4D78-BB87-F5BC9D743C2F}" destId="{C0D8D429-CF3E-423C-B19A-AC702D153CAC}" srcOrd="0" destOrd="0" presId="urn:microsoft.com/office/officeart/2005/8/layout/cycle6"/>
    <dgm:cxn modelId="{B7C1ECF6-8D73-41DA-83EB-D37F2FAEB483}" type="presOf" srcId="{AAD5F444-2E18-4AD9-B605-657621C16F74}" destId="{2FA96D25-D8B4-41DC-A8F3-A1CF998BE395}" srcOrd="0" destOrd="0" presId="urn:microsoft.com/office/officeart/2005/8/layout/cycle6"/>
    <dgm:cxn modelId="{D7A84D5E-2BCB-42FB-89A6-80FCC341F4B0}" srcId="{16A927E5-8430-47BA-8C11-0E651715A714}" destId="{F7DAE387-0A92-48A2-BA4E-694BED2BCDAF}" srcOrd="5" destOrd="0" parTransId="{0A939C0D-6A43-4E45-AEA1-530B389D641F}" sibTransId="{ABFCA245-C1E3-4A74-B6EF-1B4802FC9FDF}"/>
    <dgm:cxn modelId="{68C05743-9644-4C6B-802C-9F0BE7DC13F9}" srcId="{16A927E5-8430-47BA-8C11-0E651715A714}" destId="{72D11611-025D-4CE7-9815-444D13DC3014}" srcOrd="3" destOrd="0" parTransId="{9FA3C332-6611-4FD3-97FF-CC933776127F}" sibTransId="{AAD5F444-2E18-4AD9-B605-657621C16F74}"/>
    <dgm:cxn modelId="{20E11B53-0ED7-4D7A-8D92-D07702B7AB30}" srcId="{16A927E5-8430-47BA-8C11-0E651715A714}" destId="{2DD84033-635C-4F99-B246-6E5A8F943A1D}" srcOrd="4" destOrd="0" parTransId="{6AD4B8DE-BC35-4E7E-A768-3917ACD359DB}" sibTransId="{41E2A738-7FFF-4F85-A539-E9910EC9478C}"/>
    <dgm:cxn modelId="{0C731CA0-F227-45D5-AC67-768CD04A89B9}" type="presOf" srcId="{72D11611-025D-4CE7-9815-444D13DC3014}" destId="{2C35A9E7-242C-467F-84FE-E164269D036D}" srcOrd="0" destOrd="0" presId="urn:microsoft.com/office/officeart/2005/8/layout/cycle6"/>
    <dgm:cxn modelId="{B58B791F-3838-40BC-8151-DAA7D480AB09}" type="presOf" srcId="{41E2A738-7FFF-4F85-A539-E9910EC9478C}" destId="{3F8FBC49-5073-4EA1-BEB3-A54370D895CA}" srcOrd="0" destOrd="0" presId="urn:microsoft.com/office/officeart/2005/8/layout/cycle6"/>
    <dgm:cxn modelId="{2F823CF2-F1E1-4E8C-83A4-25B4465E0732}" type="presOf" srcId="{16A927E5-8430-47BA-8C11-0E651715A714}" destId="{9CAD510B-EDA3-4092-9FD2-158BE3D0E180}" srcOrd="0" destOrd="0" presId="urn:microsoft.com/office/officeart/2005/8/layout/cycle6"/>
    <dgm:cxn modelId="{00B26B58-3CBF-4CC5-85A0-B342DD02B113}" type="presParOf" srcId="{9CAD510B-EDA3-4092-9FD2-158BE3D0E180}" destId="{CC74E50F-6393-4B1B-B339-CA4138C25112}" srcOrd="0" destOrd="0" presId="urn:microsoft.com/office/officeart/2005/8/layout/cycle6"/>
    <dgm:cxn modelId="{A2178D17-189C-44FA-8281-10080F418367}" type="presParOf" srcId="{9CAD510B-EDA3-4092-9FD2-158BE3D0E180}" destId="{EA4A33A7-B059-4F47-B14C-509C534BB864}" srcOrd="1" destOrd="0" presId="urn:microsoft.com/office/officeart/2005/8/layout/cycle6"/>
    <dgm:cxn modelId="{156CDD92-AF45-45EE-AB98-15397E847AD6}" type="presParOf" srcId="{9CAD510B-EDA3-4092-9FD2-158BE3D0E180}" destId="{AC56BE94-A8A6-44D3-9309-7B1EB7C304AF}" srcOrd="2" destOrd="0" presId="urn:microsoft.com/office/officeart/2005/8/layout/cycle6"/>
    <dgm:cxn modelId="{FA29D5A0-494A-4199-98AB-27A971245945}" type="presParOf" srcId="{9CAD510B-EDA3-4092-9FD2-158BE3D0E180}" destId="{FA08C41C-3DA7-4294-95AF-48E315BFB11E}" srcOrd="3" destOrd="0" presId="urn:microsoft.com/office/officeart/2005/8/layout/cycle6"/>
    <dgm:cxn modelId="{3B7E875B-A0FF-4FB8-BB1B-8F5372D9A854}" type="presParOf" srcId="{9CAD510B-EDA3-4092-9FD2-158BE3D0E180}" destId="{F607D219-5D77-49B4-BFA7-B1D6437AEEFA}" srcOrd="4" destOrd="0" presId="urn:microsoft.com/office/officeart/2005/8/layout/cycle6"/>
    <dgm:cxn modelId="{153F2AB7-22B7-4245-ADDA-33D9E376BB8E}" type="presParOf" srcId="{9CAD510B-EDA3-4092-9FD2-158BE3D0E180}" destId="{F30164B2-62E1-4478-8062-CE97BBC49A82}" srcOrd="5" destOrd="0" presId="urn:microsoft.com/office/officeart/2005/8/layout/cycle6"/>
    <dgm:cxn modelId="{CC2A3E04-E45F-45C0-B55D-580525ECE47D}" type="presParOf" srcId="{9CAD510B-EDA3-4092-9FD2-158BE3D0E180}" destId="{C6832DDC-0D6A-4AA5-A167-B74966D6B870}" srcOrd="6" destOrd="0" presId="urn:microsoft.com/office/officeart/2005/8/layout/cycle6"/>
    <dgm:cxn modelId="{819F6B2E-ADDF-4317-8700-2169724BDACA}" type="presParOf" srcId="{9CAD510B-EDA3-4092-9FD2-158BE3D0E180}" destId="{9DA4EE97-8DD9-4BE3-989D-1DE8DDCBF4EA}" srcOrd="7" destOrd="0" presId="urn:microsoft.com/office/officeart/2005/8/layout/cycle6"/>
    <dgm:cxn modelId="{8B9175E1-B170-485E-9B66-4BC8F8ED56CE}" type="presParOf" srcId="{9CAD510B-EDA3-4092-9FD2-158BE3D0E180}" destId="{C0D8D429-CF3E-423C-B19A-AC702D153CAC}" srcOrd="8" destOrd="0" presId="urn:microsoft.com/office/officeart/2005/8/layout/cycle6"/>
    <dgm:cxn modelId="{0C6F6693-3C58-4F0D-B7B8-4D4D9FF0477C}" type="presParOf" srcId="{9CAD510B-EDA3-4092-9FD2-158BE3D0E180}" destId="{2C35A9E7-242C-467F-84FE-E164269D036D}" srcOrd="9" destOrd="0" presId="urn:microsoft.com/office/officeart/2005/8/layout/cycle6"/>
    <dgm:cxn modelId="{5103C0E3-7F66-486A-8D0D-81D582B5DD6E}" type="presParOf" srcId="{9CAD510B-EDA3-4092-9FD2-158BE3D0E180}" destId="{31E1ECB4-9E19-4A70-81E6-F8B8562D8D5A}" srcOrd="10" destOrd="0" presId="urn:microsoft.com/office/officeart/2005/8/layout/cycle6"/>
    <dgm:cxn modelId="{4E3D8EEC-52EA-4597-94D9-85D446E50413}" type="presParOf" srcId="{9CAD510B-EDA3-4092-9FD2-158BE3D0E180}" destId="{2FA96D25-D8B4-41DC-A8F3-A1CF998BE395}" srcOrd="11" destOrd="0" presId="urn:microsoft.com/office/officeart/2005/8/layout/cycle6"/>
    <dgm:cxn modelId="{0C29889C-EEBB-4BCA-A35F-9AE9673D15C0}" type="presParOf" srcId="{9CAD510B-EDA3-4092-9FD2-158BE3D0E180}" destId="{FD1A5406-E70C-460D-AED1-17206C5B3B96}" srcOrd="12" destOrd="0" presId="urn:microsoft.com/office/officeart/2005/8/layout/cycle6"/>
    <dgm:cxn modelId="{5E6493C3-5D01-4DA8-B022-E2B4C5C7B376}" type="presParOf" srcId="{9CAD510B-EDA3-4092-9FD2-158BE3D0E180}" destId="{1FA87227-D290-491E-8509-EB1E28997B51}" srcOrd="13" destOrd="0" presId="urn:microsoft.com/office/officeart/2005/8/layout/cycle6"/>
    <dgm:cxn modelId="{09DCA38F-0FC6-4B53-83F6-A56427D97D56}" type="presParOf" srcId="{9CAD510B-EDA3-4092-9FD2-158BE3D0E180}" destId="{3F8FBC49-5073-4EA1-BEB3-A54370D895CA}" srcOrd="14" destOrd="0" presId="urn:microsoft.com/office/officeart/2005/8/layout/cycle6"/>
    <dgm:cxn modelId="{0B863754-6153-45DB-A803-50DDD27EAB60}" type="presParOf" srcId="{9CAD510B-EDA3-4092-9FD2-158BE3D0E180}" destId="{B50A7AF4-B3C3-4314-B10E-679EBDE2206E}" srcOrd="15" destOrd="0" presId="urn:microsoft.com/office/officeart/2005/8/layout/cycle6"/>
    <dgm:cxn modelId="{5C0F3069-EA39-48C8-BAE3-E5C776292917}" type="presParOf" srcId="{9CAD510B-EDA3-4092-9FD2-158BE3D0E180}" destId="{366B6840-6785-47DC-8661-3080ABF3ED52}" srcOrd="16" destOrd="0" presId="urn:microsoft.com/office/officeart/2005/8/layout/cycle6"/>
    <dgm:cxn modelId="{B24D8B8F-7267-4D32-B6CA-DAC319FB3B8C}" type="presParOf" srcId="{9CAD510B-EDA3-4092-9FD2-158BE3D0E180}" destId="{FE1B7E7F-904C-4D54-901F-24F4DC539200}" srcOrd="17" destOrd="0" presId="urn:microsoft.com/office/officeart/2005/8/layout/cycle6"/>
  </dgm:cxnLst>
  <dgm:bg/>
  <dgm:whole>
    <a:ln>
      <a:noFill/>
    </a:ln>
  </dgm:whole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A927E5-8430-47BA-8C11-0E651715A714}" type="doc">
      <dgm:prSet loTypeId="urn:microsoft.com/office/officeart/2005/8/layout/radial3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856549-8EDA-4BB9-BCB1-980E981DD54F}">
      <dgm:prSet phldrT="[Текст]" custT="1"/>
      <dgm:spPr/>
      <dgm:t>
        <a:bodyPr/>
        <a:lstStyle/>
        <a:p>
          <a:r>
            <a:rPr lang="ru-RU" sz="1800" dirty="0" smtClean="0"/>
            <a:t>практический</a:t>
          </a:r>
          <a:endParaRPr lang="ru-RU" sz="1800" dirty="0"/>
        </a:p>
      </dgm:t>
    </dgm:pt>
    <dgm:pt modelId="{1316A625-C93A-45A8-9B96-CC76FCD9FFAC}" type="parTrans" cxnId="{EE61A620-DD11-49C4-A927-CA54EEF7914D}">
      <dgm:prSet/>
      <dgm:spPr/>
      <dgm:t>
        <a:bodyPr/>
        <a:lstStyle/>
        <a:p>
          <a:endParaRPr lang="ru-RU"/>
        </a:p>
      </dgm:t>
    </dgm:pt>
    <dgm:pt modelId="{2AF1C4AC-3DFA-47EE-BB3B-4E9939E1CADD}" type="sibTrans" cxnId="{EE61A620-DD11-49C4-A927-CA54EEF7914D}">
      <dgm:prSet/>
      <dgm:spPr/>
      <dgm:t>
        <a:bodyPr/>
        <a:lstStyle/>
        <a:p>
          <a:endParaRPr lang="ru-RU"/>
        </a:p>
      </dgm:t>
    </dgm:pt>
    <dgm:pt modelId="{DB6A6F01-A776-4BB0-921E-3F329AB067B1}">
      <dgm:prSet phldrT="[Текст]"/>
      <dgm:spPr/>
      <dgm:t>
        <a:bodyPr/>
        <a:lstStyle/>
        <a:p>
          <a:r>
            <a:rPr lang="ru-RU" dirty="0" smtClean="0"/>
            <a:t>словесный</a:t>
          </a:r>
          <a:endParaRPr lang="ru-RU" dirty="0"/>
        </a:p>
      </dgm:t>
    </dgm:pt>
    <dgm:pt modelId="{95758A89-CED0-447D-BAAD-283C4A25DE75}" type="parTrans" cxnId="{3A939CD0-C9B4-4214-9947-5F8BF594441E}">
      <dgm:prSet/>
      <dgm:spPr/>
      <dgm:t>
        <a:bodyPr/>
        <a:lstStyle/>
        <a:p>
          <a:endParaRPr lang="ru-RU"/>
        </a:p>
      </dgm:t>
    </dgm:pt>
    <dgm:pt modelId="{219ACD7E-47B2-4B7F-A992-FDD99B2072DB}" type="sibTrans" cxnId="{3A939CD0-C9B4-4214-9947-5F8BF594441E}">
      <dgm:prSet/>
      <dgm:spPr/>
      <dgm:t>
        <a:bodyPr/>
        <a:lstStyle/>
        <a:p>
          <a:endParaRPr lang="ru-RU"/>
        </a:p>
      </dgm:t>
    </dgm:pt>
    <dgm:pt modelId="{8024ACA9-408A-49F9-B6BE-835F7234D4D2}">
      <dgm:prSet phldrT="[Текст]"/>
      <dgm:spPr/>
      <dgm:t>
        <a:bodyPr/>
        <a:lstStyle/>
        <a:p>
          <a:r>
            <a:rPr lang="ru-RU" dirty="0" smtClean="0"/>
            <a:t>наглядный</a:t>
          </a:r>
          <a:endParaRPr lang="ru-RU" dirty="0"/>
        </a:p>
      </dgm:t>
    </dgm:pt>
    <dgm:pt modelId="{49CFB807-BAF2-47F9-ADEB-BEE39FF507B8}" type="parTrans" cxnId="{D8BABE30-8EFF-4B87-82EA-35E463B6D0AA}">
      <dgm:prSet/>
      <dgm:spPr/>
      <dgm:t>
        <a:bodyPr/>
        <a:lstStyle/>
        <a:p>
          <a:endParaRPr lang="ru-RU"/>
        </a:p>
      </dgm:t>
    </dgm:pt>
    <dgm:pt modelId="{7D2B0D7A-7DBB-4139-9D51-16EECEF99B13}" type="sibTrans" cxnId="{D8BABE30-8EFF-4B87-82EA-35E463B6D0AA}">
      <dgm:prSet/>
      <dgm:spPr/>
      <dgm:t>
        <a:bodyPr/>
        <a:lstStyle/>
        <a:p>
          <a:endParaRPr lang="ru-RU"/>
        </a:p>
      </dgm:t>
    </dgm:pt>
    <dgm:pt modelId="{5482419C-B3D2-42DF-8986-FD88B6462486}">
      <dgm:prSet phldrT="[Текст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dirty="0" smtClean="0">
              <a:solidFill>
                <a:schemeClr val="accent1">
                  <a:lumMod val="50000"/>
                </a:schemeClr>
              </a:solidFill>
            </a:rPr>
            <a:t>Игра-ведущий вид деятельности детей дошкольного возраста</a:t>
          </a:r>
          <a:endParaRPr lang="ru-RU" sz="2800" dirty="0">
            <a:solidFill>
              <a:schemeClr val="accent1">
                <a:lumMod val="50000"/>
              </a:schemeClr>
            </a:solidFill>
          </a:endParaRPr>
        </a:p>
      </dgm:t>
    </dgm:pt>
    <dgm:pt modelId="{BC4D0F21-B711-4A71-8FD1-313EB6C4ECEF}" type="sibTrans" cxnId="{9A903C98-D753-4F5E-9422-0E2EEF1B3587}">
      <dgm:prSet/>
      <dgm:spPr/>
      <dgm:t>
        <a:bodyPr/>
        <a:lstStyle/>
        <a:p>
          <a:endParaRPr lang="ru-RU"/>
        </a:p>
      </dgm:t>
    </dgm:pt>
    <dgm:pt modelId="{8F429E17-4B0F-47FB-A5FE-9F5FB004EC30}" type="parTrans" cxnId="{9A903C98-D753-4F5E-9422-0E2EEF1B3587}">
      <dgm:prSet/>
      <dgm:spPr/>
      <dgm:t>
        <a:bodyPr/>
        <a:lstStyle/>
        <a:p>
          <a:endParaRPr lang="ru-RU"/>
        </a:p>
      </dgm:t>
    </dgm:pt>
    <dgm:pt modelId="{1CBD14B1-A60E-482D-9C64-5B64058E9F3C}" type="pres">
      <dgm:prSet presAssocID="{16A927E5-8430-47BA-8C11-0E651715A71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51B34D-8ABE-4D72-AADF-D9BE168A5F8D}" type="pres">
      <dgm:prSet presAssocID="{16A927E5-8430-47BA-8C11-0E651715A714}" presName="radial" presStyleCnt="0">
        <dgm:presLayoutVars>
          <dgm:animLvl val="ctr"/>
        </dgm:presLayoutVars>
      </dgm:prSet>
      <dgm:spPr/>
    </dgm:pt>
    <dgm:pt modelId="{97B00EA3-C8BE-478A-ACA5-E1CD6D143CF6}" type="pres">
      <dgm:prSet presAssocID="{5482419C-B3D2-42DF-8986-FD88B6462486}" presName="centerShape" presStyleLbl="vennNode1" presStyleIdx="0" presStyleCnt="4"/>
      <dgm:spPr/>
      <dgm:t>
        <a:bodyPr/>
        <a:lstStyle/>
        <a:p>
          <a:endParaRPr lang="ru-RU"/>
        </a:p>
      </dgm:t>
    </dgm:pt>
    <dgm:pt modelId="{36FA292D-AFEB-4248-82BD-CB5F628E151E}" type="pres">
      <dgm:prSet presAssocID="{DA856549-8EDA-4BB9-BCB1-980E981DD54F}" presName="node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B3760B-C98E-4398-BA7E-915BB069B8AD}" type="pres">
      <dgm:prSet presAssocID="{DB6A6F01-A776-4BB0-921E-3F329AB067B1}" presName="node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1D7B32-08D3-4C35-9BF5-6CA38E385B79}" type="pres">
      <dgm:prSet presAssocID="{8024ACA9-408A-49F9-B6BE-835F7234D4D2}" presName="node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939CD0-C9B4-4214-9947-5F8BF594441E}" srcId="{5482419C-B3D2-42DF-8986-FD88B6462486}" destId="{DB6A6F01-A776-4BB0-921E-3F329AB067B1}" srcOrd="1" destOrd="0" parTransId="{95758A89-CED0-447D-BAAD-283C4A25DE75}" sibTransId="{219ACD7E-47B2-4B7F-A992-FDD99B2072DB}"/>
    <dgm:cxn modelId="{D8BABE30-8EFF-4B87-82EA-35E463B6D0AA}" srcId="{5482419C-B3D2-42DF-8986-FD88B6462486}" destId="{8024ACA9-408A-49F9-B6BE-835F7234D4D2}" srcOrd="2" destOrd="0" parTransId="{49CFB807-BAF2-47F9-ADEB-BEE39FF507B8}" sibTransId="{7D2B0D7A-7DBB-4139-9D51-16EECEF99B13}"/>
    <dgm:cxn modelId="{5885ED8A-FEEA-4658-9090-66950E426073}" type="presOf" srcId="{16A927E5-8430-47BA-8C11-0E651715A714}" destId="{1CBD14B1-A60E-482D-9C64-5B64058E9F3C}" srcOrd="0" destOrd="0" presId="urn:microsoft.com/office/officeart/2005/8/layout/radial3"/>
    <dgm:cxn modelId="{EE61A620-DD11-49C4-A927-CA54EEF7914D}" srcId="{5482419C-B3D2-42DF-8986-FD88B6462486}" destId="{DA856549-8EDA-4BB9-BCB1-980E981DD54F}" srcOrd="0" destOrd="0" parTransId="{1316A625-C93A-45A8-9B96-CC76FCD9FFAC}" sibTransId="{2AF1C4AC-3DFA-47EE-BB3B-4E9939E1CADD}"/>
    <dgm:cxn modelId="{A23739A7-B5E8-496C-B994-7CC41337A6C2}" type="presOf" srcId="{8024ACA9-408A-49F9-B6BE-835F7234D4D2}" destId="{1D1D7B32-08D3-4C35-9BF5-6CA38E385B79}" srcOrd="0" destOrd="0" presId="urn:microsoft.com/office/officeart/2005/8/layout/radial3"/>
    <dgm:cxn modelId="{51EA1C1A-2995-4343-9B93-7C8C42CDA992}" type="presOf" srcId="{DA856549-8EDA-4BB9-BCB1-980E981DD54F}" destId="{36FA292D-AFEB-4248-82BD-CB5F628E151E}" srcOrd="0" destOrd="0" presId="urn:microsoft.com/office/officeart/2005/8/layout/radial3"/>
    <dgm:cxn modelId="{726AE12A-F594-4F85-9ADC-84271547583C}" type="presOf" srcId="{5482419C-B3D2-42DF-8986-FD88B6462486}" destId="{97B00EA3-C8BE-478A-ACA5-E1CD6D143CF6}" srcOrd="0" destOrd="0" presId="urn:microsoft.com/office/officeart/2005/8/layout/radial3"/>
    <dgm:cxn modelId="{9A903C98-D753-4F5E-9422-0E2EEF1B3587}" srcId="{16A927E5-8430-47BA-8C11-0E651715A714}" destId="{5482419C-B3D2-42DF-8986-FD88B6462486}" srcOrd="0" destOrd="0" parTransId="{8F429E17-4B0F-47FB-A5FE-9F5FB004EC30}" sibTransId="{BC4D0F21-B711-4A71-8FD1-313EB6C4ECEF}"/>
    <dgm:cxn modelId="{576AD9B0-C3FD-41A9-8152-015FF510BC1B}" type="presOf" srcId="{DB6A6F01-A776-4BB0-921E-3F329AB067B1}" destId="{57B3760B-C98E-4398-BA7E-915BB069B8AD}" srcOrd="0" destOrd="0" presId="urn:microsoft.com/office/officeart/2005/8/layout/radial3"/>
    <dgm:cxn modelId="{6C20075F-B473-42EA-BD71-021C88728E06}" type="presParOf" srcId="{1CBD14B1-A60E-482D-9C64-5B64058E9F3C}" destId="{3A51B34D-8ABE-4D72-AADF-D9BE168A5F8D}" srcOrd="0" destOrd="0" presId="urn:microsoft.com/office/officeart/2005/8/layout/radial3"/>
    <dgm:cxn modelId="{55F92ECB-EA86-47DF-825F-7A122F90DAD2}" type="presParOf" srcId="{3A51B34D-8ABE-4D72-AADF-D9BE168A5F8D}" destId="{97B00EA3-C8BE-478A-ACA5-E1CD6D143CF6}" srcOrd="0" destOrd="0" presId="urn:microsoft.com/office/officeart/2005/8/layout/radial3"/>
    <dgm:cxn modelId="{E3674130-2F24-4772-A6DB-98CC3D2E6D6D}" type="presParOf" srcId="{3A51B34D-8ABE-4D72-AADF-D9BE168A5F8D}" destId="{36FA292D-AFEB-4248-82BD-CB5F628E151E}" srcOrd="1" destOrd="0" presId="urn:microsoft.com/office/officeart/2005/8/layout/radial3"/>
    <dgm:cxn modelId="{53B4310C-EF17-40F0-998E-080F5FF2CC5A}" type="presParOf" srcId="{3A51B34D-8ABE-4D72-AADF-D9BE168A5F8D}" destId="{57B3760B-C98E-4398-BA7E-915BB069B8AD}" srcOrd="2" destOrd="0" presId="urn:microsoft.com/office/officeart/2005/8/layout/radial3"/>
    <dgm:cxn modelId="{D3D5E211-2DAF-42BE-98DC-B85764054A85}" type="presParOf" srcId="{3A51B34D-8ABE-4D72-AADF-D9BE168A5F8D}" destId="{1D1D7B32-08D3-4C35-9BF5-6CA38E385B79}" srcOrd="3" destOrd="0" presId="urn:microsoft.com/office/officeart/2005/8/layout/radial3"/>
  </dgm:cxnLst>
  <dgm:bg/>
  <dgm:whole>
    <a:ln>
      <a:noFill/>
    </a:ln>
  </dgm:whole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8FAB4-B5B7-4228-96C3-3F22F3D16DCE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E66AA-6468-4208-8ABA-77579F6AA75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09.01.2018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851648" cy="500066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600" dirty="0" smtClean="0">
                <a:solidFill>
                  <a:srgbClr val="FFC000"/>
                </a:solidFill>
              </a:rPr>
              <a:t>азвитие фонематического слуха и фонематического восприятия  у детей  5-7 лет через игру.</a:t>
            </a:r>
            <a:r>
              <a:rPr lang="ru-RU" sz="2400" dirty="0" smtClean="0">
                <a:solidFill>
                  <a:srgbClr val="FFC000"/>
                </a:solidFill>
              </a:rPr>
              <a:t/>
            </a:r>
            <a:br>
              <a:rPr lang="ru-RU" sz="2400" dirty="0" smtClean="0">
                <a:solidFill>
                  <a:srgbClr val="FFC000"/>
                </a:solidFill>
              </a:rPr>
            </a:br>
            <a:r>
              <a:rPr lang="ru-RU" sz="2400" dirty="0" smtClean="0">
                <a:solidFill>
                  <a:srgbClr val="FFFF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FFFF99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0" dirty="0" smtClean="0">
                <a:solidFill>
                  <a:srgbClr val="FFC000"/>
                </a:solidFill>
                <a:effectLst/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                     Педагог дополнительного образования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    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   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             Ткачёва Юлия Вячеславовна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b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      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высшая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категория</a:t>
            </a:r>
            <a:b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                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 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                                       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533400" y="6143644"/>
            <a:ext cx="7854696" cy="71438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772400" cy="642942"/>
          </a:xfrm>
        </p:spPr>
        <p:txBody>
          <a:bodyPr/>
          <a:lstStyle/>
          <a:p>
            <a:pPr algn="ctr"/>
            <a:r>
              <a:rPr lang="ru-RU" sz="4400" dirty="0" smtClean="0"/>
              <a:t>Условия возникновения опыта. 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4286256"/>
            <a:ext cx="7772400" cy="235745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    Развитие и воспитание человека тесно связаны с развитием речи, поэтому в ряду задач студии важное место занимает задача подготовки детей к обучению грамоте, развитие речи.</a:t>
            </a:r>
          </a:p>
          <a:p>
            <a:r>
              <a:rPr lang="ru-RU" dirty="0" smtClean="0"/>
              <a:t>    Фонематический слух необходимо развивать и совершенствовать с раннего возраста, когда ребенок начинает сознательно осваивать речь.</a:t>
            </a:r>
          </a:p>
          <a:p>
            <a:r>
              <a:rPr lang="ru-RU" dirty="0" smtClean="0"/>
              <a:t>    Нормальное развитие фонематического восприятия имеет большое значение для процесса становления и развития речи.</a:t>
            </a:r>
          </a:p>
          <a:p>
            <a:endParaRPr lang="ru-RU" dirty="0"/>
          </a:p>
        </p:txBody>
      </p:sp>
      <p:pic>
        <p:nvPicPr>
          <p:cNvPr id="4" name="Рисунок 3" descr="DSC017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1071546"/>
            <a:ext cx="4714908" cy="30718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29322" y="1142984"/>
            <a:ext cx="292895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Лучший способ сделать детей хорошими — это сделать их счастливыми. /</a:t>
            </a:r>
            <a:r>
              <a:rPr lang="ru-RU" sz="2400" i="1" dirty="0" smtClean="0"/>
              <a:t>Оскар Уайльд</a:t>
            </a:r>
            <a:r>
              <a:rPr lang="ru-RU" sz="2400" dirty="0" smtClean="0"/>
              <a:t> /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7772400" cy="857256"/>
          </a:xfrm>
        </p:spPr>
        <p:txBody>
          <a:bodyPr/>
          <a:lstStyle/>
          <a:p>
            <a:pPr algn="ctr"/>
            <a:r>
              <a:rPr lang="ru-RU" dirty="0" smtClean="0"/>
              <a:t>Актуальность: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0034" y="1571612"/>
            <a:ext cx="7772400" cy="22860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Количество детей, имеющих отклонение в речевом развитии, неуклонно растет. </a:t>
            </a:r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Не развитые своевременно фонематические представления в дальнейшем чаще всего служат причиной неуспеваемости ребёнка по русскому языку и чтению.</a:t>
            </a:r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Ø"/>
            </a:pP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4000496" y="3929066"/>
            <a:ext cx="857256" cy="1049846"/>
          </a:xfrm>
          <a:custGeom>
            <a:avLst/>
            <a:gdLst>
              <a:gd name="connsiteX0" fmla="*/ 0 w 857256"/>
              <a:gd name="connsiteY0" fmla="*/ 549780 h 978408"/>
              <a:gd name="connsiteX1" fmla="*/ 214314 w 857256"/>
              <a:gd name="connsiteY1" fmla="*/ 549780 h 978408"/>
              <a:gd name="connsiteX2" fmla="*/ 214314 w 857256"/>
              <a:gd name="connsiteY2" fmla="*/ 0 h 978408"/>
              <a:gd name="connsiteX3" fmla="*/ 642942 w 857256"/>
              <a:gd name="connsiteY3" fmla="*/ 0 h 978408"/>
              <a:gd name="connsiteX4" fmla="*/ 642942 w 857256"/>
              <a:gd name="connsiteY4" fmla="*/ 549780 h 978408"/>
              <a:gd name="connsiteX5" fmla="*/ 857256 w 857256"/>
              <a:gd name="connsiteY5" fmla="*/ 549780 h 978408"/>
              <a:gd name="connsiteX6" fmla="*/ 428628 w 857256"/>
              <a:gd name="connsiteY6" fmla="*/ 978408 h 978408"/>
              <a:gd name="connsiteX7" fmla="*/ 0 w 857256"/>
              <a:gd name="connsiteY7" fmla="*/ 549780 h 978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57256" h="978408">
                <a:moveTo>
                  <a:pt x="0" y="549780"/>
                </a:moveTo>
                <a:lnTo>
                  <a:pt x="214314" y="549780"/>
                </a:lnTo>
                <a:lnTo>
                  <a:pt x="214314" y="0"/>
                </a:lnTo>
                <a:lnTo>
                  <a:pt x="642942" y="0"/>
                </a:lnTo>
                <a:lnTo>
                  <a:pt x="642942" y="549780"/>
                </a:lnTo>
                <a:lnTo>
                  <a:pt x="857256" y="549780"/>
                </a:lnTo>
                <a:lnTo>
                  <a:pt x="428628" y="978408"/>
                </a:lnTo>
                <a:lnTo>
                  <a:pt x="0" y="549780"/>
                </a:lnTo>
                <a:close/>
              </a:path>
            </a:pathLst>
          </a:cu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5000636"/>
            <a:ext cx="7715304" cy="1477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Необходимо формирование оптимальных путей развития фонематического слуха и фонематического восприятия у детей.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357166"/>
            <a:ext cx="7851648" cy="928694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/>
              <a:t>Фонематический слух -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714488"/>
            <a:ext cx="7854696" cy="1285884"/>
          </a:xfrm>
        </p:spPr>
        <p:txBody>
          <a:bodyPr/>
          <a:lstStyle/>
          <a:p>
            <a:pPr algn="l"/>
            <a:r>
              <a:rPr lang="ru-RU" dirty="0" smtClean="0"/>
              <a:t>это тонкий систематизированный слух, который позволяет  узнавать и различать фонемы родного языка.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00034" y="3143248"/>
            <a:ext cx="7858756" cy="957114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Фонематическое восприятие -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500034" y="4429132"/>
            <a:ext cx="7854696" cy="1285884"/>
          </a:xfrm>
          <a:prstGeom prst="rect">
            <a:avLst/>
          </a:prstGeom>
        </p:spPr>
        <p:txBody>
          <a:bodyPr vert="horz" lIns="0" rIns="18288">
            <a:normAutofit/>
          </a:bodyPr>
          <a:lstStyle/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ru-RU" sz="2600" dirty="0" smtClean="0"/>
              <a:t>э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то</a:t>
            </a:r>
            <a:r>
              <a:rPr kumimoji="0" lang="ru-RU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умственные действия по выделению и различению фонем, по определению звукового состава слова.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57166"/>
            <a:ext cx="7772400" cy="1143008"/>
          </a:xfrm>
        </p:spPr>
        <p:txBody>
          <a:bodyPr/>
          <a:lstStyle/>
          <a:p>
            <a:pPr algn="ctr"/>
            <a:r>
              <a:rPr lang="ru-RU" sz="4000" dirty="0" smtClean="0"/>
              <a:t>Ведущая педагогическая идея.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071678"/>
            <a:ext cx="7772400" cy="442915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   В дошкольном возрасте ведущей деятельностью детей является игра, поэтому я  планирую использовать игровые приёмы для наиболее эффективного построения процесса обучения детей дошкольного возраста и развития у них фонематического слуха и фонематического восприятия. </a:t>
            </a:r>
          </a:p>
          <a:p>
            <a:r>
              <a:rPr lang="ru-RU" dirty="0" smtClean="0"/>
              <a:t>   В игровой форме детям  предлагаются задания по развитию: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dirty="0" smtClean="0"/>
              <a:t> слухового внимания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dirty="0" smtClean="0"/>
              <a:t> речевого слуха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dirty="0" smtClean="0"/>
              <a:t> фонематического восприятия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dirty="0" smtClean="0"/>
              <a:t> формированию элементарных навыков звукового анализа    и синтеза</a:t>
            </a:r>
          </a:p>
          <a:p>
            <a:pPr>
              <a:buClr>
                <a:srgbClr val="FF0000"/>
              </a:buClr>
              <a:buFont typeface="Arial" pitchFamily="34" charset="0"/>
              <a:buChar char="•"/>
            </a:pPr>
            <a:r>
              <a:rPr lang="ru-RU" dirty="0" smtClean="0"/>
              <a:t> развитию фонематических представлений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929618" cy="1000132"/>
          </a:xfrm>
        </p:spPr>
        <p:txBody>
          <a:bodyPr/>
          <a:lstStyle/>
          <a:p>
            <a:r>
              <a:rPr lang="ru-RU" sz="4800" dirty="0" smtClean="0"/>
              <a:t>Теоретическая база опыта.</a:t>
            </a:r>
            <a:endParaRPr lang="ru-RU" sz="4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1500174"/>
            <a:ext cx="7772400" cy="4929222"/>
          </a:xfrm>
        </p:spPr>
        <p:txBody>
          <a:bodyPr>
            <a:normAutofit fontScale="85000" lnSpcReduction="20000"/>
          </a:bodyPr>
          <a:lstStyle/>
          <a:p>
            <a:r>
              <a:rPr lang="ru-RU" sz="3000" i="1" dirty="0" smtClean="0"/>
              <a:t>«…ребенок должен играть, даже когда делает серьезное дело. Вся его жизнь – это игра.» </a:t>
            </a:r>
          </a:p>
          <a:p>
            <a:r>
              <a:rPr lang="ru-RU" sz="3000" i="1" dirty="0" smtClean="0"/>
              <a:t>                                                           А. С. Макаренко</a:t>
            </a:r>
          </a:p>
          <a:p>
            <a:endParaRPr lang="ru-RU" sz="3000" i="1" dirty="0" smtClean="0"/>
          </a:p>
          <a:p>
            <a:r>
              <a:rPr lang="ru-RU" sz="2400" dirty="0" smtClean="0"/>
              <a:t> Систему игровых приёмов по развитию фонематического восприятия  у детей я построила  на основе методики Н.А. Лукиной и И.И. </a:t>
            </a:r>
            <a:r>
              <a:rPr lang="ru-RU" sz="2400" dirty="0" err="1" smtClean="0"/>
              <a:t>Никкинен</a:t>
            </a:r>
            <a:r>
              <a:rPr lang="ru-RU" sz="2400" dirty="0" smtClean="0"/>
              <a:t>. В систему упражнений по развитию фонематического восприятия вошли игры из различных методик: В.И. Селиверстова, Е.Н. </a:t>
            </a:r>
            <a:r>
              <a:rPr lang="ru-RU" sz="2400" dirty="0" err="1" smtClean="0"/>
              <a:t>Краузе</a:t>
            </a:r>
            <a:r>
              <a:rPr lang="ru-RU" sz="2400" dirty="0" smtClean="0"/>
              <a:t>.</a:t>
            </a:r>
            <a:r>
              <a:rPr lang="ru-RU" sz="2000" dirty="0" smtClean="0"/>
              <a:t> Н.А. Лукиной и И.И. </a:t>
            </a:r>
            <a:r>
              <a:rPr lang="ru-RU" sz="2000" dirty="0" err="1" smtClean="0"/>
              <a:t>Никкинен</a:t>
            </a:r>
            <a:r>
              <a:rPr lang="ru-RU" sz="2400" dirty="0" smtClean="0"/>
              <a:t> . В основе методики  лежит комплексно-игровой метод, сказочные сюжеты и лексические темы. Внесены изменения в занятия, они обогащены новыми игровыми заданиями для развития фонематического восприятия.</a:t>
            </a:r>
          </a:p>
          <a:p>
            <a:r>
              <a:rPr lang="ru-RU" sz="2400" dirty="0" smtClean="0"/>
              <a:t>  Методика обследования фонематического слуха и фонематического восприятия у детей  была составлена с использованием заданий авторов методик Т.Б. Филичевой и Г.В. Чиркиной, С.Е. Большаковой, Т.А. Ткаченко. </a:t>
            </a:r>
            <a:endParaRPr lang="ru-RU" sz="2400" i="1" dirty="0" smtClean="0"/>
          </a:p>
          <a:p>
            <a:endParaRPr lang="ru-RU" sz="2400" i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14290"/>
            <a:ext cx="7772400" cy="7143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Новизна опыта.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1285860"/>
            <a:ext cx="8358246" cy="5572140"/>
          </a:xfrm>
        </p:spPr>
        <p:txBody>
          <a:bodyPr>
            <a:normAutofit/>
          </a:bodyPr>
          <a:lstStyle/>
          <a:p>
            <a:r>
              <a:rPr lang="ru-RU" i="1" dirty="0" smtClean="0"/>
              <a:t> </a:t>
            </a:r>
            <a:r>
              <a:rPr lang="ru-RU" dirty="0" smtClean="0"/>
              <a:t>Новизной</a:t>
            </a:r>
            <a:r>
              <a:rPr lang="ru-RU" b="1" i="1" dirty="0" smtClean="0"/>
              <a:t> </a:t>
            </a:r>
            <a:r>
              <a:rPr lang="ru-RU" dirty="0" smtClean="0"/>
              <a:t>моей работы является: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ru-RU" dirty="0" smtClean="0"/>
              <a:t> создание системы игровых приёмов работы по развитию фонематического слуха и фонематического восприятия у детей  5-7 лет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ru-RU" dirty="0" smtClean="0"/>
              <a:t> адаптация специальных логопедических методик для работы с детьми в студии раннего развития</a:t>
            </a:r>
          </a:p>
          <a:p>
            <a:pPr>
              <a:buClr>
                <a:srgbClr val="FF0000"/>
              </a:buClr>
            </a:pPr>
            <a:endParaRPr lang="ru-RU" dirty="0" smtClean="0"/>
          </a:p>
          <a:p>
            <a:pPr algn="ctr">
              <a:buClr>
                <a:srgbClr val="FF0000"/>
              </a:buClr>
            </a:pPr>
            <a:r>
              <a:rPr lang="ru-RU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Практическая значимость.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ru-RU" dirty="0" smtClean="0"/>
              <a:t> поиск игровых методов и приёмов, способствующих более эффективному развитию фонематического слуха и фонематического восприятия у детей дошкольного возраста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ru-RU" dirty="0" smtClean="0"/>
              <a:t> активизация последующей учебной деятельности детей, предупреждение развития у них </a:t>
            </a:r>
            <a:r>
              <a:rPr lang="ru-RU" dirty="0" err="1" smtClean="0"/>
              <a:t>дисграфии</a:t>
            </a:r>
            <a:r>
              <a:rPr lang="ru-RU" dirty="0" smtClean="0"/>
              <a:t> и </a:t>
            </a:r>
            <a:r>
              <a:rPr lang="ru-RU" dirty="0" err="1" smtClean="0"/>
              <a:t>дислексии</a:t>
            </a:r>
            <a:r>
              <a:rPr lang="ru-RU" dirty="0" smtClean="0"/>
              <a:t> 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endParaRPr lang="ru-RU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endParaRPr lang="ru-RU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endParaRPr lang="ru-RU" dirty="0" smtClean="0"/>
          </a:p>
          <a:p>
            <a:pPr>
              <a:buClr>
                <a:srgbClr val="FF0000"/>
              </a:buClr>
            </a:pPr>
            <a:endParaRPr lang="ru-RU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428604"/>
            <a:ext cx="7851648" cy="142876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Объект исследования</a:t>
            </a:r>
            <a:r>
              <a:rPr lang="ru-RU" sz="4800" b="0" dirty="0" smtClean="0">
                <a:effectLst/>
              </a:rPr>
              <a:t>:</a:t>
            </a:r>
            <a:r>
              <a:rPr lang="ru-RU" sz="2800" b="0" dirty="0" smtClean="0"/>
              <a:t/>
            </a:r>
            <a:br>
              <a:rPr lang="ru-RU" sz="2800" b="0" dirty="0" smtClean="0"/>
            </a:br>
            <a:endParaRPr lang="ru-RU" sz="26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4857760"/>
            <a:ext cx="7854696" cy="1214446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особенности состояния фонематического слуха и фонематического восприятия у детей 5 – 7 лет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42910" y="3429000"/>
            <a:ext cx="7851648" cy="114300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Предмет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исследования: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723872" y="1795450"/>
            <a:ext cx="7854696" cy="1419236"/>
          </a:xfrm>
          <a:prstGeom prst="rect">
            <a:avLst/>
          </a:prstGeom>
        </p:spPr>
        <p:txBody>
          <a:bodyPr vert="horz" lIns="0" rIns="18288">
            <a:normAutofit/>
          </a:bodyPr>
          <a:lstStyle/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процесс формирования и развития </a:t>
            </a:r>
            <a:r>
              <a:rPr lang="ru-RU" sz="2600" dirty="0" smtClean="0"/>
              <a:t>фонематического слуха и фонематического восприятия у детей 5 – 7 лет</a:t>
            </a:r>
            <a:endParaRPr kumimoji="0" lang="ru-RU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4572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851648" cy="114300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Гипотеза опыта.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type="subTitle" idx="1"/>
          </p:nvPr>
        </p:nvSpPr>
        <p:spPr>
          <a:xfrm>
            <a:off x="571472" y="1714488"/>
            <a:ext cx="7854696" cy="4929222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   </a:t>
            </a:r>
            <a:r>
              <a:rPr lang="ru-RU" sz="2400" dirty="0" smtClean="0"/>
              <a:t>Фонематический слух и фонематическое восприятие у детей будут эффективно развиты если:</a:t>
            </a:r>
          </a:p>
          <a:p>
            <a:pPr algn="l"/>
            <a:endParaRPr lang="ru-RU" sz="2400" dirty="0" smtClean="0"/>
          </a:p>
          <a:p>
            <a:pPr algn="l"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400" dirty="0" smtClean="0"/>
              <a:t> будет разработана система игровых приемов работы по развитию фонематического слуха и фонематического восприятия, построенная с учетом их развития в онтогенезе</a:t>
            </a:r>
          </a:p>
          <a:p>
            <a:pPr algn="l">
              <a:buClr>
                <a:srgbClr val="FF0000"/>
              </a:buClr>
              <a:buFont typeface="Wingdings" pitchFamily="2" charset="2"/>
              <a:buChar char="Ø"/>
            </a:pPr>
            <a:r>
              <a:rPr lang="ru-RU" sz="2400" dirty="0" smtClean="0"/>
              <a:t> предложены пути использования системы игровых приемов по развитию фонематического слуха и фонематического восприятия у детей 5-7 лет во всех формах и на всех этапах занятий</a:t>
            </a:r>
          </a:p>
          <a:p>
            <a:pPr algn="ctr"/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714356"/>
            <a:ext cx="7772400" cy="928694"/>
          </a:xfrm>
        </p:spPr>
        <p:txBody>
          <a:bodyPr/>
          <a:lstStyle/>
          <a:p>
            <a:pPr algn="ctr"/>
            <a:r>
              <a:rPr lang="ru-RU" dirty="0" smtClean="0"/>
              <a:t>Технология опыта.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3071810"/>
            <a:ext cx="4500594" cy="271464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разработать систему игровых приёмов развития фонематического слуха и фонематического восприятия у детей 5-7 лет.</a:t>
            </a:r>
          </a:p>
          <a:p>
            <a:pPr algn="ctr"/>
            <a:endParaRPr lang="ru-RU" sz="28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43372" y="2643182"/>
            <a:ext cx="464347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4" name="Содержимое 6" descr="DSC039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2066" y="2285992"/>
            <a:ext cx="3857652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1472" y="1928802"/>
            <a:ext cx="4356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Цель исследования:</a:t>
            </a:r>
            <a:endParaRPr lang="ru-RU" sz="3600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785794"/>
            <a:ext cx="785164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Задачи исследования: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1643050"/>
            <a:ext cx="5715040" cy="10001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обследовать фонематический слух у детей дошкольного возраста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85786" y="2857496"/>
            <a:ext cx="6143668" cy="92869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изучить особенности использования  упражнений, игровых приёмов для формирования фонематического слуха и фонематического восприятия</a:t>
            </a:r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5643570" y="2500306"/>
            <a:ext cx="357190" cy="428628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857356" y="4000504"/>
            <a:ext cx="6215106" cy="114300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600" dirty="0" err="1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выявить эффективные способы использования упражнений, игровых приёмов для формирования фонематического слуха и фонематического восприятия </a:t>
            </a:r>
          </a:p>
          <a:p>
            <a:endParaRPr lang="ru-RU" sz="16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6500826" y="3714752"/>
            <a:ext cx="357190" cy="428628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000364" y="5357826"/>
            <a:ext cx="5786478" cy="114300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сформировать банк игровых методик по развитию фонематического слуха и фонематического восприятия</a:t>
            </a:r>
            <a:endParaRPr lang="ru-RU" dirty="0" smtClean="0"/>
          </a:p>
          <a:p>
            <a:endParaRPr lang="ru-RU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7500958" y="5072074"/>
            <a:ext cx="357190" cy="428628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>
            <a:graphicFrameLocks noChangeAspect="1"/>
          </p:cNvGraphicFramePr>
          <p:nvPr/>
        </p:nvGraphicFramePr>
        <p:xfrm>
          <a:off x="428596" y="214290"/>
          <a:ext cx="8358246" cy="6357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14678" y="2786058"/>
            <a:ext cx="2786082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Принципы работы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>
            <a:graphicFrameLocks noChangeAspect="1"/>
          </p:cNvGraphicFramePr>
          <p:nvPr/>
        </p:nvGraphicFramePr>
        <p:xfrm>
          <a:off x="428596" y="928670"/>
          <a:ext cx="8358246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00298" y="357166"/>
            <a:ext cx="42786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+mj-lt"/>
              </a:rPr>
              <a:t>Методы работы.</a:t>
            </a:r>
            <a:endParaRPr lang="ru-RU" sz="4400" b="1" dirty="0">
              <a:solidFill>
                <a:schemeClr val="accent4">
                  <a:lumMod val="60000"/>
                  <a:lumOff val="4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0"/>
            <a:ext cx="7772400" cy="2679192"/>
          </a:xfrm>
        </p:spPr>
        <p:txBody>
          <a:bodyPr/>
          <a:lstStyle/>
          <a:p>
            <a:pPr algn="ctr"/>
            <a:r>
              <a:rPr smtClean="0"/>
              <a:t>I</a:t>
            </a:r>
            <a:r>
              <a:rPr lang="ru-RU" dirty="0" smtClean="0"/>
              <a:t> этап: </a:t>
            </a:r>
            <a:r>
              <a:rPr lang="ru-RU" sz="4800" dirty="0" smtClean="0"/>
              <a:t>Подготовительный - аналитико-прогностический.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857364"/>
            <a:ext cx="7772400" cy="4714908"/>
          </a:xfrm>
        </p:spPr>
        <p:txBody>
          <a:bodyPr>
            <a:normAutofit fontScale="92500" lnSpcReduction="20000"/>
          </a:bodyPr>
          <a:lstStyle/>
          <a:p>
            <a:r>
              <a:rPr lang="ru-RU" sz="2800" b="1" i="1" dirty="0" smtClean="0"/>
              <a:t>Изучение  теоретических подходов к проблеме развития фонематического слуха и фонематического восприятия у детей: </a:t>
            </a:r>
            <a:endParaRPr lang="en-US" sz="2800" b="1" i="1" dirty="0" smtClean="0"/>
          </a:p>
          <a:p>
            <a:endParaRPr lang="en-US" sz="2800" b="1" i="1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smtClean="0"/>
              <a:t> </a:t>
            </a:r>
            <a:r>
              <a:rPr lang="ru-RU" sz="2400" dirty="0" smtClean="0"/>
              <a:t>ознакомление с историческими и современными аспектами изучения и коррекции        нарушений          фонематического слуха и фонематического восприятия </a:t>
            </a:r>
            <a:endParaRPr lang="en-US" sz="2400" dirty="0" smtClean="0"/>
          </a:p>
          <a:p>
            <a:pPr>
              <a:buClr>
                <a:srgbClr val="FF0000"/>
              </a:buClr>
            </a:pPr>
            <a:endParaRPr lang="en-US" sz="2400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smtClean="0"/>
              <a:t>  </a:t>
            </a:r>
            <a:r>
              <a:rPr lang="ru-RU" sz="2400" dirty="0" smtClean="0"/>
              <a:t>изучение развития фонематического слуха  и  фонематического восприятия в онтогенезе</a:t>
            </a:r>
            <a:endParaRPr lang="en-US" sz="2400" dirty="0" smtClean="0"/>
          </a:p>
          <a:p>
            <a:pPr>
              <a:buClr>
                <a:srgbClr val="FF0000"/>
              </a:buClr>
            </a:pPr>
            <a:endParaRPr lang="en-US" sz="2400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dirty="0" smtClean="0"/>
              <a:t> </a:t>
            </a:r>
            <a:r>
              <a:rPr lang="ru-RU" sz="2400" dirty="0" smtClean="0"/>
              <a:t> ознакомление с современными методиками развивающего обучения для детей с фонетико-фонематическим недоразвитием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42918"/>
            <a:ext cx="7772400" cy="2214578"/>
          </a:xfrm>
        </p:spPr>
        <p:txBody>
          <a:bodyPr/>
          <a:lstStyle/>
          <a:p>
            <a:pPr algn="ctr"/>
            <a:r>
              <a:rPr sz="4800" smtClean="0"/>
              <a:t>II</a:t>
            </a:r>
            <a:r>
              <a:rPr lang="ru-RU" sz="4800" dirty="0" smtClean="0"/>
              <a:t> этап: </a:t>
            </a:r>
            <a:r>
              <a:rPr lang="ru-RU" sz="4800" dirty="0" err="1" smtClean="0"/>
              <a:t>Операционно-деятельностный</a:t>
            </a:r>
            <a:r>
              <a:rPr lang="ru-RU" sz="48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214554"/>
            <a:ext cx="7772400" cy="4214842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Особенности развития фонематического слуха и фонематического восприятия у детей дошкольного возраста (экспериментальное исследование): </a:t>
            </a:r>
            <a:endParaRPr lang="en-US" b="1" i="1" dirty="0" smtClean="0"/>
          </a:p>
          <a:p>
            <a:endParaRPr lang="en-US" b="1" i="1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ru-RU" dirty="0" smtClean="0"/>
              <a:t>определение цели, задач, принципов проведения исследования </a:t>
            </a:r>
            <a:endParaRPr lang="en-US" dirty="0" smtClean="0"/>
          </a:p>
          <a:p>
            <a:pPr>
              <a:buClr>
                <a:srgbClr val="FF0000"/>
              </a:buClr>
            </a:pPr>
            <a:endParaRPr lang="en-US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ru-RU" dirty="0" smtClean="0"/>
              <a:t>организация обследования фонематического слуха и фонематического восприятия у детей дошкольного возраста</a:t>
            </a:r>
            <a:endParaRPr lang="en-US" dirty="0" smtClean="0"/>
          </a:p>
          <a:p>
            <a:pPr>
              <a:buClr>
                <a:srgbClr val="FF0000"/>
              </a:buClr>
            </a:pPr>
            <a:r>
              <a:rPr lang="ru-RU" dirty="0" smtClean="0"/>
              <a:t> </a:t>
            </a:r>
            <a:endParaRPr lang="en-US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ru-RU" dirty="0" smtClean="0"/>
              <a:t>результаты стартового обследования 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z="4800" smtClean="0"/>
              <a:t>III</a:t>
            </a:r>
            <a:r>
              <a:rPr lang="ru-RU" sz="4800" dirty="0" smtClean="0"/>
              <a:t> этап: Контрольно-коррекционный.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143116"/>
            <a:ext cx="7772400" cy="4357718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/>
              <a:t>Коррекционная работа по развитию  фонематического слуха и фонематического  восприятия у детей дошкольного возраста:</a:t>
            </a:r>
            <a:endParaRPr lang="en-US" b="1" i="1" dirty="0" smtClean="0"/>
          </a:p>
          <a:p>
            <a:endParaRPr lang="en-US" b="1" i="1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ru-RU" dirty="0" smtClean="0"/>
              <a:t>определение направлений коррекционной работы </a:t>
            </a:r>
            <a:endParaRPr lang="en-US" dirty="0" smtClean="0"/>
          </a:p>
          <a:p>
            <a:pPr>
              <a:buClr>
                <a:srgbClr val="FF0000"/>
              </a:buClr>
            </a:pPr>
            <a:endParaRPr lang="en-US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ru-RU" dirty="0" smtClean="0"/>
              <a:t>создание системы и отбор наиболее эффективных  упражнений, игровых приёмов и их апробация </a:t>
            </a:r>
            <a:endParaRPr lang="en-US" dirty="0" smtClean="0"/>
          </a:p>
          <a:p>
            <a:pPr>
              <a:buClr>
                <a:srgbClr val="FF0000"/>
              </a:buClr>
            </a:pPr>
            <a:endParaRPr lang="en-US" dirty="0" smtClean="0"/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en-US" dirty="0" smtClean="0"/>
              <a:t> </a:t>
            </a:r>
            <a:r>
              <a:rPr lang="ru-RU" dirty="0" smtClean="0"/>
              <a:t>отслеживание и анализ промежуточных результатов опыта 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85728"/>
            <a:ext cx="7772400" cy="1428760"/>
          </a:xfrm>
        </p:spPr>
        <p:txBody>
          <a:bodyPr/>
          <a:lstStyle/>
          <a:p>
            <a:pPr algn="ctr"/>
            <a:r>
              <a:rPr lang="ru-RU" sz="2800" dirty="0" smtClean="0"/>
              <a:t>Система упражнений по развитию фонематического слуха и фонематического восприятия у детей            дошкольного возраста.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3429000"/>
            <a:ext cx="4286280" cy="2724624"/>
          </a:xfrm>
        </p:spPr>
        <p:txBody>
          <a:bodyPr/>
          <a:lstStyle/>
          <a:p>
            <a:r>
              <a:rPr lang="ru-RU" dirty="0" smtClean="0"/>
              <a:t>Цель: формирование базы для развития фонематического восприятия: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ru-RU" dirty="0" smtClean="0"/>
              <a:t> развитие слухового восприятия, внимания, памяти</a:t>
            </a:r>
          </a:p>
          <a:p>
            <a:pPr>
              <a:buClr>
                <a:srgbClr val="FF0000"/>
              </a:buClr>
              <a:buFont typeface="Wingdings" pitchFamily="2" charset="2"/>
              <a:buChar char="Ø"/>
            </a:pPr>
            <a:r>
              <a:rPr lang="ru-RU" dirty="0" smtClean="0"/>
              <a:t> развитие речевого слуха</a:t>
            </a:r>
            <a:endParaRPr lang="ru-RU" dirty="0"/>
          </a:p>
        </p:txBody>
      </p:sp>
      <p:pic>
        <p:nvPicPr>
          <p:cNvPr id="4" name="Рисунок 3" descr="SAM_01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6248" y="3000372"/>
            <a:ext cx="4643470" cy="29289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5" name="TextBox 4"/>
          <p:cNvSpPr txBox="1"/>
          <p:nvPr/>
        </p:nvSpPr>
        <p:spPr>
          <a:xfrm>
            <a:off x="1285852" y="2000240"/>
            <a:ext cx="5572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I. Подготовительный этап</a:t>
            </a:r>
            <a:endParaRPr lang="ru-RU" sz="2800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357158" y="0"/>
            <a:ext cx="7815207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Основной этап.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Цель: развитие фонематического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восприятия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img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2" y="2143116"/>
            <a:ext cx="4524386" cy="34290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2714620"/>
            <a:ext cx="3510961" cy="2286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Выбери в магазине продукты,</a:t>
            </a:r>
          </a:p>
          <a:p>
            <a:r>
              <a:rPr lang="ru-RU" sz="2800" dirty="0" smtClean="0"/>
              <a:t>названия которых начинаются </a:t>
            </a:r>
          </a:p>
          <a:p>
            <a:r>
              <a:rPr lang="ru-RU" sz="2800" dirty="0" smtClean="0"/>
              <a:t>на звук  </a:t>
            </a:r>
            <a:r>
              <a:rPr lang="en-US" sz="2800" dirty="0" smtClean="0"/>
              <a:t>[</a:t>
            </a:r>
            <a:r>
              <a:rPr lang="ru-RU" sz="2800" dirty="0" smtClean="0"/>
              <a:t>м</a:t>
            </a:r>
            <a:r>
              <a:rPr lang="en-US" sz="2800" dirty="0" smtClean="0"/>
              <a:t>]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00042"/>
            <a:ext cx="7772400" cy="857256"/>
          </a:xfrm>
        </p:spPr>
        <p:txBody>
          <a:bodyPr/>
          <a:lstStyle/>
          <a:p>
            <a:r>
              <a:rPr lang="ru-RU" sz="4000" dirty="0" smtClean="0"/>
              <a:t>Учимся различать близкие по звучанию слова</a:t>
            </a:r>
            <a:endParaRPr lang="ru-RU" sz="4000" dirty="0"/>
          </a:p>
        </p:txBody>
      </p:sp>
      <p:pic>
        <p:nvPicPr>
          <p:cNvPr id="4" name="Рисунок 3" descr="view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3929066"/>
            <a:ext cx="3738562" cy="2571768"/>
          </a:xfrm>
          <a:prstGeom prst="rect">
            <a:avLst/>
          </a:prstGeom>
        </p:spPr>
      </p:pic>
      <p:pic>
        <p:nvPicPr>
          <p:cNvPr id="5" name="Рисунок 4" descr="1233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000108"/>
            <a:ext cx="3714776" cy="2571748"/>
          </a:xfrm>
          <a:prstGeom prst="rect">
            <a:avLst/>
          </a:prstGeom>
        </p:spPr>
      </p:pic>
      <p:pic>
        <p:nvPicPr>
          <p:cNvPr id="6" name="Рисунок 5" descr="2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3929066"/>
            <a:ext cx="3714776" cy="25717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1500174"/>
            <a:ext cx="42862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Внимательно послушай стихи</a:t>
            </a:r>
          </a:p>
          <a:p>
            <a:r>
              <a:rPr lang="ru-RU" sz="2800" dirty="0" smtClean="0"/>
              <a:t>и  неправильное слово замени нужным</a:t>
            </a:r>
            <a:endParaRPr lang="ru-RU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14290"/>
            <a:ext cx="7772400" cy="1000132"/>
          </a:xfrm>
        </p:spPr>
        <p:txBody>
          <a:bodyPr/>
          <a:lstStyle/>
          <a:p>
            <a:pPr algn="ctr"/>
            <a:r>
              <a:rPr lang="ru-RU" sz="5400" dirty="0" smtClean="0"/>
              <a:t>І</a:t>
            </a:r>
            <a:r>
              <a:rPr sz="5400" smtClean="0"/>
              <a:t>V</a:t>
            </a:r>
            <a:r>
              <a:rPr lang="ru-RU" sz="5400" dirty="0" smtClean="0"/>
              <a:t> этап: Результативность.</a:t>
            </a:r>
            <a:endParaRPr lang="ru-RU" sz="5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857364"/>
            <a:ext cx="7772400" cy="928694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8643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642910" y="1500174"/>
          <a:ext cx="8001056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/>
        </p:nvGraphicFramePr>
        <p:xfrm>
          <a:off x="642910" y="500042"/>
          <a:ext cx="8001056" cy="6000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00034" y="428604"/>
          <a:ext cx="8001056" cy="6000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/>
        </p:nvGraphicFramePr>
        <p:xfrm>
          <a:off x="642910" y="500042"/>
          <a:ext cx="8001056" cy="6000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/>
        </p:nvGraphicFramePr>
        <p:xfrm>
          <a:off x="642910" y="500042"/>
          <a:ext cx="8001056" cy="6000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7772400" cy="1143008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Содержимое 3" descr="DSC045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28" y="1714488"/>
            <a:ext cx="5852583" cy="438943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2923</TotalTime>
  <Words>886</Words>
  <PresentationFormat>Экран (4:3)</PresentationFormat>
  <Paragraphs>132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Развитие фонематического слуха и фонематического восприятия  у детей  5-7 лет через игру.                           Педагог дополнительного образования                           Ткачёва Юлия Вячеславовна          высшая категория                                                                   </vt:lpstr>
      <vt:lpstr>Условия возникновения опыта. </vt:lpstr>
      <vt:lpstr>Актуальность:</vt:lpstr>
      <vt:lpstr>Фонематический слух -</vt:lpstr>
      <vt:lpstr>Ведущая педагогическая идея.</vt:lpstr>
      <vt:lpstr>Теоретическая база опыта.</vt:lpstr>
      <vt:lpstr>Новизна опыта. </vt:lpstr>
      <vt:lpstr>Объект исследования: </vt:lpstr>
      <vt:lpstr>Гипотеза опыта.</vt:lpstr>
      <vt:lpstr>Технология опыта.</vt:lpstr>
      <vt:lpstr>Задачи исследования:</vt:lpstr>
      <vt:lpstr>Слайд 12</vt:lpstr>
      <vt:lpstr>Слайд 13</vt:lpstr>
      <vt:lpstr>I этап: Подготовительный - аналитико-прогностический. </vt:lpstr>
      <vt:lpstr>II этап: Операционно-деятельностный. </vt:lpstr>
      <vt:lpstr>III этап: Контрольно-коррекционный. </vt:lpstr>
      <vt:lpstr>Система упражнений по развитию фонематического слуха и фонематического восприятия у детей            дошкольного возраста.</vt:lpstr>
      <vt:lpstr>Слайд 18</vt:lpstr>
      <vt:lpstr>Учимся различать близкие по звучанию слова</vt:lpstr>
      <vt:lpstr>ІV этап: Результативность.</vt:lpstr>
      <vt:lpstr>Слайд 21</vt:lpstr>
      <vt:lpstr>Слайд 22</vt:lpstr>
      <vt:lpstr>Слайд 23</vt:lpstr>
      <vt:lpstr>Слайд 24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23 февраля День Защитника Отечества.</dc:title>
  <cp:lastModifiedBy>Пользователь</cp:lastModifiedBy>
  <cp:revision>258</cp:revision>
  <dcterms:modified xsi:type="dcterms:W3CDTF">2018-01-09T08:34:08Z</dcterms:modified>
</cp:coreProperties>
</file>