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56" r:id="rId3"/>
    <p:sldId id="271" r:id="rId4"/>
    <p:sldId id="260" r:id="rId5"/>
    <p:sldId id="261" r:id="rId6"/>
    <p:sldId id="262" r:id="rId7"/>
    <p:sldId id="257" r:id="rId8"/>
    <p:sldId id="259" r:id="rId9"/>
    <p:sldId id="268" r:id="rId10"/>
    <p:sldId id="269" r:id="rId11"/>
    <p:sldId id="264" r:id="rId12"/>
    <p:sldId id="265" r:id="rId13"/>
    <p:sldId id="267" r:id="rId14"/>
    <p:sldId id="272" r:id="rId15"/>
    <p:sldId id="274" r:id="rId16"/>
    <p:sldId id="275" r:id="rId17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7255" autoAdjust="0"/>
  </p:normalViewPr>
  <p:slideViewPr>
    <p:cSldViewPr>
      <p:cViewPr varScale="1">
        <p:scale>
          <a:sx n="65" d="100"/>
          <a:sy n="65" d="100"/>
        </p:scale>
        <p:origin x="-131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Сценарий досуга для детей старшей группы «Путешествие по сказкам А. С. Пушкина»</a:t>
            </a:r>
            <a:endParaRPr lang="ru-RU" b="1" i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67200" y="4419600"/>
            <a:ext cx="4876800" cy="762000"/>
          </a:xfrm>
        </p:spPr>
        <p:txBody>
          <a:bodyPr/>
          <a:lstStyle/>
          <a:p>
            <a:r>
              <a:rPr lang="ru-RU" sz="1800" b="1" dirty="0" smtClean="0">
                <a:solidFill>
                  <a:schemeClr val="tx1"/>
                </a:solidFill>
              </a:rPr>
              <a:t>Подготовил</a:t>
            </a:r>
            <a:r>
              <a:rPr lang="en-US" sz="1800" b="1" dirty="0" smtClean="0">
                <a:solidFill>
                  <a:schemeClr val="tx1"/>
                </a:solidFill>
              </a:rPr>
              <a:t>: </a:t>
            </a:r>
            <a:r>
              <a:rPr lang="ru-RU" sz="1800" dirty="0" smtClean="0">
                <a:solidFill>
                  <a:schemeClr val="tx1"/>
                </a:solidFill>
              </a:rPr>
              <a:t>воспитатель 1 кв. кат. Казак М.Р</a:t>
            </a:r>
            <a:r>
              <a:rPr lang="ru-RU" sz="1800" dirty="0" smtClean="0">
                <a:solidFill>
                  <a:schemeClr val="tx1"/>
                </a:solidFill>
              </a:rPr>
              <a:t>.</a:t>
            </a:r>
          </a:p>
          <a:p>
            <a:endParaRPr lang="ru-RU" sz="180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810000" y="6488668"/>
            <a:ext cx="8330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2018 г.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img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533400" y="533400"/>
            <a:ext cx="8153400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u="sng" dirty="0" smtClean="0">
                <a:cs typeface="Aharoni" pitchFamily="2" charset="-79"/>
              </a:rPr>
              <a:t>Цель</a:t>
            </a:r>
            <a:r>
              <a:rPr lang="en-US" sz="2800" b="1" dirty="0" smtClean="0">
                <a:cs typeface="Aharoni" pitchFamily="2" charset="-79"/>
              </a:rPr>
              <a:t>: </a:t>
            </a:r>
            <a:r>
              <a:rPr lang="ru-RU" sz="2800" b="1" dirty="0" smtClean="0">
                <a:cs typeface="Aharoni" pitchFamily="2" charset="-79"/>
              </a:rPr>
              <a:t> </a:t>
            </a:r>
            <a:r>
              <a:rPr lang="ru-RU" sz="2800" dirty="0" smtClean="0">
                <a:cs typeface="Aharoni" pitchFamily="2" charset="-79"/>
              </a:rPr>
              <a:t>Знакомство </a:t>
            </a:r>
            <a:r>
              <a:rPr lang="ru-RU" sz="2800" dirty="0" smtClean="0">
                <a:cs typeface="Aharoni" pitchFamily="2" charset="-79"/>
              </a:rPr>
              <a:t>детей с творчеством </a:t>
            </a:r>
            <a:r>
              <a:rPr lang="ru-RU" sz="2800" dirty="0" smtClean="0">
                <a:cs typeface="Aharoni" pitchFamily="2" charset="-79"/>
              </a:rPr>
              <a:t>А.С.Пушкина («Сказка о рыбаке и рыбке», «Сказка о царе </a:t>
            </a:r>
            <a:r>
              <a:rPr lang="ru-RU" sz="2800" dirty="0" err="1" smtClean="0">
                <a:cs typeface="Aharoni" pitchFamily="2" charset="-79"/>
              </a:rPr>
              <a:t>Салтане</a:t>
            </a:r>
            <a:r>
              <a:rPr lang="ru-RU" sz="2800" dirty="0" smtClean="0">
                <a:cs typeface="Aharoni" pitchFamily="2" charset="-79"/>
              </a:rPr>
              <a:t>», «Сказка о мертвой царевне и о семи богатырях»).</a:t>
            </a:r>
            <a:endParaRPr lang="en-US" sz="2800" b="1" u="sng" dirty="0" smtClean="0">
              <a:cs typeface="Aharoni" pitchFamily="2" charset="-79"/>
            </a:endParaRPr>
          </a:p>
          <a:p>
            <a:r>
              <a:rPr lang="ru-RU" sz="2800" b="1" u="sng" dirty="0" smtClean="0">
                <a:cs typeface="Aharoni" pitchFamily="2" charset="-79"/>
              </a:rPr>
              <a:t>Задачи:</a:t>
            </a:r>
            <a:r>
              <a:rPr lang="ru-RU" sz="2800" dirty="0" smtClean="0">
                <a:cs typeface="Aharoni" pitchFamily="2" charset="-79"/>
              </a:rPr>
              <a:t/>
            </a:r>
            <a:br>
              <a:rPr lang="ru-RU" sz="2800" dirty="0" smtClean="0">
                <a:cs typeface="Aharoni" pitchFamily="2" charset="-79"/>
              </a:rPr>
            </a:br>
            <a:r>
              <a:rPr lang="ru-RU" sz="2800" dirty="0" smtClean="0">
                <a:cs typeface="Aharoni" pitchFamily="2" charset="-79"/>
              </a:rPr>
              <a:t>1.В </a:t>
            </a:r>
            <a:r>
              <a:rPr lang="ru-RU" sz="2800" dirty="0" smtClean="0">
                <a:cs typeface="Aharoni" pitchFamily="2" charset="-79"/>
              </a:rPr>
              <a:t>игровой форме повторить и закрепить у детей знания о </a:t>
            </a:r>
            <a:r>
              <a:rPr lang="ru-RU" sz="2800" dirty="0" smtClean="0">
                <a:cs typeface="Aharoni" pitchFamily="2" charset="-79"/>
              </a:rPr>
              <a:t>содержании</a:t>
            </a:r>
            <a:r>
              <a:rPr lang="ru-RU" sz="2800" dirty="0" smtClean="0">
                <a:cs typeface="Aharoni" pitchFamily="2" charset="-79"/>
              </a:rPr>
              <a:t> </a:t>
            </a:r>
            <a:r>
              <a:rPr lang="ru-RU" sz="2800" dirty="0" smtClean="0">
                <a:cs typeface="Aharoni" pitchFamily="2" charset="-79"/>
              </a:rPr>
              <a:t>сказок </a:t>
            </a:r>
            <a:r>
              <a:rPr lang="ru-RU" sz="2800" dirty="0" smtClean="0">
                <a:cs typeface="Aharoni" pitchFamily="2" charset="-79"/>
              </a:rPr>
              <a:t>А.С.Пушкина;</a:t>
            </a:r>
            <a:br>
              <a:rPr lang="ru-RU" sz="2800" dirty="0" smtClean="0">
                <a:cs typeface="Aharoni" pitchFamily="2" charset="-79"/>
              </a:rPr>
            </a:br>
            <a:r>
              <a:rPr lang="ru-RU" sz="2800" dirty="0" smtClean="0">
                <a:cs typeface="Aharoni" pitchFamily="2" charset="-79"/>
              </a:rPr>
              <a:t>3.</a:t>
            </a:r>
            <a:r>
              <a:rPr lang="ru-RU" sz="2800" dirty="0" smtClean="0">
                <a:cs typeface="Aharoni" pitchFamily="2" charset="-79"/>
              </a:rPr>
              <a:t> Воспитывать любовь к русским писателям, учить беречь </a:t>
            </a:r>
            <a:r>
              <a:rPr lang="ru-RU" sz="2800" dirty="0" smtClean="0">
                <a:cs typeface="Aharoni" pitchFamily="2" charset="-79"/>
              </a:rPr>
              <a:t>книги</a:t>
            </a:r>
            <a:r>
              <a:rPr lang="en-US" sz="2800" dirty="0" smtClean="0">
                <a:cs typeface="Aharoni" pitchFamily="2" charset="-79"/>
              </a:rPr>
              <a:t>;</a:t>
            </a:r>
            <a:r>
              <a:rPr lang="ru-RU" sz="2800" dirty="0" smtClean="0">
                <a:cs typeface="Aharoni" pitchFamily="2" charset="-79"/>
              </a:rPr>
              <a:t> </a:t>
            </a:r>
          </a:p>
          <a:p>
            <a:r>
              <a:rPr lang="ru-RU" sz="2800" dirty="0" smtClean="0">
                <a:cs typeface="Aharoni" pitchFamily="2" charset="-79"/>
              </a:rPr>
              <a:t>2.Развивать </a:t>
            </a:r>
            <a:r>
              <a:rPr lang="ru-RU" sz="2800" dirty="0" smtClean="0">
                <a:cs typeface="Aharoni" pitchFamily="2" charset="-79"/>
              </a:rPr>
              <a:t>речь, образное мышление, </a:t>
            </a:r>
            <a:r>
              <a:rPr lang="ru-RU" sz="2800" dirty="0" smtClean="0">
                <a:cs typeface="Aharoni" pitchFamily="2" charset="-79"/>
              </a:rPr>
              <a:t>память</a:t>
            </a:r>
            <a:r>
              <a:rPr lang="en-US" sz="2800" dirty="0" smtClean="0">
                <a:cs typeface="Aharoni" pitchFamily="2" charset="-79"/>
              </a:rPr>
              <a:t>.</a:t>
            </a:r>
            <a:r>
              <a:rPr lang="ru-RU" sz="2800" dirty="0" smtClean="0">
                <a:cs typeface="Aharoni" pitchFamily="2" charset="-79"/>
              </a:rPr>
              <a:t> </a:t>
            </a:r>
            <a:r>
              <a:rPr lang="ru-RU" sz="2800" dirty="0" smtClean="0">
                <a:cs typeface="Aharoni" pitchFamily="2" charset="-79"/>
              </a:rPr>
              <a:t/>
            </a:r>
            <a:br>
              <a:rPr lang="ru-RU" sz="2800" dirty="0" smtClean="0">
                <a:cs typeface="Aharoni" pitchFamily="2" charset="-79"/>
              </a:rPr>
            </a:br>
            <a:r>
              <a:rPr lang="ru-RU" dirty="0" smtClean="0">
                <a:cs typeface="Aharoni" pitchFamily="2" charset="-79"/>
              </a:rPr>
              <a:t/>
            </a:r>
            <a:br>
              <a:rPr lang="ru-RU" dirty="0" smtClean="0">
                <a:cs typeface="Aharoni" pitchFamily="2" charset="-79"/>
              </a:rPr>
            </a:br>
            <a:endParaRPr lang="ru-RU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357879318_42027484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352800" y="2667000"/>
            <a:ext cx="2057399" cy="1447800"/>
          </a:xfrm>
        </p:spPr>
      </p:pic>
      <p:pic>
        <p:nvPicPr>
          <p:cNvPr id="5" name="Рисунок 4" descr="img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 descr="1357879318_42027484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381000"/>
            <a:ext cx="8305800" cy="6172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img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7" name="Рисунок 6" descr="72290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381000"/>
            <a:ext cx="8229600" cy="6019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 descr="img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Рисунок 7" descr="img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" y="685800"/>
            <a:ext cx="3810000" cy="4572000"/>
          </a:xfrm>
          <a:prstGeom prst="rect">
            <a:avLst/>
          </a:prstGeom>
        </p:spPr>
      </p:pic>
      <p:pic>
        <p:nvPicPr>
          <p:cNvPr id="9" name="Содержимое 3" descr="img3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571999" y="457200"/>
            <a:ext cx="4191001" cy="6019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 descr="img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Рисунок 7" descr="img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3429000"/>
            <a:ext cx="4191000" cy="3048000"/>
          </a:xfrm>
          <a:prstGeom prst="rect">
            <a:avLst/>
          </a:prstGeom>
        </p:spPr>
      </p:pic>
      <p:pic>
        <p:nvPicPr>
          <p:cNvPr id="9" name="Рисунок 8" descr="6-300x22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3429000"/>
            <a:ext cx="3810000" cy="3048000"/>
          </a:xfrm>
          <a:prstGeom prst="rect">
            <a:avLst/>
          </a:prstGeom>
        </p:spPr>
      </p:pic>
      <p:pic>
        <p:nvPicPr>
          <p:cNvPr id="10" name="Рисунок 9" descr="4-300x226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62200" y="457200"/>
            <a:ext cx="4114800" cy="2971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" name="Содержимое 10" descr="img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12" name="Рисунок 11" descr="img11.jpg"/>
          <p:cNvPicPr>
            <a:picLocks noChangeAspect="1"/>
          </p:cNvPicPr>
          <p:nvPr/>
        </p:nvPicPr>
        <p:blipFill>
          <a:blip r:embed="rId3"/>
          <a:srcRect l="12500" t="21111" r="14167" b="5556"/>
          <a:stretch>
            <a:fillRect/>
          </a:stretch>
        </p:blipFill>
        <p:spPr>
          <a:xfrm>
            <a:off x="457200" y="381000"/>
            <a:ext cx="8153400" cy="6019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img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7" name="Рисунок 6" descr="4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381000"/>
            <a:ext cx="8229600" cy="609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img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28600"/>
            <a:ext cx="9144000" cy="6858000"/>
          </a:xfrm>
        </p:spPr>
      </p:pic>
      <p:pic>
        <p:nvPicPr>
          <p:cNvPr id="9" name="Рисунок 8" descr="e6c10870f2cfeaa8b87885db7001dba5.png"/>
          <p:cNvPicPr>
            <a:picLocks noChangeAspect="1"/>
          </p:cNvPicPr>
          <p:nvPr/>
        </p:nvPicPr>
        <p:blipFill>
          <a:blip r:embed="rId3"/>
          <a:srcRect l="2707" t="4499" r="3976" b="2530"/>
          <a:stretch>
            <a:fillRect/>
          </a:stretch>
        </p:blipFill>
        <p:spPr>
          <a:xfrm>
            <a:off x="457200" y="685800"/>
            <a:ext cx="8229600" cy="5943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img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8" name="Содержимое 3" descr="slide-3.jpg"/>
          <p:cNvPicPr>
            <a:picLocks noChangeAspect="1"/>
          </p:cNvPicPr>
          <p:nvPr/>
        </p:nvPicPr>
        <p:blipFill>
          <a:blip r:embed="rId3"/>
          <a:srcRect l="21179" t="33399" r="18372" b="7401"/>
          <a:stretch>
            <a:fillRect/>
          </a:stretch>
        </p:blipFill>
        <p:spPr>
          <a:xfrm>
            <a:off x="457200" y="381000"/>
            <a:ext cx="8229600" cy="6019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img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9" name="Рисунок 8" descr="skaza_o_mertvoj_carevne_i_semi_bogatyrjakh.jpg"/>
          <p:cNvPicPr>
            <a:picLocks noChangeAspect="1"/>
          </p:cNvPicPr>
          <p:nvPr/>
        </p:nvPicPr>
        <p:blipFill>
          <a:blip r:embed="rId3"/>
          <a:srcRect l="11000" t="8667" r="10000" b="8410"/>
          <a:stretch>
            <a:fillRect/>
          </a:stretch>
        </p:blipFill>
        <p:spPr>
          <a:xfrm>
            <a:off x="457200" y="457200"/>
            <a:ext cx="8229600" cy="6019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img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Рисунок 5" descr="slide-3.jpg"/>
          <p:cNvPicPr>
            <a:picLocks noChangeAspect="1"/>
          </p:cNvPicPr>
          <p:nvPr/>
        </p:nvPicPr>
        <p:blipFill>
          <a:blip r:embed="rId3"/>
          <a:srcRect l="20752" t="34180" r="18262" b="7227"/>
          <a:stretch>
            <a:fillRect/>
          </a:stretch>
        </p:blipFill>
        <p:spPr>
          <a:xfrm>
            <a:off x="457200" y="457200"/>
            <a:ext cx="3806952" cy="3048000"/>
          </a:xfrm>
          <a:prstGeom prst="rect">
            <a:avLst/>
          </a:prstGeom>
        </p:spPr>
      </p:pic>
      <p:pic>
        <p:nvPicPr>
          <p:cNvPr id="7" name="Рисунок 6" descr="mc1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0000" y="2362200"/>
            <a:ext cx="4889500" cy="411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Рисунок 4" descr="cb395aab-236e-4d11-bb96-b2b5de91b4f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457200"/>
            <a:ext cx="8305800" cy="59436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533400" y="914400"/>
            <a:ext cx="8153400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Кот:</a:t>
            </a:r>
            <a:r>
              <a:rPr lang="ru-RU" sz="20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 Но у меня есть к вам еще задание. Ответьте на мои вопросы по сказкам Пушкина.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1. Сколько жил старик со своей старухой? (тридцать лет и три года).</a:t>
            </a:r>
            <a:br>
              <a:rPr lang="ru-RU" sz="20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2. Кто и из какой сказки говорит такие слова: «Свет, мой зеркальце, скажи, да всю правду доложи. Я ль на свете всех милее,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всех румяней и белее»? (царица из сказки «Сказка о мёртвой царевне и семи богатырях»).</a:t>
            </a:r>
            <a:br>
              <a:rPr lang="ru-RU" sz="20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lang="ru-RU" sz="20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Царевич </a:t>
            </a:r>
            <a:r>
              <a:rPr lang="ru-RU" sz="2000" dirty="0" err="1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Гвидон</a:t>
            </a:r>
            <a:r>
              <a:rPr lang="ru-RU" sz="20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в сказке 3 раза превращается в насекомых. Назовите их! (комар, муха, шмель).</a:t>
            </a:r>
            <a:br>
              <a:rPr lang="ru-RU" sz="20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4</a:t>
            </a:r>
            <a:r>
              <a:rPr lang="ru-RU" sz="20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В какой сказке старушка бросила царевне яблоко? («Сказка о царевне и семи богатырях»).</a:t>
            </a:r>
            <a:br>
              <a:rPr lang="ru-RU" sz="20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5. Рыбка непростая, чешуёй сверкает. Плавает, ныряет, желанья исполняет. («Золотая рыбка»)</a:t>
            </a:r>
            <a:br>
              <a:rPr lang="ru-RU" sz="20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6. В какой сказке встречается волшебная белочка? («Сказка о царе </a:t>
            </a:r>
            <a:r>
              <a:rPr lang="ru-RU" sz="2000" dirty="0" err="1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Салтане</a:t>
            </a:r>
            <a:r>
              <a:rPr lang="ru-RU" sz="20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…»)</a:t>
            </a:r>
            <a:endParaRPr lang="ru-RU" sz="20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7. В какой сказке на страже стоит петушок? («Сказка о золотом петушке»)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1143000" y="2362200"/>
            <a:ext cx="70582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chemeClr val="bg2">
                    <a:lumMod val="50000"/>
                  </a:schemeClr>
                </a:solidFill>
              </a:rPr>
              <a:t>Вот и сказочки конец, а кто слушал, молодец!</a:t>
            </a:r>
            <a:endParaRPr lang="ru-RU" sz="3200" b="1" i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75</Words>
  <PresentationFormat>Экран (4:3)</PresentationFormat>
  <Paragraphs>11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Office Theme</vt:lpstr>
      <vt:lpstr>Сценарий досуга для детей старшей группы «Путешествие по сказкам А. С. Пушкина»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МБДОУ №14</dc:creator>
  <cp:lastModifiedBy>Коля</cp:lastModifiedBy>
  <cp:revision>25</cp:revision>
  <dcterms:created xsi:type="dcterms:W3CDTF">2018-06-14T05:12:39Z</dcterms:created>
  <dcterms:modified xsi:type="dcterms:W3CDTF">2019-01-27T16:37:56Z</dcterms:modified>
</cp:coreProperties>
</file>