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1" r:id="rId16"/>
    <p:sldId id="290" r:id="rId17"/>
    <p:sldId id="282" r:id="rId18"/>
    <p:sldId id="284" r:id="rId19"/>
    <p:sldId id="286" r:id="rId20"/>
    <p:sldId id="287" r:id="rId21"/>
    <p:sldId id="291" r:id="rId22"/>
    <p:sldId id="292" r:id="rId23"/>
    <p:sldId id="288" r:id="rId24"/>
    <p:sldId id="289" r:id="rId25"/>
  </p:sldIdLst>
  <p:sldSz cx="9144000" cy="6858000" type="screen4x3"/>
  <p:notesSz cx="6742113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>
      <p:cViewPr varScale="1">
        <p:scale>
          <a:sx n="90" d="100"/>
          <a:sy n="90" d="100"/>
        </p:scale>
        <p:origin x="-13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unaMas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0338" y="4581525"/>
            <a:ext cx="6443662" cy="11525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51275" y="5876925"/>
            <a:ext cx="5292725" cy="765175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83062" cy="53292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30750" y="1268413"/>
            <a:ext cx="4183063" cy="53292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4975" y="260350"/>
            <a:ext cx="2128838" cy="6337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95288" y="260350"/>
            <a:ext cx="6237287" cy="6337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LunaSlaid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39975" y="260350"/>
            <a:ext cx="65738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268413"/>
            <a:ext cx="8518525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title"/>
          </p:nvPr>
        </p:nvSpPr>
        <p:spPr>
          <a:xfrm>
            <a:off x="623888" y="549275"/>
            <a:ext cx="7886700" cy="1150938"/>
          </a:xfrm>
        </p:spPr>
        <p:txBody>
          <a:bodyPr/>
          <a:lstStyle/>
          <a:p>
            <a:pPr eaLnBrk="1" hangingPunct="1"/>
            <a:r>
              <a:rPr lang="ru-RU" sz="7200" smtClean="0">
                <a:latin typeface="Times New Roman" pitchFamily="18" charset="0"/>
                <a:cs typeface="Times New Roman" pitchFamily="18" charset="0"/>
              </a:rPr>
              <a:t>ПЕДСОВЕТ</a:t>
            </a:r>
          </a:p>
        </p:txBody>
      </p:sp>
      <p:sp>
        <p:nvSpPr>
          <p:cNvPr id="13314" name="Текст 2"/>
          <p:cNvSpPr>
            <a:spLocks noGrp="1"/>
          </p:cNvSpPr>
          <p:nvPr>
            <p:ph type="body" idx="1"/>
          </p:nvPr>
        </p:nvSpPr>
        <p:spPr>
          <a:xfrm>
            <a:off x="623888" y="1989138"/>
            <a:ext cx="7886700" cy="410051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endParaRPr lang="ru-RU" sz="280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</a:pPr>
            <a:r>
              <a:rPr lang="ru-RU" sz="2800" b="1" i="1" smtClean="0">
                <a:latin typeface="Times New Roman" pitchFamily="18" charset="0"/>
                <a:cs typeface="Times New Roman" pitchFamily="18" charset="0"/>
              </a:rPr>
              <a:t>«Эффективность использования регионального компонента в совместной работе педагогов,  родителей и детей в соответствии с ФГОС»</a:t>
            </a:r>
          </a:p>
          <a:p>
            <a:pPr algn="ctr" eaLnBrk="1" hangingPunct="1">
              <a:lnSpc>
                <a:spcPct val="80000"/>
              </a:lnSpc>
            </a:pPr>
            <a:endParaRPr lang="ru-RU" sz="2800" b="1" i="1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</a:pPr>
            <a:endParaRPr lang="ru-RU" sz="2800" b="1" i="1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lnSpc>
                <a:spcPct val="80000"/>
              </a:lnSpc>
            </a:pPr>
            <a:r>
              <a:rPr lang="ru-RU" sz="1600" b="1" i="1" smtClean="0">
                <a:latin typeface="Times New Roman" pitchFamily="18" charset="0"/>
                <a:cs typeface="Times New Roman" pitchFamily="18" charset="0"/>
              </a:rPr>
              <a:t>Зам. зав. по ВР </a:t>
            </a:r>
          </a:p>
          <a:p>
            <a:pPr algn="r" eaLnBrk="1" hangingPunct="1">
              <a:lnSpc>
                <a:spcPct val="80000"/>
              </a:lnSpc>
            </a:pPr>
            <a:r>
              <a:rPr lang="ru-RU" sz="1600" b="1" i="1" smtClean="0">
                <a:latin typeface="Times New Roman" pitchFamily="18" charset="0"/>
                <a:cs typeface="Times New Roman" pitchFamily="18" charset="0"/>
              </a:rPr>
              <a:t>ДОУ №26 </a:t>
            </a:r>
          </a:p>
          <a:p>
            <a:pPr algn="r" eaLnBrk="1" hangingPunct="1">
              <a:lnSpc>
                <a:spcPct val="80000"/>
              </a:lnSpc>
            </a:pPr>
            <a:r>
              <a:rPr lang="ru-RU" sz="1600" b="1" i="1" smtClean="0">
                <a:latin typeface="Times New Roman" pitchFamily="18" charset="0"/>
                <a:cs typeface="Times New Roman" pitchFamily="18" charset="0"/>
              </a:rPr>
              <a:t>Теперенкова Э.Г.</a:t>
            </a:r>
          </a:p>
          <a:p>
            <a:pPr algn="ctr" eaLnBrk="1" hangingPunct="1">
              <a:lnSpc>
                <a:spcPct val="80000"/>
              </a:lnSpc>
            </a:pPr>
            <a:endParaRPr lang="ru-RU" sz="1600" b="1" i="1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lnSpc>
                <a:spcPct val="80000"/>
              </a:lnSpc>
            </a:pPr>
            <a:r>
              <a:rPr lang="ru-RU" sz="900" b="1" smtClean="0">
                <a:latin typeface="Times New Roman" pitchFamily="18" charset="0"/>
                <a:cs typeface="Times New Roman" pitchFamily="18" charset="0"/>
              </a:rPr>
              <a:t>                                                  2018г.</a:t>
            </a:r>
          </a:p>
          <a:p>
            <a:pPr algn="ctr" eaLnBrk="1" hangingPunct="1">
              <a:lnSpc>
                <a:spcPct val="80000"/>
              </a:lnSpc>
            </a:pPr>
            <a:r>
              <a:rPr lang="ru-RU" sz="900" b="1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445500" cy="6121400"/>
          </a:xfrm>
        </p:spPr>
        <p:txBody>
          <a:bodyPr/>
          <a:lstStyle/>
          <a:p>
            <a:pPr eaLnBrk="1" hangingPunct="1"/>
            <a:r>
              <a:rPr lang="ru-RU" sz="3600" smtClean="0"/>
              <a:t>Содержание регионального компонента дошкольного образования призвано способствовать формированию у дошкольников духовно-нравственных ориентаций, развитию их творческого потенциала в условиях многонациональной среды.</a:t>
            </a:r>
            <a:br>
              <a:rPr lang="ru-RU" sz="3600" smtClean="0"/>
            </a:br>
            <a:endParaRPr lang="ru-RU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623888" y="188913"/>
            <a:ext cx="8196262" cy="1223962"/>
          </a:xfrm>
        </p:spPr>
        <p:txBody>
          <a:bodyPr/>
          <a:lstStyle/>
          <a:p>
            <a:pPr eaLnBrk="1" hangingPunct="1"/>
            <a:r>
              <a:rPr lang="ru-RU" sz="24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соответствии с пунктом 2.6.ФГОС ДО содержание  образовательной области  «Социально-коммуникативное развитие» направлено на:</a:t>
            </a: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179388" y="1412875"/>
            <a:ext cx="8785225" cy="5111750"/>
          </a:xfrm>
        </p:spPr>
        <p:txBody>
          <a:bodyPr/>
          <a:lstStyle/>
          <a:p>
            <a:pPr algn="just"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-усвоение норм и ценностей принятых в обществе, включая моральные и нравственные ценности развитие общения и взаимодействия ребенка со взрослыми и сверстниками; </a:t>
            </a:r>
          </a:p>
          <a:p>
            <a:pPr algn="just"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 -становление самостоятельности, целенаправленности и   саморегуляции собственных действий, развитие социального и эмоционального интеллекта, эмоциональной отзывчивости, сопереживания, формирование к готовности к совместной деятельности со сверстниками;</a:t>
            </a:r>
          </a:p>
          <a:p>
            <a:pPr algn="just"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-формирование уважительного отношения и чувства принадлежности к своей семье и к сообществу детей и взрослых в Организации; </a:t>
            </a:r>
          </a:p>
          <a:p>
            <a:pPr algn="just"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-формирование позитивных установок к различным видам труда и творчества; формирование основ в быту, социуме, природе.</a:t>
            </a:r>
          </a:p>
          <a:p>
            <a:pPr eaLnBrk="1" hangingPunct="1"/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623888" y="260350"/>
            <a:ext cx="7886700" cy="1728788"/>
          </a:xfrm>
        </p:spPr>
        <p:txBody>
          <a:bodyPr/>
          <a:lstStyle/>
          <a:p>
            <a:pPr eaLnBrk="1" hangingPunct="1"/>
            <a:r>
              <a:rPr lang="ru-RU" sz="2800" b="1" u="sng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Использование регионального компонента как одного из средств социализации дошкольников предполагает следующее: </a:t>
            </a:r>
            <a:br>
              <a:rPr lang="ru-RU" sz="2800" b="1" u="sng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u="sng" smtClean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700213"/>
            <a:ext cx="8713787" cy="4968875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1800" b="1" dirty="0" smtClean="0">
                <a:solidFill>
                  <a:schemeClr val="accent3"/>
                </a:solidFill>
              </a:rPr>
              <a:t>1.Ознакомление </a:t>
            </a:r>
            <a:r>
              <a:rPr lang="ru-RU" sz="1800" b="1" dirty="0">
                <a:solidFill>
                  <a:schemeClr val="accent3"/>
                </a:solidFill>
              </a:rPr>
              <a:t>дошкольников  с родным краем в ходе реализации образовательной программы </a:t>
            </a:r>
            <a:r>
              <a:rPr lang="ru-RU" sz="1800" b="1" dirty="0" smtClean="0">
                <a:solidFill>
                  <a:schemeClr val="accent3"/>
                </a:solidFill>
              </a:rPr>
              <a:t>ДОУ.</a:t>
            </a:r>
            <a:endParaRPr lang="ru-RU" sz="1800" b="1" dirty="0">
              <a:solidFill>
                <a:schemeClr val="accent3"/>
              </a:solidFill>
            </a:endParaRPr>
          </a:p>
          <a:p>
            <a:pPr algn="just" eaLnBrk="1" hangingPunct="1">
              <a:defRPr/>
            </a:pPr>
            <a:r>
              <a:rPr lang="ru-RU" sz="1800" b="1" dirty="0">
                <a:solidFill>
                  <a:schemeClr val="accent3"/>
                </a:solidFill>
              </a:rPr>
              <a:t>2. Введение регионального компонента с учётом принципа постепенного перехода  от более близкого ребёнку, личностно значимого (дом, семья) к менее близкому – культурно-историческим фактам. </a:t>
            </a:r>
          </a:p>
          <a:p>
            <a:pPr algn="just" eaLnBrk="1" hangingPunct="1">
              <a:defRPr/>
            </a:pPr>
            <a:r>
              <a:rPr lang="ru-RU" sz="1800" b="1" dirty="0">
                <a:solidFill>
                  <a:schemeClr val="accent3"/>
                </a:solidFill>
              </a:rPr>
              <a:t>3. </a:t>
            </a:r>
            <a:r>
              <a:rPr lang="ru-RU" sz="1800" b="1" dirty="0" err="1">
                <a:solidFill>
                  <a:schemeClr val="accent3"/>
                </a:solidFill>
              </a:rPr>
              <a:t>Деятельностный</a:t>
            </a:r>
            <a:r>
              <a:rPr lang="ru-RU" sz="1800" b="1" dirty="0">
                <a:solidFill>
                  <a:schemeClr val="accent3"/>
                </a:solidFill>
              </a:rPr>
              <a:t> подход в приобщении детей к истории, культуре, природе родного </a:t>
            </a:r>
            <a:r>
              <a:rPr lang="ru-RU" sz="1800" b="1" dirty="0" smtClean="0">
                <a:solidFill>
                  <a:schemeClr val="accent3"/>
                </a:solidFill>
              </a:rPr>
              <a:t>края, </a:t>
            </a:r>
            <a:r>
              <a:rPr lang="ru-RU" sz="1800" b="1" dirty="0">
                <a:solidFill>
                  <a:schemeClr val="accent3"/>
                </a:solidFill>
              </a:rPr>
              <a:t>когда  дети сами выбирают деятельность, в которой они хотели бы участвовать, чтобы отразить свои чувства и представления об увиденном и услышанном. </a:t>
            </a:r>
          </a:p>
          <a:p>
            <a:pPr algn="just" eaLnBrk="1" hangingPunct="1">
              <a:defRPr/>
            </a:pPr>
            <a:r>
              <a:rPr lang="ru-RU" sz="1800" b="1" dirty="0">
                <a:solidFill>
                  <a:schemeClr val="accent3"/>
                </a:solidFill>
              </a:rPr>
              <a:t>4. Взаимодействие с родителями. </a:t>
            </a:r>
          </a:p>
          <a:p>
            <a:pPr algn="just" eaLnBrk="1" hangingPunct="1">
              <a:defRPr/>
            </a:pPr>
            <a:r>
              <a:rPr lang="ru-RU" sz="1800" b="1" dirty="0" smtClean="0">
                <a:solidFill>
                  <a:schemeClr val="accent3"/>
                </a:solidFill>
              </a:rPr>
              <a:t>5.Профессиональное </a:t>
            </a:r>
            <a:r>
              <a:rPr lang="ru-RU" sz="1800" b="1" dirty="0">
                <a:solidFill>
                  <a:schemeClr val="accent3"/>
                </a:solidFill>
              </a:rPr>
              <a:t>совершенствование всех участников образовательного процесса (воспитателей,  узких специалистов);</a:t>
            </a:r>
          </a:p>
          <a:p>
            <a:pPr algn="just" eaLnBrk="1" hangingPunct="1">
              <a:defRPr/>
            </a:pPr>
            <a:r>
              <a:rPr lang="ru-RU" sz="1800" b="1" dirty="0" smtClean="0">
                <a:solidFill>
                  <a:schemeClr val="accent3"/>
                </a:solidFill>
              </a:rPr>
              <a:t>6.Обобщение </a:t>
            </a:r>
            <a:r>
              <a:rPr lang="ru-RU" sz="1800" b="1" dirty="0">
                <a:solidFill>
                  <a:schemeClr val="accent3"/>
                </a:solidFill>
              </a:rPr>
              <a:t>опыта педагогической деятельности, изучение эффективности инновационной деятельности и ее результатов по основным направлениям работы  с детьми, педагогами, родителями.</a:t>
            </a:r>
          </a:p>
          <a:p>
            <a:pPr algn="just" eaLnBrk="1" hangingPunct="1">
              <a:defRPr/>
            </a:pPr>
            <a:endParaRPr lang="ru-RU" sz="1800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8331200" cy="1150938"/>
          </a:xfrm>
        </p:spPr>
        <p:txBody>
          <a:bodyPr/>
          <a:lstStyle/>
          <a:p>
            <a:pPr algn="just" eaLnBrk="1" hangingPunct="1"/>
            <a: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формировать первоначальные представления дошкольников об особенностях родного края.</a:t>
            </a:r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179388" y="1484313"/>
            <a:ext cx="8713787" cy="5113337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знакомить детей с особенностями и традициями родного края;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формировать представления о родном городе: истории, улицах, профессиях;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знакомить с именами знаменитых земляков;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формировать знания о живой и неживой природе края;</a:t>
            </a:r>
          </a:p>
          <a:p>
            <a:pPr eaLnBrk="1" hangingPunct="1"/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- заложить основы нравственной личности, национальной гордости и национального самосознания.</a:t>
            </a:r>
          </a:p>
          <a:p>
            <a:pPr eaLnBrk="1" hangingPunct="1"/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642350" cy="1512888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FFFF00"/>
                </a:solidFill>
              </a:rPr>
              <a:t>Эффективное формирование у детей основ культурно-исторического наследия возможно при соблюдении следующих факторов: </a:t>
            </a:r>
            <a:br>
              <a:rPr lang="ru-RU" sz="2400" b="1" smtClean="0">
                <a:solidFill>
                  <a:srgbClr val="FFFF00"/>
                </a:solidFill>
              </a:rPr>
            </a:br>
            <a:endParaRPr lang="ru-RU" sz="24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1412875"/>
            <a:ext cx="8785225" cy="4676775"/>
          </a:xfrm>
        </p:spPr>
        <p:txBody>
          <a:bodyPr/>
          <a:lstStyle/>
          <a:p>
            <a:pPr marL="342900" indent="-342900" eaLnBrk="1" hangingPunct="1">
              <a:defRPr/>
            </a:pPr>
            <a:endParaRPr lang="ru-RU" sz="2500" dirty="0"/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ru-RU" sz="2500" dirty="0"/>
              <a:t>комплексное сочетание различных видов деятельности ребенка;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ru-RU" sz="2500" dirty="0"/>
              <a:t>создание условий для самореализации каждого ребенка с учетом накопленного им опыта, особенно познавательной, эмоциональной сферы;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ru-RU" sz="2500" dirty="0"/>
              <a:t>учет специфики организации и построения педагогического процесса;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ru-RU" sz="2500" dirty="0"/>
              <a:t>использование форм и методов, направленных на развитие эмоций и чувств.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250825" y="333375"/>
            <a:ext cx="8642350" cy="1366838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Образовательный процесс, направленный на усвоение норм и ценностей,  принятых  в обществе  и приобщение детей к истории, культуре, природе родного края будет успешен при соблюдении следующих принципов:</a:t>
            </a:r>
            <a:br>
              <a:rPr lang="ru-RU" sz="2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1484313"/>
            <a:ext cx="8497888" cy="4897437"/>
          </a:xfrm>
        </p:spPr>
        <p:txBody>
          <a:bodyPr/>
          <a:lstStyle/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поддержки инициативы детей в различных видах деятельности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содействия и сотрудничества детей и взрослых, признания ребенка полноценным участником образовательных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отношений;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построения образовательной деятельности на основе индивидуальных особенностей каждого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полноценного проживания ребенком всех этапов детства, обогащения (амплификации) детского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приобщения детей к социокультурным нормам, традициям семьи общества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государства;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возрастной адекватности дошкольного образования (соответствие условий, требований, методов возрасту и особенностям развития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принципа учета этнокультурной ситуации развития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>
          <a:xfrm>
            <a:off x="323850" y="404813"/>
            <a:ext cx="8569325" cy="1152525"/>
          </a:xfrm>
        </p:spPr>
        <p:txBody>
          <a:bodyPr/>
          <a:lstStyle/>
          <a:p>
            <a:pPr eaLnBrk="1" hangingPunct="1"/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Для эффективной реализации регионального компонента необходим ряд педагогических условий:</a:t>
            </a:r>
            <a: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850" y="1268413"/>
            <a:ext cx="8569325" cy="5184775"/>
          </a:xfrm>
        </p:spPr>
        <p:txBody>
          <a:bodyPr/>
          <a:lstStyle/>
          <a:p>
            <a:pPr marL="457200" indent="-4572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800" i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культурно-развивающей среды в ДОУ</a:t>
            </a:r>
            <a:endParaRPr lang="ru-RU" sz="28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800" i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педагогического коллектива к реализации регионального компонента дошкольного образования</a:t>
            </a:r>
            <a:endParaRPr lang="ru-RU" sz="28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800" i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эффективного взаимодействия дошкольного образовательного учреждения и социума</a:t>
            </a:r>
            <a:endParaRPr lang="ru-RU" sz="28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800" i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регионального компонента в образовательную деятельность</a:t>
            </a:r>
            <a:endParaRPr lang="ru-RU" sz="28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buFont typeface="Arial" panose="020B0604020202020204" pitchFamily="34" charset="0"/>
              <a:buChar char="•"/>
              <a:defRPr/>
            </a:pPr>
            <a:r>
              <a:rPr lang="ru-RU" sz="2800" i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эффективного взаимодействия дошкольного образовательного учреждения и семьи. </a:t>
            </a:r>
            <a:endParaRPr lang="ru-RU" sz="2800" dirty="0"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8640762" cy="1655763"/>
          </a:xfrm>
        </p:spPr>
        <p:txBody>
          <a:bodyPr/>
          <a:lstStyle/>
          <a:p>
            <a:pPr eaLnBrk="1" hangingPunct="1"/>
            <a:r>
              <a:rPr lang="ru-RU" sz="24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Возрастные особенности усвоения программного материала дошкольниками по образовательной области «социально-коммуникативное развитие» (региональный компонент)</a:t>
            </a:r>
            <a:br>
              <a:rPr lang="ru-RU" sz="24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i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Текст 2"/>
          <p:cNvSpPr>
            <a:spLocks noGrp="1"/>
          </p:cNvSpPr>
          <p:nvPr>
            <p:ph type="body" idx="1"/>
          </p:nvPr>
        </p:nvSpPr>
        <p:spPr>
          <a:xfrm>
            <a:off x="179388" y="1628775"/>
            <a:ext cx="8640762" cy="4968875"/>
          </a:xfrm>
        </p:spPr>
        <p:txBody>
          <a:bodyPr/>
          <a:lstStyle/>
          <a:p>
            <a:pPr eaLnBrk="1" hangingPunct="1"/>
            <a:endParaRPr lang="ru-RU" sz="1400" smtClean="0"/>
          </a:p>
        </p:txBody>
      </p:sp>
      <p:graphicFrame>
        <p:nvGraphicFramePr>
          <p:cNvPr id="21525" name="Group 21"/>
          <p:cNvGraphicFramePr>
            <a:graphicFrameLocks noGrp="1"/>
          </p:cNvGraphicFramePr>
          <p:nvPr/>
        </p:nvGraphicFramePr>
        <p:xfrm>
          <a:off x="179388" y="1700213"/>
          <a:ext cx="8785225" cy="5140325"/>
        </p:xfrm>
        <a:graphic>
          <a:graphicData uri="http://schemas.openxmlformats.org/drawingml/2006/table">
            <a:tbl>
              <a:tblPr/>
              <a:tblGrid>
                <a:gridCol w="1524000"/>
                <a:gridCol w="2355850"/>
                <a:gridCol w="3103562"/>
                <a:gridCol w="1801813"/>
              </a:tblGrid>
              <a:tr h="44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    3-4года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4-5 лет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5-6 лет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449263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6-7 лет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44513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знает  свое, имя, узнает и называет взрослых в жизни и на  картинках, понимает, что у других детей тоже есть своя семья, родители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знает  свою фамилию, имя родителей, родственные связи и свою социальную роль, умеет вежливо обращаться по имени отчеству к педагогам;  отмечает характерные изменения в природе;  называет растения растущие на участке. называет домашний адрес, название города(населенного пункта) в котором он живет.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знает  имя и отчество  родителей; их профессии, коротко рассказывает о них называет некоторые достопримечательности города, называет объекты, находящиеся в микрорайоне детского сада; улицы, может самостоятельно определить маршрут от дома до детского сада на план- схеме и в пространстве знаком с  произведениями местных поэтов, художников.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имеет общие представления об истории своего края, символике, традициях 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623888" y="549275"/>
            <a:ext cx="7886700" cy="1655763"/>
          </a:xfrm>
        </p:spPr>
        <p:txBody>
          <a:bodyPr/>
          <a:lstStyle/>
          <a:p>
            <a:pPr eaLnBrk="1" hangingPunct="1"/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Подготовка педагогического коллектива к реализации регионального компонента дошкольного образования</a:t>
            </a:r>
            <a:r>
              <a:rPr lang="ru-RU" sz="2800" smtClean="0"/>
              <a:t/>
            </a:r>
            <a:br>
              <a:rPr lang="ru-RU" sz="2800" smtClean="0"/>
            </a:br>
            <a:endParaRPr lang="ru-RU" sz="2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623888" y="1844675"/>
            <a:ext cx="7886700" cy="4244975"/>
          </a:xfrm>
        </p:spPr>
        <p:txBody>
          <a:bodyPr/>
          <a:lstStyle/>
          <a:p>
            <a:pPr algn="just"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        Начиная работу по региональному компоненту, педагог сам должен знать культурные, исторические, природные, этнографические особенности региона, где он живет, чтобы привить дошкольникам  любовь и уважение к народным традициям  своего региона. </a:t>
            </a:r>
          </a:p>
          <a:p>
            <a:pPr algn="just" eaLnBrk="1" hangingPunct="1"/>
            <a:endParaRPr lang="ru-RU" sz="32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933825"/>
            <a:ext cx="3671888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3941763"/>
            <a:ext cx="3527425" cy="253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623888" y="404813"/>
            <a:ext cx="7886700" cy="1728787"/>
          </a:xfrm>
        </p:spPr>
        <p:txBody>
          <a:bodyPr/>
          <a:lstStyle/>
          <a:p>
            <a:pPr eaLnBrk="1" hangingPunct="1"/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Организация эффективного взаимодействия дошкольного образовательного учреждения и социума</a:t>
            </a:r>
            <a: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623888" y="1844675"/>
            <a:ext cx="7886700" cy="4679950"/>
          </a:xfrm>
        </p:spPr>
        <p:txBody>
          <a:bodyPr/>
          <a:lstStyle/>
          <a:p>
            <a:pPr algn="just"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Современное дошкольное образовательное учреждение не может успешно реализовывать свою деятельность и развиваться без широкого сотрудничества с социумом на уровне социального партнерства (музеи, театры, фольклорные группы и т.п.)</a:t>
            </a:r>
          </a:p>
          <a:p>
            <a:pPr eaLnBrk="1" hangingPunct="1"/>
            <a:endParaRPr lang="ru-RU" smtClean="0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573463"/>
            <a:ext cx="43211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3573463"/>
            <a:ext cx="381635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623888" y="476250"/>
            <a:ext cx="7886700" cy="1152525"/>
          </a:xfrm>
        </p:spPr>
        <p:txBody>
          <a:bodyPr/>
          <a:lstStyle/>
          <a:p>
            <a:pPr eaLnBrk="1" hangingPunct="1"/>
            <a:r>
              <a:rPr lang="ru-RU" sz="32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Интеграция регионального компонента </a:t>
            </a:r>
            <a:r>
              <a:rPr lang="ru-RU" sz="2400" smtClean="0"/>
              <a:t/>
            </a:r>
            <a:br>
              <a:rPr lang="ru-RU" sz="2400" smtClean="0"/>
            </a:br>
            <a:endParaRPr lang="ru-RU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623888" y="1484313"/>
            <a:ext cx="7886700" cy="4605337"/>
          </a:xfrm>
        </p:spPr>
        <p:txBody>
          <a:bodyPr/>
          <a:lstStyle/>
          <a:p>
            <a:pPr algn="just"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	Большое место в приобщении дошкольников к культуре родного края  занимают народные праздники и традиции, которые изучаются  во время подготовки к календарно-обрядовым  праздникам: Рождество, Новый год, Масленица, Святки и др. </a:t>
            </a: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429000"/>
            <a:ext cx="4392612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3213100"/>
            <a:ext cx="4211637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623888" y="404813"/>
            <a:ext cx="7886700" cy="1728787"/>
          </a:xfrm>
        </p:spPr>
        <p:txBody>
          <a:bodyPr/>
          <a:lstStyle/>
          <a:p>
            <a:pPr eaLnBrk="1" hangingPunct="1"/>
            <a:r>
              <a:rPr lang="ru-RU" sz="2800" b="1" i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Организация эффективного взаимодействия дошкольного образовательного учреждения и семьи. </a:t>
            </a:r>
            <a: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Текст 2"/>
          <p:cNvSpPr>
            <a:spLocks noGrp="1"/>
          </p:cNvSpPr>
          <p:nvPr>
            <p:ph type="body" idx="1"/>
          </p:nvPr>
        </p:nvSpPr>
        <p:spPr>
          <a:xfrm>
            <a:off x="623888" y="1700213"/>
            <a:ext cx="7886700" cy="4389437"/>
          </a:xfrm>
        </p:spPr>
        <p:txBody>
          <a:bodyPr/>
          <a:lstStyle/>
          <a:p>
            <a:pPr algn="just" eaLnBrk="1" hangingPunct="1"/>
            <a:r>
              <a:rPr lang="ru-RU" sz="1800" smtClean="0">
                <a:latin typeface="Georgia" pitchFamily="18" charset="0"/>
                <a:cs typeface="Times New Roman" pitchFamily="18" charset="0"/>
              </a:rPr>
              <a:t>	</a:t>
            </a:r>
            <a:r>
              <a:rPr lang="ru-RU" b="1" smtClean="0">
                <a:latin typeface="Times New Roman" pitchFamily="18" charset="0"/>
              </a:rPr>
              <a:t>При изучении краеведческих традиций   эффективнее работать в тесном сотрудничестве с родителями, чтобы семья и детский сад осуществляли единый комплекс воспитательных воздействий, направленных на ознакомление детей с родным краем</a:t>
            </a:r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Поддержка со стороны родителей  имеет большое значение. Необходимо, чтобы процесс воспитания любви к малой родине был двусторонним.</a:t>
            </a:r>
          </a:p>
          <a:p>
            <a:pPr algn="just" eaLnBrk="1" hangingPunct="1"/>
            <a:endParaRPr lang="ru-RU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623888" y="333375"/>
            <a:ext cx="7886700" cy="1655763"/>
          </a:xfrm>
        </p:spPr>
        <p:txBody>
          <a:bodyPr/>
          <a:lstStyle/>
          <a:p>
            <a:pPr eaLnBrk="1" hangingPunct="1"/>
            <a:r>
              <a:rPr lang="ru-RU" sz="32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Комплексно-тематическое планирование, которое включает в себя 5 блоков:</a:t>
            </a:r>
            <a:br>
              <a:rPr lang="ru-RU" sz="32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623888" y="1484313"/>
            <a:ext cx="8340725" cy="4605337"/>
          </a:xfrm>
        </p:spPr>
        <p:txBody>
          <a:bodyPr/>
          <a:lstStyle/>
          <a:p>
            <a:pPr eaLnBrk="1" hangingPunct="1"/>
            <a:endParaRPr lang="ru-RU" b="1" u="sng" smtClean="0"/>
          </a:p>
          <a:p>
            <a:pPr eaLnBrk="1" hangingPunct="1"/>
            <a:r>
              <a:rPr lang="ru-RU" b="1" smtClean="0"/>
              <a:t>1. ГОРОД. ДОСТОПРИМЕЧАТЕЛЬНОСТИ. ИСТО</a:t>
            </a:r>
            <a:r>
              <a:rPr lang="en-US" b="1" smtClean="0"/>
              <a:t>РИЯ</a:t>
            </a:r>
            <a:endParaRPr lang="ru-RU" b="1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b="1" smtClean="0"/>
              <a:t>2. </a:t>
            </a:r>
            <a:r>
              <a:rPr lang="en-US" b="1" smtClean="0"/>
              <a:t>ПРИРОДА</a:t>
            </a:r>
            <a:r>
              <a:rPr lang="ru-RU" b="1" smtClean="0"/>
              <a:t> РОДНОГО ГОРОДА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b="1" smtClean="0"/>
              <a:t>3. </a:t>
            </a:r>
            <a:r>
              <a:rPr lang="en-US" b="1" smtClean="0"/>
              <a:t>МИР ПРОФЕССИЙ</a:t>
            </a:r>
            <a:endParaRPr lang="ru-RU" b="1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b="1" smtClean="0"/>
              <a:t>4. </a:t>
            </a:r>
            <a:r>
              <a:rPr lang="en-US" b="1" smtClean="0"/>
              <a:t>КУЛЬТУРА, ОТДЫХ, СПОРТ</a:t>
            </a:r>
            <a:endParaRPr lang="ru-RU" b="1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b="1" smtClean="0"/>
              <a:t>5. ЗНАМЕНИТЫЕ ЛЮДИ НАШЕГО ГОРОДА, ОБЛАСТИ</a:t>
            </a:r>
            <a:endParaRPr lang="ru-RU" smtClean="0"/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323850" y="333375"/>
            <a:ext cx="8424863" cy="935038"/>
          </a:xfrm>
        </p:spPr>
        <p:txBody>
          <a:bodyPr/>
          <a:lstStyle/>
          <a:p>
            <a:pPr algn="l" eaLnBrk="1" hangingPunct="1"/>
            <a:r>
              <a:rPr lang="ru-RU" sz="2400" b="1" smtClean="0">
                <a:solidFill>
                  <a:srgbClr val="FFFF00"/>
                </a:solidFill>
              </a:rPr>
              <a:t>При реализации регионального компонента большую роль играет организация  проектной деятельности. </a:t>
            </a: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323850" y="1243013"/>
            <a:ext cx="8393113" cy="4821237"/>
          </a:xfrm>
        </p:spPr>
        <p:txBody>
          <a:bodyPr/>
          <a:lstStyle/>
          <a:p>
            <a:pPr eaLnBrk="1" hangingPunct="1"/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Так совместно с родителями  можно провести следующие проекты: «История русского народного костюма» </a:t>
            </a:r>
          </a:p>
          <a:p>
            <a:pPr eaLnBrk="1" hangingPunct="1"/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•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«Я- Александровец»</a:t>
            </a:r>
          </a:p>
          <a:p>
            <a:pPr eaLnBrk="1" hangingPunct="1">
              <a:buFontTx/>
              <a:buChar char="•"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«Россия моя мастеровая», </a:t>
            </a:r>
          </a:p>
          <a:p>
            <a:pPr eaLnBrk="1" hangingPunct="1">
              <a:buFontTx/>
              <a:buChar char="•"/>
            </a:pP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4" descr="P10506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3573463"/>
            <a:ext cx="4067175" cy="306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860800"/>
            <a:ext cx="38163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196975"/>
            <a:ext cx="4032250" cy="5400675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1268413"/>
            <a:ext cx="3913188" cy="521652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539750" y="214313"/>
            <a:ext cx="7886700" cy="1857375"/>
          </a:xfrm>
        </p:spPr>
        <p:txBody>
          <a:bodyPr/>
          <a:lstStyle/>
          <a:p>
            <a:pPr algn="just" eaLnBrk="1" hangingPunct="1"/>
            <a:r>
              <a:rPr lang="ru-RU" sz="2000" smtClean="0"/>
              <a:t>Для обеспечения реализации регионального компонента важно создать эстетически привлекательную </a:t>
            </a:r>
            <a:r>
              <a:rPr lang="ru-RU" sz="2000" b="1" i="1" smtClean="0">
                <a:solidFill>
                  <a:srgbClr val="FFFF00"/>
                </a:solidFill>
              </a:rPr>
              <a:t>образовательно-культурную среду</a:t>
            </a:r>
            <a:r>
              <a:rPr lang="ru-RU" sz="2000" i="1" smtClean="0">
                <a:solidFill>
                  <a:srgbClr val="FFFF00"/>
                </a:solidFill>
              </a:rPr>
              <a:t>,</a:t>
            </a:r>
            <a:r>
              <a:rPr lang="ru-RU" sz="2000" smtClean="0"/>
              <a:t> направленную, прежде всего, на обеспечение духовно-нравственного развития и воспитания детей в соответствии с требованиями ФГОС ДО. </a:t>
            </a:r>
          </a:p>
        </p:txBody>
      </p:sp>
      <p:pic>
        <p:nvPicPr>
          <p:cNvPr id="28675" name="Picture 2" descr="C:\Users\Lenov\Desktop\IMG_20170124_1446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2636838"/>
            <a:ext cx="4502150" cy="3414712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28676" name="Picture 3" descr="C:\Users\Lenov\Desktop\IMG_20170124_1446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716338"/>
            <a:ext cx="3816350" cy="2670175"/>
          </a:xfrm>
          <a:prstGeom prst="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>
          <a:xfrm>
            <a:off x="623888" y="1125538"/>
            <a:ext cx="7886700" cy="3311525"/>
          </a:xfrm>
        </p:spPr>
        <p:txBody>
          <a:bodyPr/>
          <a:lstStyle/>
          <a:p>
            <a:pPr algn="just" eaLnBrk="1" hangingPunct="1"/>
            <a:r>
              <a:rPr lang="ru-RU" sz="24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Просмотры спектаклей, участие в фольклорных и обрядовых праздниках («Осенние посиделки», , «Рождество», и др.) позволяют формировать у ребят знания о родном городе, о творческих людях и коллективах. </a:t>
            </a:r>
            <a:br>
              <a:rPr lang="ru-RU" sz="24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6011863" y="5661025"/>
            <a:ext cx="2498725" cy="936625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042275" cy="1512887"/>
          </a:xfrm>
        </p:spPr>
        <p:txBody>
          <a:bodyPr/>
          <a:lstStyle/>
          <a:p>
            <a:pPr algn="just" eaLnBrk="1" hangingPunct="1"/>
            <a:r>
              <a:rPr lang="ru-RU" sz="2000" b="1" smtClean="0">
                <a:solidFill>
                  <a:srgbClr val="FFFF00"/>
                </a:solidFill>
                <a:latin typeface="Georgia" pitchFamily="18" charset="0"/>
              </a:rPr>
              <a:t>Результативность работы по реализации регионального компонента предполагает, что  в  процессе формирования основ краеведения ребенок:</a:t>
            </a:r>
            <a:r>
              <a:rPr lang="ru-RU" sz="2000" b="1" smtClean="0">
                <a:solidFill>
                  <a:srgbClr val="FFFF00"/>
                </a:solidFill>
              </a:rPr>
              <a:t> </a:t>
            </a:r>
            <a:br>
              <a:rPr lang="ru-RU" sz="2000" b="1" smtClean="0">
                <a:solidFill>
                  <a:srgbClr val="FFFF00"/>
                </a:solidFill>
              </a:rPr>
            </a:br>
            <a:r>
              <a:rPr lang="en-US" sz="2000" b="1" smtClean="0">
                <a:solidFill>
                  <a:srgbClr val="FFFF00"/>
                </a:solidFill>
              </a:rPr>
              <a:t/>
            </a:r>
            <a:br>
              <a:rPr lang="en-US" sz="2000" b="1" smtClean="0">
                <a:solidFill>
                  <a:srgbClr val="FFFF00"/>
                </a:solidFill>
              </a:rPr>
            </a:br>
            <a:endParaRPr lang="ru-RU" sz="2000" b="1" smtClean="0">
              <a:solidFill>
                <a:srgbClr val="FFFF00"/>
              </a:solidFill>
            </a:endParaRP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623888" y="1700213"/>
            <a:ext cx="8051800" cy="4897437"/>
          </a:xfrm>
        </p:spPr>
        <p:txBody>
          <a:bodyPr/>
          <a:lstStyle/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приобретает определенную систему знаний о связи и взаимозависимости человека, животных, растительного мира и мира людей родного края, об особенностях общения человека с окружающим миром и  воздействии этого взаимодействия на него самого;</a:t>
            </a:r>
          </a:p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овладевает представлениями о себе, своей семье, своей принадлежности к определенной нации, элементарной историей своего рода;</a:t>
            </a:r>
          </a:p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определяет свою социальную роль;  </a:t>
            </a:r>
          </a:p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имеет элементарные представления об истории родного города, его достопримечательностях;</a:t>
            </a:r>
          </a:p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обогащает словарный запас, развивает память, мышление, воображение;</a:t>
            </a:r>
          </a:p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учится рационально использовать навыки в самостоятельной деятельности;</a:t>
            </a:r>
          </a:p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приобретает доброжелательность, чуткость, навыки сотрудничества в процессе общения друг с другом;</a:t>
            </a:r>
          </a:p>
          <a:p>
            <a:pPr marL="285750" indent="-285750" algn="just" eaLnBrk="1" hangingPunct="1">
              <a:buFontTx/>
              <a:buChar char="•"/>
            </a:pPr>
            <a:r>
              <a:rPr lang="ru-RU" sz="1600" smtClean="0">
                <a:latin typeface="Georgia" pitchFamily="18" charset="0"/>
              </a:rPr>
              <a:t>развивает самостоятельность, творчество, инициативность;</a:t>
            </a:r>
          </a:p>
          <a:p>
            <a:pPr marL="285750" indent="-285750" eaLnBrk="1" hangingPunct="1"/>
            <a:endParaRPr lang="ru-RU" sz="1600" smtClean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>
          <a:xfrm>
            <a:off x="623888" y="333375"/>
            <a:ext cx="7886700" cy="2087563"/>
          </a:xfrm>
        </p:spPr>
        <p:txBody>
          <a:bodyPr/>
          <a:lstStyle/>
          <a:p>
            <a:pPr eaLnBrk="1" hangingPunct="1"/>
            <a:r>
              <a:rPr lang="ru-RU" sz="2000" b="1" smtClean="0">
                <a:solidFill>
                  <a:srgbClr val="FFFF00"/>
                </a:solidFill>
              </a:rPr>
              <a:t/>
            </a:r>
            <a:br>
              <a:rPr lang="ru-RU" sz="2000" b="1" smtClean="0">
                <a:solidFill>
                  <a:srgbClr val="FFFF00"/>
                </a:solidFill>
              </a:rPr>
            </a:br>
            <a:r>
              <a:rPr lang="ru-RU" sz="2000" b="1" smtClean="0">
                <a:solidFill>
                  <a:srgbClr val="FFFF00"/>
                </a:solidFill>
              </a:rPr>
              <a:t/>
            </a:r>
            <a:br>
              <a:rPr lang="ru-RU" sz="2000" b="1" smtClean="0">
                <a:solidFill>
                  <a:srgbClr val="FFFF00"/>
                </a:solidFill>
              </a:rPr>
            </a:br>
            <a:r>
              <a:rPr lang="ru-RU" sz="2000" b="1" smtClean="0">
                <a:solidFill>
                  <a:srgbClr val="FFFF00"/>
                </a:solidFill>
              </a:rPr>
              <a:t/>
            </a:r>
            <a:br>
              <a:rPr lang="ru-RU" sz="2000" b="1" smtClean="0">
                <a:solidFill>
                  <a:srgbClr val="FFFF00"/>
                </a:solidFill>
              </a:rPr>
            </a:br>
            <a:r>
              <a:rPr lang="ru-RU" sz="2000" b="1" smtClean="0">
                <a:solidFill>
                  <a:srgbClr val="FFFF00"/>
                </a:solidFill>
              </a:rPr>
              <a:t/>
            </a:r>
            <a:br>
              <a:rPr lang="ru-RU" sz="2000" b="1" smtClean="0">
                <a:solidFill>
                  <a:srgbClr val="FFFF00"/>
                </a:solidFill>
              </a:rPr>
            </a:br>
            <a:r>
              <a:rPr lang="ru-RU" sz="2400" b="1" smtClean="0">
                <a:solidFill>
                  <a:srgbClr val="FFFF00"/>
                </a:solidFill>
              </a:rPr>
              <a:t>Вывод: реализация регионального компонента в развитии дошкольников, построенная в системе будет способствовать достижению следующих целевых ориентиров ФГОС ДО: </a:t>
            </a:r>
            <a:br>
              <a:rPr lang="ru-RU" sz="2400" b="1" smtClean="0">
                <a:solidFill>
                  <a:srgbClr val="FFFF00"/>
                </a:solidFill>
              </a:rPr>
            </a:br>
            <a:r>
              <a:rPr lang="ru-RU" sz="2000" b="1" smtClean="0">
                <a:solidFill>
                  <a:srgbClr val="FFFF00"/>
                </a:solidFill>
              </a:rPr>
              <a:t> </a:t>
            </a:r>
          </a:p>
        </p:txBody>
      </p:sp>
      <p:sp>
        <p:nvSpPr>
          <p:cNvPr id="32770" name="Текст 2"/>
          <p:cNvSpPr>
            <a:spLocks noGrp="1"/>
          </p:cNvSpPr>
          <p:nvPr>
            <p:ph type="body" idx="1"/>
          </p:nvPr>
        </p:nvSpPr>
        <p:spPr>
          <a:xfrm>
            <a:off x="623888" y="2133600"/>
            <a:ext cx="7886700" cy="4319588"/>
          </a:xfrm>
        </p:spPr>
        <p:txBody>
          <a:bodyPr/>
          <a:lstStyle/>
          <a:p>
            <a:pPr algn="just" eaLnBrk="1" hangingPunct="1"/>
            <a:r>
              <a:rPr lang="ru-RU" b="1" smtClean="0"/>
              <a:t>- ребенок овладевает установкой положительного отношения к миру, к разным видам труда, другим людям и самому себе, обладает чувством собственного достоинства;</a:t>
            </a:r>
          </a:p>
          <a:p>
            <a:pPr algn="just" eaLnBrk="1" hangingPunct="1"/>
            <a:r>
              <a:rPr lang="ru-RU" b="1" smtClean="0"/>
              <a:t>-различает условную и реальную  ситуации, умеет подчиняться разным правилам и социальным нормам;</a:t>
            </a:r>
          </a:p>
          <a:p>
            <a:pPr algn="just" eaLnBrk="1" hangingPunct="1"/>
            <a:r>
              <a:rPr lang="ru-RU" b="1" smtClean="0"/>
              <a:t>-обладает начальными знаниями о себе, о природном и социальном мире, в котором он живет. </a:t>
            </a:r>
          </a:p>
          <a:p>
            <a:pPr algn="just" eaLnBrk="1" hangingPunct="1"/>
            <a:endParaRPr 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6868" name="Picture 4" descr="10094934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87638" cy="39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 descr="9785898149154-2013-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0"/>
            <a:ext cx="355600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 descr="cover_image_big (1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1773238"/>
            <a:ext cx="3171825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4819" name="Picture 4" descr="img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>
          <a:xfrm>
            <a:off x="623888" y="333375"/>
            <a:ext cx="7886700" cy="1079500"/>
          </a:xfrm>
        </p:spPr>
        <p:txBody>
          <a:bodyPr/>
          <a:lstStyle/>
          <a:p>
            <a:pPr eaLnBrk="1" hangingPunct="1"/>
            <a:r>
              <a:rPr lang="ru-RU" sz="32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Литература:</a:t>
            </a:r>
            <a:br>
              <a:rPr lang="ru-RU" sz="32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Текст 2"/>
          <p:cNvSpPr>
            <a:spLocks noGrp="1"/>
          </p:cNvSpPr>
          <p:nvPr>
            <p:ph type="body" idx="1"/>
          </p:nvPr>
        </p:nvSpPr>
        <p:spPr>
          <a:xfrm>
            <a:off x="623888" y="981075"/>
            <a:ext cx="8162925" cy="5472113"/>
          </a:xfrm>
        </p:spPr>
        <p:txBody>
          <a:bodyPr/>
          <a:lstStyle/>
          <a:p>
            <a:pPr algn="just" eaLnBrk="1" hangingPunct="1"/>
            <a:r>
              <a:rPr lang="ru-RU" sz="1800" smtClean="0"/>
              <a:t>1.Буре Р.С. Социально-нравственное воспитание дошкольников. Методическое пособие/ Р.С.Буре – М.:Мозаика-Синтез, 2011. – 80 с.</a:t>
            </a:r>
          </a:p>
          <a:p>
            <a:pPr eaLnBrk="1" hangingPunct="1"/>
            <a:r>
              <a:rPr lang="ru-RU" sz="1800" b="1" smtClean="0"/>
              <a:t>2. </a:t>
            </a:r>
            <a:r>
              <a:rPr lang="ru-RU" altLang="ru-RU" sz="1800" i="1" smtClean="0"/>
              <a:t>Соломенникова, О. А. Экологическое воспитание в детском саду. Программа и методиче­ские рекомендации. Для занятий с детьми 2-7 лет / О. А. Соломенникова. - М.: Мозаика-Синтез, 2005.</a:t>
            </a:r>
          </a:p>
          <a:p>
            <a:pPr eaLnBrk="1" hangingPunct="1"/>
            <a:r>
              <a:rPr lang="ru-RU" altLang="ru-RU" sz="1800" i="1" smtClean="0"/>
              <a:t>3.Дыбина, О. Б. </a:t>
            </a:r>
            <a:r>
              <a:rPr lang="ru-RU" altLang="ru-RU" sz="1800" smtClean="0"/>
              <a:t>Ребенок и окружающий мир. Программа и методические рекомендации / О. Б. Дыбина. - М.: Мозаика-Синтез, 2008.</a:t>
            </a:r>
          </a:p>
          <a:p>
            <a:pPr eaLnBrk="1" hangingPunct="1"/>
            <a:r>
              <a:rPr lang="ru-RU" altLang="ru-RU" sz="1800" i="1" smtClean="0"/>
              <a:t>4.Зацепина, М. Б. </a:t>
            </a:r>
            <a:r>
              <a:rPr lang="ru-RU" altLang="ru-RU" sz="1800" smtClean="0"/>
              <a:t>Музыкальное воспитание в детском саду. Программа и методические ре­комендации / М. Б. Зацепина. - М.: Мозаика-Синтез, 2008.</a:t>
            </a:r>
          </a:p>
          <a:p>
            <a:pPr eaLnBrk="1" hangingPunct="1"/>
            <a:r>
              <a:rPr lang="en-US" altLang="ru-RU" sz="1800" smtClean="0"/>
              <a:t>5</a:t>
            </a:r>
            <a:r>
              <a:rPr lang="ru-RU" altLang="ru-RU" sz="1800" smtClean="0"/>
              <a:t>. Маркова В.А. Данилина Л.М «»Воспитание у дошкольников любви к малой Родине»</a:t>
            </a:r>
          </a:p>
          <a:p>
            <a:pPr eaLnBrk="1" hangingPunct="1"/>
            <a:r>
              <a:rPr lang="en-US" altLang="ru-RU" sz="1800" smtClean="0"/>
              <a:t>6</a:t>
            </a:r>
            <a:r>
              <a:rPr lang="ru-RU" altLang="ru-RU" sz="1800" smtClean="0"/>
              <a:t>.Интернет -ресурсы</a:t>
            </a:r>
          </a:p>
          <a:p>
            <a:pPr eaLnBrk="1" hangingPunct="1"/>
            <a:endParaRPr lang="ru-RU" sz="1800" smtClean="0"/>
          </a:p>
          <a:p>
            <a:pPr eaLnBrk="1" hangingPunct="1"/>
            <a:r>
              <a:rPr lang="ru-RU" sz="1800" smtClean="0"/>
              <a:t> </a:t>
            </a:r>
          </a:p>
          <a:p>
            <a:pPr eaLnBrk="1" hangingPunct="1"/>
            <a:endParaRPr lang="ru-RU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368425"/>
            <a:ext cx="4979988" cy="399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3152775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6867" name="Текст 2"/>
          <p:cNvSpPr>
            <a:spLocks noGrp="1"/>
          </p:cNvSpPr>
          <p:nvPr>
            <p:ph type="body" idx="1"/>
          </p:nvPr>
        </p:nvSpPr>
        <p:spPr>
          <a:xfrm>
            <a:off x="623888" y="4862513"/>
            <a:ext cx="7886700" cy="150018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Luna</Template>
  <TotalTime>931</TotalTime>
  <Words>1141</Words>
  <Application>Microsoft Office PowerPoint</Application>
  <PresentationFormat>Экран (4:3)</PresentationFormat>
  <Paragraphs>111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Times New Roman</vt:lpstr>
      <vt:lpstr>Georgia</vt:lpstr>
      <vt:lpstr>Тема Office</vt:lpstr>
      <vt:lpstr>Тема Office</vt:lpstr>
      <vt:lpstr>ПЕДСОВЕТ</vt:lpstr>
      <vt:lpstr>Содержание регионального компонента дошкольного образования призвано способствовать формированию у дошкольников духовно-нравственных ориентаций, развитию их творческого потенциала в условиях многонациональной среды. </vt:lpstr>
      <vt:lpstr>В соответствии с пунктом 2.6.ФГОС ДО содержание  образовательной области  «Социально-коммуникативное развитие» направлено на:</vt:lpstr>
      <vt:lpstr>Использование регионального компонента как одного из средств социализации дошкольников предполагает следующее:  </vt:lpstr>
      <vt:lpstr>Цель: формировать первоначальные представления дошкольников об особенностях родного края.</vt:lpstr>
      <vt:lpstr>Эффективное формирование у детей основ культурно-исторического наследия возможно при соблюдении следующих факторов:  </vt:lpstr>
      <vt:lpstr>Образовательный процесс, направленный на усвоение норм и ценностей,  принятых  в обществе  и приобщение детей к истории, культуре, природе родного края будет успешен при соблюдении следующих принципов: </vt:lpstr>
      <vt:lpstr>Для эффективной реализации регионального компонента необходим ряд педагогических условий: </vt:lpstr>
      <vt:lpstr>Возрастные особенности усвоения программного материала дошкольниками по образовательной области «социально-коммуникативное развитие» (региональный компонент) </vt:lpstr>
      <vt:lpstr>   Подготовка педагогического коллектива к реализации регионального компонента дошкольного образования </vt:lpstr>
      <vt:lpstr>Организация эффективного взаимодействия дошкольного образовательного учреждения и социума </vt:lpstr>
      <vt:lpstr>Интеграция регионального компонента  </vt:lpstr>
      <vt:lpstr>Организация эффективного взаимодействия дошкольного образовательного учреждения и семьи.  </vt:lpstr>
      <vt:lpstr>Комплексно-тематическое планирование, которое включает в себя 5 блоков: </vt:lpstr>
      <vt:lpstr>При реализации регионального компонента большую роль играет организация  проектной деятельности. </vt:lpstr>
      <vt:lpstr>Слайд 16</vt:lpstr>
      <vt:lpstr>Для обеспечения реализации регионального компонента важно создать эстетически привлекательную образовательно-культурную среду, направленную, прежде всего, на обеспечение духовно-нравственного развития и воспитания детей в соответствии с требованиями ФГОС ДО. </vt:lpstr>
      <vt:lpstr> Просмотры спектаклей, участие в фольклорных и обрядовых праздниках («Осенние посиделки», , «Рождество», и др.) позволяют формировать у ребят знания о родном городе, о творческих людях и коллективах.  </vt:lpstr>
      <vt:lpstr>Результативность работы по реализации регионального компонента предполагает, что  в  процессе формирования основ краеведения ребенок:   </vt:lpstr>
      <vt:lpstr>    Вывод: реализация регионального компонента в развитии дошкольников, построенная в системе будет способствовать достижению следующих целевых ориентиров ФГОС ДО:   </vt:lpstr>
      <vt:lpstr>Слайд 21</vt:lpstr>
      <vt:lpstr>Слайд 22</vt:lpstr>
      <vt:lpstr>Литература: </vt:lpstr>
      <vt:lpstr>Слайд 24</vt:lpstr>
    </vt:vector>
  </TitlesOfParts>
  <Company>Департамент Образования города Липецка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www.PHILka.RU</cp:lastModifiedBy>
  <cp:revision>65</cp:revision>
  <cp:lastPrinted>2017-01-24T17:12:48Z</cp:lastPrinted>
  <dcterms:created xsi:type="dcterms:W3CDTF">2014-12-03T08:04:49Z</dcterms:created>
  <dcterms:modified xsi:type="dcterms:W3CDTF">2019-06-10T10:55:19Z</dcterms:modified>
</cp:coreProperties>
</file>