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3" r:id="rId2"/>
    <p:sldId id="287" r:id="rId3"/>
    <p:sldId id="262" r:id="rId4"/>
    <p:sldId id="260" r:id="rId5"/>
    <p:sldId id="281" r:id="rId6"/>
    <p:sldId id="282" r:id="rId7"/>
    <p:sldId id="264" r:id="rId8"/>
    <p:sldId id="280" r:id="rId9"/>
    <p:sldId id="265" r:id="rId10"/>
    <p:sldId id="279" r:id="rId11"/>
    <p:sldId id="266" r:id="rId12"/>
    <p:sldId id="283" r:id="rId13"/>
    <p:sldId id="284" r:id="rId14"/>
    <p:sldId id="285" r:id="rId15"/>
    <p:sldId id="268" r:id="rId16"/>
    <p:sldId id="286" r:id="rId17"/>
    <p:sldId id="288" r:id="rId18"/>
    <p:sldId id="289" r:id="rId19"/>
    <p:sldId id="290" r:id="rId20"/>
    <p:sldId id="292" r:id="rId21"/>
    <p:sldId id="295" r:id="rId22"/>
    <p:sldId id="296" r:id="rId23"/>
    <p:sldId id="294" r:id="rId24"/>
    <p:sldId id="297" r:id="rId25"/>
    <p:sldId id="299" r:id="rId26"/>
    <p:sldId id="300" r:id="rId27"/>
    <p:sldId id="301" r:id="rId28"/>
    <p:sldId id="298" r:id="rId29"/>
    <p:sldId id="302" r:id="rId30"/>
    <p:sldId id="303" r:id="rId31"/>
    <p:sldId id="27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00" autoAdjust="0"/>
    <p:restoredTop sz="94660"/>
  </p:normalViewPr>
  <p:slideViewPr>
    <p:cSldViewPr>
      <p:cViewPr varScale="1">
        <p:scale>
          <a:sx n="79" d="100"/>
          <a:sy n="79" d="100"/>
        </p:scale>
        <p:origin x="129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6"/>
    </p:cViewPr>
  </p:sorterViewPr>
  <p:notesViewPr>
    <p:cSldViewPr>
      <p:cViewPr varScale="1">
        <p:scale>
          <a:sx n="55" d="100"/>
          <a:sy n="55" d="100"/>
        </p:scale>
        <p:origin x="-285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23A05-CBF9-4688-83B6-77236ACDD819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780B87-59D8-4B38-9CC9-A5B6BA4121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353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780B87-59D8-4B38-9CC9-A5B6BA41213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272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780B87-59D8-4B38-9CC9-A5B6BA41213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269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780B87-59D8-4B38-9CC9-A5B6BA412132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530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346D7-BA73-470C-A5C8-2C6610A6C883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02057-D835-4F0E-B41C-D1FCBAED4CD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icon.ru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givotniymir.ru/stepnoj-kot-obraz-zhizni-i-sreda-obitaniya-stepnogo-kota/" TargetMode="Externa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givotniymir.ru/medved-grizli-sreda-obitaniya-i-obraz-zhizni-medvedya-grizli/" TargetMode="External"/><Relationship Id="rId2" Type="http://schemas.openxmlformats.org/officeDocument/2006/relationships/hyperlink" Target="https://givotniymir.ru/belyj-medved-obraz-zhizni-i-sreda-obitaniya-belyx-medvedej/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s://givotniymir.ru/burozubka-zhivotnoe-obraz-zhizni-i-sreda-obitaniya-burozubki/" TargetMode="Externa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00364" y="428605"/>
            <a:ext cx="3071834" cy="300039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886200"/>
            <a:ext cx="7848872" cy="263914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Презентация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на тему:</a:t>
            </a:r>
          </a:p>
          <a:p>
            <a:r>
              <a:rPr lang="ru-RU" sz="39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«Красная книга России»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pPr algn="r"/>
            <a:r>
              <a:rPr lang="ru-RU" sz="2100" dirty="0" smtClean="0">
                <a:solidFill>
                  <a:schemeClr val="tx1"/>
                </a:solidFill>
              </a:rPr>
              <a:t>Воспитателя высшей категории</a:t>
            </a:r>
            <a:endParaRPr lang="ru-RU" sz="2100" dirty="0" smtClean="0">
              <a:solidFill>
                <a:schemeClr val="tx1"/>
              </a:solidFill>
            </a:endParaRPr>
          </a:p>
          <a:p>
            <a:pPr algn="r"/>
            <a:r>
              <a:rPr lang="ru-RU" sz="2100" dirty="0" smtClean="0">
                <a:solidFill>
                  <a:schemeClr val="tx1"/>
                </a:solidFill>
              </a:rPr>
              <a:t>МБДОУ ЦРР </a:t>
            </a:r>
            <a:r>
              <a:rPr lang="ru-RU" sz="2100" dirty="0" smtClean="0">
                <a:solidFill>
                  <a:schemeClr val="tx1"/>
                </a:solidFill>
              </a:rPr>
              <a:t>№ </a:t>
            </a:r>
            <a:r>
              <a:rPr lang="ru-RU" sz="2100" dirty="0" smtClean="0">
                <a:solidFill>
                  <a:schemeClr val="tx1"/>
                </a:solidFill>
              </a:rPr>
              <a:t>12</a:t>
            </a:r>
            <a:endParaRPr lang="ru-RU" sz="2100" dirty="0" smtClean="0">
              <a:solidFill>
                <a:schemeClr val="tx1"/>
              </a:solidFill>
            </a:endParaRPr>
          </a:p>
          <a:p>
            <a:pPr algn="r"/>
            <a:r>
              <a:rPr lang="ru-RU" sz="2100" dirty="0" smtClean="0">
                <a:solidFill>
                  <a:schemeClr val="tx1"/>
                </a:solidFill>
              </a:rPr>
              <a:t>Ивановой </a:t>
            </a:r>
            <a:r>
              <a:rPr lang="ru-RU" sz="2100" dirty="0" smtClean="0">
                <a:solidFill>
                  <a:schemeClr val="tx1"/>
                </a:solidFill>
              </a:rPr>
              <a:t>Натальи Владимировны</a:t>
            </a:r>
            <a:endParaRPr lang="ru-RU" sz="21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17410" name="Picture 2" descr="http://polistaj.ru/image/Small/multimedia/books_covers/10087916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220" y="216632"/>
            <a:ext cx="3428392" cy="34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800199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rgbClr val="FF0000"/>
                </a:solidFill>
              </a:rPr>
              <a:t>            </a:t>
            </a:r>
            <a:r>
              <a:rPr lang="ru-RU" sz="2000" dirty="0" smtClean="0">
                <a:solidFill>
                  <a:srgbClr val="FF0000"/>
                </a:solidFill>
              </a:rPr>
              <a:t>Красная книга  - </a:t>
            </a:r>
            <a:r>
              <a:rPr lang="ru-RU" sz="2000" dirty="0" smtClean="0"/>
              <a:t>официальный </a:t>
            </a:r>
            <a:r>
              <a:rPr lang="ru-RU" sz="2000" dirty="0"/>
              <a:t>документ, он содержит сведения о представителях флоры и фауны, которые нуждаются в охране. Существуют международные, национальные и региональные Красные книги. Красный список есть у каждой страны, а иногда области или города.</a:t>
            </a:r>
            <a:br>
              <a:rPr lang="ru-RU" sz="2000" dirty="0"/>
            </a:b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39552" y="2437845"/>
            <a:ext cx="8352928" cy="340151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36501" rIns="0" bIns="204723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30202"/>
              </a:solidFill>
              <a:effectLst/>
              <a:latin typeface="dinpro_regular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_regular"/>
              </a:rPr>
              <a:t>    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_regular"/>
              </a:rPr>
              <a:t>Все виды животных, занесенные в Красную книгу, охраняются законом, поэтому запрещены для охоты.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_regular"/>
              </a:rPr>
              <a:t>Впервые идея создания Красной книги обсуждалась в 1948 году.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030202"/>
              </a:solidFill>
              <a:effectLst/>
              <a:latin typeface="dinpro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"/>
              </a:rPr>
              <a:t>     Первый вариант Красной книги  вышел в в 1963 году в двух томах.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_bold"/>
              </a:rPr>
              <a:t>В Советском Союзе своя Красная книга впервые была выпущена в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_bold"/>
              </a:rPr>
              <a:t>1978 году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_bold"/>
              </a:rPr>
              <a:t>.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30202"/>
                </a:solidFill>
                <a:effectLst/>
                <a:latin typeface="dinpro_regular"/>
              </a:rPr>
              <a:t> Книга переиздавалась в 1984 г, в 1997 г. </a:t>
            </a:r>
          </a:p>
          <a:p>
            <a:pPr algn="l"/>
            <a:r>
              <a:rPr lang="ru-RU" sz="2000" dirty="0" smtClean="0"/>
              <a:t>     Официальная</a:t>
            </a:r>
            <a:r>
              <a:rPr lang="ru-RU" sz="2000" dirty="0"/>
              <a:t> </a:t>
            </a:r>
            <a:r>
              <a:rPr lang="ru-RU" sz="2000" b="1" dirty="0"/>
              <a:t>Красная книга Российской Федерации</a:t>
            </a:r>
            <a:r>
              <a:rPr lang="ru-RU" sz="2000" dirty="0"/>
              <a:t> появилась </a:t>
            </a:r>
            <a:r>
              <a:rPr lang="ru-RU" sz="2000" b="1" dirty="0"/>
              <a:t>в 2001 </a:t>
            </a:r>
            <a:r>
              <a:rPr lang="ru-RU" sz="2000" dirty="0"/>
              <a:t>году. </a:t>
            </a:r>
            <a:r>
              <a:rPr lang="ru-RU" sz="2000" b="1" dirty="0" smtClean="0"/>
              <a:t>2008 </a:t>
            </a:r>
            <a:r>
              <a:rPr lang="ru-RU" sz="2000" b="1" dirty="0"/>
              <a:t>год</a:t>
            </a:r>
            <a:r>
              <a:rPr lang="ru-RU" sz="2000" dirty="0"/>
              <a:t> - </a:t>
            </a:r>
            <a:r>
              <a:rPr lang="ru-RU" sz="2000" dirty="0">
                <a:hlinkClick r:id="rId2"/>
              </a:rPr>
              <a:t>Красная книга Российской </a:t>
            </a:r>
            <a:r>
              <a:rPr lang="ru-RU" sz="2000" dirty="0" smtClean="0">
                <a:hlinkClick r:id="rId2"/>
              </a:rPr>
              <a:t>Федерации</a:t>
            </a:r>
            <a:r>
              <a:rPr lang="ru-RU" sz="2000" dirty="0" smtClean="0"/>
              <a:t> (</a:t>
            </a:r>
            <a:r>
              <a:rPr lang="ru-RU" sz="2000" dirty="0"/>
              <a:t>растения и грибы</a:t>
            </a:r>
            <a:r>
              <a:rPr lang="ru-RU" sz="2000" dirty="0" smtClean="0"/>
              <a:t>).</a:t>
            </a:r>
            <a:endParaRPr lang="ru-RU" sz="20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2905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solidFill>
                  <a:srgbClr val="333333"/>
                </a:solidFill>
                <a:latin typeface="Arial" pitchFamily="34" charset="0"/>
                <a:cs typeface="Arial" pitchFamily="34" charset="0"/>
              </a:rPr>
              <a:t>Почему книгу назвали именно «Красная книга»?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00232" y="1714488"/>
            <a:ext cx="5122862" cy="4525963"/>
          </a:xfrm>
          <a:prstGeom prst="rect">
            <a:avLst/>
          </a:prstGeom>
          <a:solidFill>
            <a:srgbClr val="DDDDDD"/>
          </a:solidFill>
          <a:ln w="38100">
            <a:solidFill>
              <a:srgbClr val="4D4D4D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	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Красный цвет – сигнал тревоги, опасности, предупреждения.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	Он, как красный сигнал светофора, предупреждает: «Осторожно! Может случиться беда».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5" descr="уцн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2716213"/>
            <a:ext cx="2386012" cy="17922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File"/>
          <p:cNvSpPr>
            <a:spLocks noEditPoints="1" noChangeArrowheads="1"/>
          </p:cNvSpPr>
          <p:nvPr/>
        </p:nvSpPr>
        <p:spPr bwMode="auto">
          <a:xfrm>
            <a:off x="468313" y="620713"/>
            <a:ext cx="2879725" cy="1871662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6" name="File"/>
          <p:cNvSpPr>
            <a:spLocks noEditPoints="1" noChangeArrowheads="1"/>
          </p:cNvSpPr>
          <p:nvPr/>
        </p:nvSpPr>
        <p:spPr bwMode="auto">
          <a:xfrm>
            <a:off x="5795963" y="620713"/>
            <a:ext cx="2879725" cy="1871662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7" name="File"/>
          <p:cNvSpPr>
            <a:spLocks noEditPoints="1" noChangeArrowheads="1"/>
          </p:cNvSpPr>
          <p:nvPr/>
        </p:nvSpPr>
        <p:spPr bwMode="auto">
          <a:xfrm>
            <a:off x="684213" y="4508500"/>
            <a:ext cx="2879725" cy="1871663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8" name="File"/>
          <p:cNvSpPr>
            <a:spLocks noEditPoints="1" noChangeArrowheads="1"/>
          </p:cNvSpPr>
          <p:nvPr/>
        </p:nvSpPr>
        <p:spPr bwMode="auto">
          <a:xfrm>
            <a:off x="5724525" y="4437063"/>
            <a:ext cx="2879725" cy="1871662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468313" y="939800"/>
            <a:ext cx="29591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400" b="1" u="sng" dirty="0">
                <a:solidFill>
                  <a:srgbClr val="0000FF"/>
                </a:solidFill>
              </a:rPr>
              <a:t>Информирует,</a:t>
            </a:r>
          </a:p>
          <a:p>
            <a:pPr algn="ctr"/>
            <a:r>
              <a:rPr lang="ru-RU" sz="2400" dirty="0">
                <a:solidFill>
                  <a:srgbClr val="4D4D4D"/>
                </a:solidFill>
              </a:rPr>
              <a:t>какие виды живот-</a:t>
            </a:r>
          </a:p>
          <a:p>
            <a:pPr algn="ctr"/>
            <a:r>
              <a:rPr lang="ru-RU" sz="2400" dirty="0" err="1">
                <a:solidFill>
                  <a:srgbClr val="4D4D4D"/>
                </a:solidFill>
              </a:rPr>
              <a:t>ных</a:t>
            </a:r>
            <a:r>
              <a:rPr lang="ru-RU" sz="2400" dirty="0">
                <a:solidFill>
                  <a:srgbClr val="4D4D4D"/>
                </a:solidFill>
              </a:rPr>
              <a:t> и растений</a:t>
            </a:r>
          </a:p>
          <a:p>
            <a:pPr algn="ctr"/>
            <a:r>
              <a:rPr lang="ru-RU" sz="2400" dirty="0">
                <a:solidFill>
                  <a:srgbClr val="4D4D4D"/>
                </a:solidFill>
              </a:rPr>
              <a:t>в опасности.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857875" y="981075"/>
            <a:ext cx="2800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400" b="1" u="sng">
                <a:solidFill>
                  <a:srgbClr val="0000FF"/>
                </a:solidFill>
              </a:rPr>
              <a:t>Призывает</a:t>
            </a:r>
          </a:p>
          <a:p>
            <a:pPr algn="ctr"/>
            <a:r>
              <a:rPr lang="ru-RU" sz="2400">
                <a:solidFill>
                  <a:srgbClr val="4D4D4D"/>
                </a:solidFill>
              </a:rPr>
              <a:t>изучать эти виды.</a:t>
            </a: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762000" y="4833938"/>
            <a:ext cx="26574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400" b="1" u="sng">
                <a:solidFill>
                  <a:srgbClr val="0000FF"/>
                </a:solidFill>
              </a:rPr>
              <a:t>Предупреждает</a:t>
            </a:r>
          </a:p>
          <a:p>
            <a:pPr algn="ctr"/>
            <a:r>
              <a:rPr lang="ru-RU" sz="2400">
                <a:solidFill>
                  <a:srgbClr val="4D4D4D"/>
                </a:solidFill>
              </a:rPr>
              <a:t>об исчезновении</a:t>
            </a:r>
          </a:p>
          <a:p>
            <a:pPr algn="ctr"/>
            <a:r>
              <a:rPr lang="ru-RU" sz="2400">
                <a:solidFill>
                  <a:srgbClr val="4D4D4D"/>
                </a:solidFill>
              </a:rPr>
              <a:t>этих видов.</a:t>
            </a: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5651500" y="4724400"/>
            <a:ext cx="30702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400" b="1" u="sng" dirty="0">
                <a:solidFill>
                  <a:srgbClr val="0000FF"/>
                </a:solidFill>
              </a:rPr>
              <a:t>Советует,</a:t>
            </a:r>
          </a:p>
          <a:p>
            <a:pPr algn="ctr"/>
            <a:r>
              <a:rPr lang="ru-RU" sz="2400" dirty="0">
                <a:solidFill>
                  <a:srgbClr val="4D4D4D"/>
                </a:solidFill>
              </a:rPr>
              <a:t>как сохранить эти</a:t>
            </a:r>
          </a:p>
          <a:p>
            <a:pPr algn="ctr"/>
            <a:r>
              <a:rPr lang="ru-RU" sz="2400" dirty="0">
                <a:solidFill>
                  <a:srgbClr val="4D4D4D"/>
                </a:solidFill>
              </a:rPr>
              <a:t>редкие виды </a:t>
            </a:r>
            <a:r>
              <a:rPr lang="ru-RU" sz="2400" dirty="0" err="1">
                <a:solidFill>
                  <a:srgbClr val="4D4D4D"/>
                </a:solidFill>
              </a:rPr>
              <a:t>расте</a:t>
            </a:r>
            <a:r>
              <a:rPr lang="ru-RU" sz="2400" dirty="0">
                <a:solidFill>
                  <a:srgbClr val="4D4D4D"/>
                </a:solidFill>
              </a:rPr>
              <a:t>-</a:t>
            </a:r>
          </a:p>
          <a:p>
            <a:pPr algn="ctr"/>
            <a:r>
              <a:rPr lang="ru-RU" sz="2400" dirty="0" err="1">
                <a:solidFill>
                  <a:srgbClr val="4D4D4D"/>
                </a:solidFill>
              </a:rPr>
              <a:t>ний</a:t>
            </a:r>
            <a:r>
              <a:rPr lang="ru-RU" sz="2400" dirty="0">
                <a:solidFill>
                  <a:srgbClr val="4D4D4D"/>
                </a:solidFill>
              </a:rPr>
              <a:t> и животных.</a:t>
            </a:r>
          </a:p>
        </p:txBody>
      </p:sp>
      <p:sp>
        <p:nvSpPr>
          <p:cNvPr id="13" name="Line 20"/>
          <p:cNvSpPr>
            <a:spLocks noChangeShapeType="1"/>
          </p:cNvSpPr>
          <p:nvPr/>
        </p:nvSpPr>
        <p:spPr bwMode="auto">
          <a:xfrm flipH="1" flipV="1">
            <a:off x="3348038" y="1628775"/>
            <a:ext cx="1008062" cy="10795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" name="Line 21"/>
          <p:cNvSpPr>
            <a:spLocks noChangeShapeType="1"/>
          </p:cNvSpPr>
          <p:nvPr/>
        </p:nvSpPr>
        <p:spPr bwMode="auto">
          <a:xfrm flipV="1">
            <a:off x="4787900" y="1557338"/>
            <a:ext cx="1008063" cy="11509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5" name="Line 22"/>
          <p:cNvSpPr>
            <a:spLocks noChangeShapeType="1"/>
          </p:cNvSpPr>
          <p:nvPr/>
        </p:nvSpPr>
        <p:spPr bwMode="auto">
          <a:xfrm flipH="1">
            <a:off x="3563938" y="4508500"/>
            <a:ext cx="863600" cy="10810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" name="Line 23"/>
          <p:cNvSpPr>
            <a:spLocks noChangeShapeType="1"/>
          </p:cNvSpPr>
          <p:nvPr/>
        </p:nvSpPr>
        <p:spPr bwMode="auto">
          <a:xfrm>
            <a:off x="4787900" y="4508500"/>
            <a:ext cx="936625" cy="10810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cument"/>
          <p:cNvSpPr>
            <a:spLocks noEditPoints="1" noChangeArrowheads="1"/>
          </p:cNvSpPr>
          <p:nvPr/>
        </p:nvSpPr>
        <p:spPr bwMode="auto">
          <a:xfrm>
            <a:off x="3143240" y="357166"/>
            <a:ext cx="2857520" cy="3357586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571472" y="4000504"/>
            <a:ext cx="8135938" cy="2284413"/>
          </a:xfrm>
          <a:prstGeom prst="rect">
            <a:avLst/>
          </a:prstGeom>
          <a:solidFill>
            <a:srgbClr val="DDDDDD"/>
          </a:solidFill>
          <a:ln w="571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800" dirty="0"/>
              <a:t>На </a:t>
            </a:r>
            <a:r>
              <a:rPr lang="ru-RU" sz="2800" b="1" u="sng" dirty="0">
                <a:solidFill>
                  <a:srgbClr val="FF0000"/>
                </a:solidFill>
              </a:rPr>
              <a:t>красных </a:t>
            </a:r>
            <a:r>
              <a:rPr lang="ru-RU" sz="2800" dirty="0"/>
              <a:t> листах помещены сведения </a:t>
            </a:r>
          </a:p>
          <a:p>
            <a:pPr algn="ctr"/>
            <a:r>
              <a:rPr lang="ru-RU" sz="2800" dirty="0"/>
              <a:t>о видах, находящихся под угрозой </a:t>
            </a:r>
          </a:p>
          <a:p>
            <a:pPr algn="ctr"/>
            <a:r>
              <a:rPr lang="ru-RU" sz="2800" dirty="0"/>
              <a:t>исчезновения и которые уже невозможно</a:t>
            </a:r>
          </a:p>
          <a:p>
            <a:pPr algn="ctr"/>
            <a:r>
              <a:rPr lang="ru-RU" sz="2800" dirty="0"/>
              <a:t> спасти без введения специальных мер</a:t>
            </a:r>
          </a:p>
          <a:p>
            <a:pPr algn="ctr"/>
            <a:r>
              <a:rPr lang="ru-RU" sz="2800" dirty="0"/>
              <a:t> охраны.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ЖЕЛТАЯ ПЕСТРУШКА - Eolagurus luteus (Eversmann, 1840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8975" y="1142984"/>
            <a:ext cx="4645025" cy="3929090"/>
          </a:xfrm>
          <a:prstGeom prst="rect">
            <a:avLst/>
          </a:prstGeom>
          <a:noFill/>
        </p:spPr>
      </p:pic>
      <p:pic>
        <p:nvPicPr>
          <p:cNvPr id="3" name="Picture 4" descr=" САХАЛИНСКАЯ КАБАРГА - Moschus moschiferus  sachalinensis Flerov, 19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42984"/>
            <a:ext cx="4643438" cy="3929090"/>
          </a:xfrm>
          <a:prstGeom prst="rect">
            <a:avLst/>
          </a:prstGeom>
          <a:noFill/>
        </p:spPr>
      </p:pic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714348" y="5429264"/>
            <a:ext cx="3044818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Сахалинская кабарга</a:t>
            </a:r>
          </a:p>
        </p:txBody>
      </p:sp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5715008" y="5429264"/>
            <a:ext cx="2242217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F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Жёлтая пеструшка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cument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2857488" y="571480"/>
            <a:ext cx="3000396" cy="3368676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9" name="Text Box 16"/>
          <p:cNvSpPr txBox="1">
            <a:spLocks noGrp="1" noChangeArrowheads="1"/>
          </p:cNvSpPr>
          <p:nvPr>
            <p:ph idx="1"/>
          </p:nvPr>
        </p:nvSpPr>
        <p:spPr bwMode="auto">
          <a:xfrm>
            <a:off x="928662" y="4357694"/>
            <a:ext cx="7286676" cy="2148280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dirty="0"/>
              <a:t>На </a:t>
            </a:r>
            <a:r>
              <a:rPr lang="ru-RU" sz="2800" b="1" u="sng" dirty="0">
                <a:solidFill>
                  <a:srgbClr val="FFC000"/>
                </a:solidFill>
              </a:rPr>
              <a:t>желтых</a:t>
            </a:r>
            <a:r>
              <a:rPr lang="ru-RU" sz="2800" dirty="0">
                <a:solidFill>
                  <a:srgbClr val="F6C700"/>
                </a:solidFill>
              </a:rPr>
              <a:t> </a:t>
            </a:r>
            <a:r>
              <a:rPr lang="ru-RU" sz="2800" dirty="0"/>
              <a:t> листах— уязвимые виды.</a:t>
            </a:r>
          </a:p>
          <a:p>
            <a:pPr algn="ctr">
              <a:buNone/>
            </a:pPr>
            <a:r>
              <a:rPr lang="ru-RU" sz="2800" dirty="0"/>
              <a:t> Эти виды встречаются в количествах </a:t>
            </a:r>
          </a:p>
          <a:p>
            <a:pPr algn="ctr">
              <a:buNone/>
            </a:pPr>
            <a:r>
              <a:rPr lang="ru-RU" sz="2800" dirty="0"/>
              <a:t>достаточных для выживания, но их</a:t>
            </a:r>
          </a:p>
          <a:p>
            <a:pPr algn="ctr">
              <a:buNone/>
            </a:pPr>
            <a:r>
              <a:rPr lang="ru-RU" sz="2800" dirty="0"/>
              <a:t> численность очень быстро сокращается</a:t>
            </a:r>
            <a:r>
              <a:rPr lang="ru-RU" sz="32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9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9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АМУРСКИЙ СТЕПНОЙ  ХОРЬ - Mustela eversmanni  amurensis (Ognev, 1930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142984"/>
            <a:ext cx="4357718" cy="3786214"/>
          </a:xfrm>
          <a:prstGeom prst="rect">
            <a:avLst/>
          </a:prstGeom>
          <a:noFill/>
        </p:spPr>
      </p:pic>
      <p:pic>
        <p:nvPicPr>
          <p:cNvPr id="3" name="Picture 4" descr=" МАНЬЧЖУРСКИЙ ЦОКОР - Myospalax psilurus  espilanus Thomas, 19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142984"/>
            <a:ext cx="4394200" cy="3786214"/>
          </a:xfrm>
          <a:prstGeom prst="rect">
            <a:avLst/>
          </a:prstGeom>
          <a:noFill/>
        </p:spPr>
      </p:pic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714348" y="5214950"/>
            <a:ext cx="3286148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Амурский степной хорь</a:t>
            </a:r>
          </a:p>
        </p:txBody>
      </p:sp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5357818" y="5214950"/>
            <a:ext cx="2928958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Маньчжурский </a:t>
            </a:r>
            <a:r>
              <a:rPr lang="ru-RU" sz="2000" b="1" dirty="0" err="1">
                <a:solidFill>
                  <a:srgbClr val="0070C0"/>
                </a:solidFill>
              </a:rPr>
              <a:t>цокор</a:t>
            </a:r>
            <a:endParaRPr lang="ru-RU" sz="2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cument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3000364" y="285728"/>
            <a:ext cx="3071834" cy="3500462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6" name="Text Box 17"/>
          <p:cNvSpPr txBox="1">
            <a:spLocks noGrp="1" noChangeArrowheads="1"/>
          </p:cNvSpPr>
          <p:nvPr>
            <p:ph idx="1"/>
          </p:nvPr>
        </p:nvSpPr>
        <p:spPr bwMode="auto">
          <a:xfrm>
            <a:off x="714348" y="4214818"/>
            <a:ext cx="7686700" cy="2412968"/>
          </a:xfrm>
          <a:prstGeom prst="rect">
            <a:avLst/>
          </a:prstGeom>
          <a:solidFill>
            <a:srgbClr val="DDDDDD">
              <a:alpha val="61000"/>
            </a:srgbClr>
          </a:solidFill>
          <a:ln w="5715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600" dirty="0"/>
              <a:t>На </a:t>
            </a:r>
            <a:r>
              <a:rPr lang="ru-RU" sz="2600" b="1" u="sng" dirty="0">
                <a:solidFill>
                  <a:schemeClr val="bg1"/>
                </a:solidFill>
              </a:rPr>
              <a:t>белых</a:t>
            </a:r>
            <a:r>
              <a:rPr lang="ru-RU" sz="2600" dirty="0"/>
              <a:t> листах помещены сведения </a:t>
            </a:r>
          </a:p>
          <a:p>
            <a:pPr algn="ctr">
              <a:buNone/>
            </a:pPr>
            <a:r>
              <a:rPr lang="ru-RU" sz="2600" dirty="0"/>
              <a:t>о редких видах растений и животных.</a:t>
            </a:r>
          </a:p>
          <a:p>
            <a:pPr algn="ctr">
              <a:buNone/>
            </a:pPr>
            <a:r>
              <a:rPr lang="ru-RU" sz="2600" dirty="0"/>
              <a:t>Эти виды не находятся под угрозой вымирания,</a:t>
            </a:r>
          </a:p>
          <a:p>
            <a:pPr algn="ctr">
              <a:buNone/>
            </a:pPr>
            <a:r>
              <a:rPr lang="ru-RU" sz="2600" dirty="0"/>
              <a:t>встречаются очень редко , на ограниченных </a:t>
            </a:r>
          </a:p>
          <a:p>
            <a:pPr algn="ctr">
              <a:buNone/>
            </a:pPr>
            <a:r>
              <a:rPr lang="ru-RU" sz="2600" dirty="0"/>
              <a:t>территориях, поэтому могут скоро исчезнуть.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СКОПА - Pandion haliaetus (Linnaeus, 175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4286249" cy="3643338"/>
          </a:xfrm>
          <a:prstGeom prst="rect">
            <a:avLst/>
          </a:prstGeom>
          <a:noFill/>
        </p:spPr>
      </p:pic>
      <p:pic>
        <p:nvPicPr>
          <p:cNvPr id="3" name="Picture 4" descr=" СЕВЕРНЫЙ ОЛЕНЬ (лесной подвид) - Rangifer tarandus  angustifrons Flerov, 1932(алтае-саянская популяция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142984"/>
            <a:ext cx="4714876" cy="3643338"/>
          </a:xfrm>
          <a:prstGeom prst="rect">
            <a:avLst/>
          </a:prstGeom>
          <a:noFill/>
        </p:spPr>
      </p:pic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1428728" y="5072074"/>
            <a:ext cx="1571636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Скопа</a:t>
            </a:r>
          </a:p>
        </p:txBody>
      </p:sp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4714876" y="5072074"/>
            <a:ext cx="4286280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Северный олень (лесной подвид)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cument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2857488" y="357166"/>
            <a:ext cx="2786082" cy="3154362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bg1">
              <a:lumMod val="65000"/>
              <a:alpha val="44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7" name="Text Box 18"/>
          <p:cNvSpPr txBox="1">
            <a:spLocks noGrp="1" noChangeArrowheads="1"/>
          </p:cNvSpPr>
          <p:nvPr>
            <p:ph idx="1"/>
          </p:nvPr>
        </p:nvSpPr>
        <p:spPr bwMode="auto">
          <a:xfrm>
            <a:off x="500034" y="4000504"/>
            <a:ext cx="8143932" cy="2591479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dirty="0"/>
              <a:t>На </a:t>
            </a:r>
            <a:r>
              <a:rPr lang="ru-RU" sz="2800" u="sng" dirty="0">
                <a:solidFill>
                  <a:srgbClr val="4D4D4D"/>
                </a:solidFill>
              </a:rPr>
              <a:t>серых</a:t>
            </a:r>
            <a:r>
              <a:rPr lang="ru-RU" sz="2800" dirty="0"/>
              <a:t> листах — сведения о мало изученных </a:t>
            </a:r>
          </a:p>
          <a:p>
            <a:pPr algn="ctr">
              <a:buNone/>
            </a:pPr>
            <a:r>
              <a:rPr lang="ru-RU" sz="2800" dirty="0"/>
              <a:t>и редких видах. Возможно, они находятся </a:t>
            </a:r>
          </a:p>
          <a:p>
            <a:pPr algn="ctr">
              <a:buNone/>
            </a:pPr>
            <a:r>
              <a:rPr lang="ru-RU" sz="2800" dirty="0"/>
              <a:t>под угрозой, но так как нет достаточной </a:t>
            </a:r>
          </a:p>
          <a:p>
            <a:pPr algn="ctr">
              <a:buNone/>
            </a:pPr>
            <a:r>
              <a:rPr lang="ru-RU" sz="2800" dirty="0"/>
              <a:t>информации, то нельзя оценить, к какой группе</a:t>
            </a:r>
          </a:p>
          <a:p>
            <a:pPr algn="ctr">
              <a:buNone/>
            </a:pPr>
            <a:r>
              <a:rPr lang="ru-RU" sz="2800" dirty="0"/>
              <a:t>они относятся.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 ГАДЮКА  НИКОЛЬСКОГО - Vipera nikolskii Vedmederja, Grubant et Rudaeva, 19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4629119" cy="3929090"/>
          </a:xfrm>
          <a:prstGeom prst="rect">
            <a:avLst/>
          </a:prstGeom>
          <a:noFill/>
        </p:spPr>
      </p:pic>
      <p:pic>
        <p:nvPicPr>
          <p:cNvPr id="8" name="Picture 4" descr="  ПРИБАЙКАЛЬСКИЙ ЧЕРНОШАПОЧНЫЙ СУРОК - Marmota camtschatica  doppelmayeri (Birula, 192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928670"/>
            <a:ext cx="4572000" cy="3929090"/>
          </a:xfrm>
          <a:prstGeom prst="rect">
            <a:avLst/>
          </a:prstGeom>
          <a:noFill/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28662" y="5357826"/>
            <a:ext cx="2857520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Гадюка </a:t>
            </a:r>
            <a:r>
              <a:rPr lang="ru-RU" sz="2000" b="1" dirty="0" err="1">
                <a:solidFill>
                  <a:srgbClr val="0070C0"/>
                </a:solidFill>
              </a:rPr>
              <a:t>никольского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143504" y="5214950"/>
            <a:ext cx="3357586" cy="707886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Прибайкальский </a:t>
            </a:r>
          </a:p>
          <a:p>
            <a:pPr algn="ctr"/>
            <a:r>
              <a:rPr lang="ru-RU" sz="2000" b="1" dirty="0">
                <a:solidFill>
                  <a:srgbClr val="0070C0"/>
                </a:solidFill>
              </a:rPr>
              <a:t>черношапочный сурок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cument"/>
          <p:cNvSpPr>
            <a:spLocks noEditPoints="1" noChangeArrowheads="1"/>
          </p:cNvSpPr>
          <p:nvPr/>
        </p:nvSpPr>
        <p:spPr bwMode="auto">
          <a:xfrm>
            <a:off x="2928926" y="571480"/>
            <a:ext cx="3143272" cy="3643338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00CC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1142976" y="4857760"/>
            <a:ext cx="6929486" cy="1384995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На </a:t>
            </a:r>
            <a:r>
              <a:rPr lang="ru-RU" sz="2800" u="sng" dirty="0">
                <a:solidFill>
                  <a:srgbClr val="00CC00"/>
                </a:solidFill>
              </a:rPr>
              <a:t>зеленых </a:t>
            </a:r>
            <a:r>
              <a:rPr lang="ru-RU" sz="2800" dirty="0"/>
              <a:t> листах — сведения </a:t>
            </a:r>
          </a:p>
          <a:p>
            <a:pPr algn="ctr"/>
            <a:r>
              <a:rPr lang="ru-RU" sz="2800" dirty="0"/>
              <a:t>о восстановленных видах</a:t>
            </a:r>
          </a:p>
          <a:p>
            <a:pPr algn="ctr"/>
            <a:r>
              <a:rPr lang="ru-RU" sz="2800" dirty="0"/>
              <a:t> и находящихся вне опасности.</a:t>
            </a:r>
            <a:r>
              <a:rPr lang="ru-RU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9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 КРАСАВКА - Anthropoides virgo (Linnaeus, 175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4572000" cy="4214842"/>
          </a:xfrm>
          <a:prstGeom prst="rect">
            <a:avLst/>
          </a:prstGeom>
          <a:noFill/>
        </p:spPr>
      </p:pic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428728" y="5214950"/>
            <a:ext cx="1714512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Красавка</a:t>
            </a:r>
          </a:p>
        </p:txBody>
      </p:sp>
      <p:pic>
        <p:nvPicPr>
          <p:cNvPr id="9" name="Picture 4" descr=" СЕВЕРНЫЙ ОЛЕНЬ (новоземельский подвид) - Rangifer tarandus  pearsoni Lydekker, 19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714356"/>
            <a:ext cx="4714876" cy="4214842"/>
          </a:xfrm>
          <a:prstGeom prst="rect">
            <a:avLst/>
          </a:prstGeom>
          <a:noFill/>
        </p:spPr>
      </p:pic>
      <p:sp>
        <p:nvSpPr>
          <p:cNvPr id="10" name="TextBox 10"/>
          <p:cNvSpPr txBox="1">
            <a:spLocks noChangeArrowheads="1"/>
          </p:cNvSpPr>
          <p:nvPr/>
        </p:nvSpPr>
        <p:spPr bwMode="auto">
          <a:xfrm>
            <a:off x="5000628" y="5072074"/>
            <a:ext cx="3500462" cy="707886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    Северный олень </a:t>
            </a:r>
          </a:p>
          <a:p>
            <a:pPr algn="ctr"/>
            <a:r>
              <a:rPr lang="ru-RU" sz="2000" b="1" dirty="0">
                <a:solidFill>
                  <a:srgbClr val="0070C0"/>
                </a:solidFill>
              </a:rPr>
              <a:t>(</a:t>
            </a:r>
            <a:r>
              <a:rPr lang="ru-RU" sz="2000" b="1" dirty="0" err="1">
                <a:solidFill>
                  <a:srgbClr val="0070C0"/>
                </a:solidFill>
              </a:rPr>
              <a:t>новоземельский</a:t>
            </a:r>
            <a:r>
              <a:rPr lang="ru-RU" sz="2000" b="1" dirty="0">
                <a:solidFill>
                  <a:srgbClr val="0070C0"/>
                </a:solidFill>
              </a:rPr>
              <a:t> подвид)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cument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2857488" y="285728"/>
            <a:ext cx="3357586" cy="3929090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5" name="Text Box 20"/>
          <p:cNvSpPr txBox="1">
            <a:spLocks noGrp="1" noChangeArrowheads="1"/>
          </p:cNvSpPr>
          <p:nvPr>
            <p:ph idx="1"/>
          </p:nvPr>
        </p:nvSpPr>
        <p:spPr bwMode="auto">
          <a:xfrm>
            <a:off x="714348" y="4572008"/>
            <a:ext cx="7786742" cy="1532727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sz="2800" dirty="0" smtClean="0"/>
              <a:t>На </a:t>
            </a:r>
            <a:r>
              <a:rPr lang="ru-RU" sz="2800" u="sng" dirty="0" smtClean="0"/>
              <a:t>чёрных </a:t>
            </a:r>
            <a:r>
              <a:rPr lang="ru-RU" sz="2800" dirty="0" smtClean="0"/>
              <a:t>страницах Красной книги занесены</a:t>
            </a:r>
          </a:p>
          <a:p>
            <a:pPr algn="ctr">
              <a:buNone/>
            </a:pPr>
            <a:r>
              <a:rPr lang="ru-RU" sz="2800" dirty="0" smtClean="0"/>
              <a:t>виды, которые уже никогда не будут существовать на Земле.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4"/>
          <p:cNvSpPr>
            <a:spLocks noChangeArrowheads="1"/>
          </p:cNvSpPr>
          <p:nvPr/>
        </p:nvSpPr>
        <p:spPr bwMode="auto">
          <a:xfrm>
            <a:off x="857224" y="2928934"/>
            <a:ext cx="2357454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Балтийский тигр</a:t>
            </a:r>
          </a:p>
        </p:txBody>
      </p:sp>
      <p:pic>
        <p:nvPicPr>
          <p:cNvPr id="4" name="Picture 4" descr=" (250x180, 21Kb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188" y="3371850"/>
            <a:ext cx="3981450" cy="2986088"/>
          </a:xfrm>
          <a:prstGeom prst="rect">
            <a:avLst/>
          </a:prstGeom>
          <a:noFill/>
        </p:spPr>
      </p:pic>
      <p:sp>
        <p:nvSpPr>
          <p:cNvPr id="5" name="Прямоугольник 6"/>
          <p:cNvSpPr>
            <a:spLocks noChangeArrowheads="1"/>
          </p:cNvSpPr>
          <p:nvPr/>
        </p:nvSpPr>
        <p:spPr bwMode="auto">
          <a:xfrm>
            <a:off x="928662" y="6286520"/>
            <a:ext cx="2361864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Тасманийский волк</a:t>
            </a:r>
          </a:p>
        </p:txBody>
      </p:sp>
      <p:pic>
        <p:nvPicPr>
          <p:cNvPr id="6" name="Picture 6" descr=" (250x180, 24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"/>
            <a:ext cx="4084637" cy="2871788"/>
          </a:xfrm>
          <a:prstGeom prst="rect">
            <a:avLst/>
          </a:prstGeom>
          <a:noFill/>
        </p:spPr>
      </p:pic>
      <p:sp>
        <p:nvSpPr>
          <p:cNvPr id="7" name="Прямоугольник 8"/>
          <p:cNvSpPr>
            <a:spLocks noChangeArrowheads="1"/>
          </p:cNvSpPr>
          <p:nvPr/>
        </p:nvSpPr>
        <p:spPr bwMode="auto">
          <a:xfrm>
            <a:off x="6215074" y="2857496"/>
            <a:ext cx="1784719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Золотая Жаба </a:t>
            </a:r>
          </a:p>
        </p:txBody>
      </p:sp>
      <p:pic>
        <p:nvPicPr>
          <p:cNvPr id="8" name="Picture 8" descr=" (250x180, 30Kb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68875" y="3309938"/>
            <a:ext cx="4071938" cy="3048000"/>
          </a:xfrm>
          <a:prstGeom prst="rect">
            <a:avLst/>
          </a:prstGeom>
          <a:noFill/>
        </p:spPr>
      </p:pic>
      <p:sp>
        <p:nvSpPr>
          <p:cNvPr id="9" name="Прямоугольник 10"/>
          <p:cNvSpPr>
            <a:spLocks noChangeArrowheads="1"/>
          </p:cNvSpPr>
          <p:nvPr/>
        </p:nvSpPr>
        <p:spPr bwMode="auto">
          <a:xfrm>
            <a:off x="6072198" y="6286520"/>
            <a:ext cx="2032287" cy="40011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Каспийский тигр</a:t>
            </a:r>
          </a:p>
        </p:txBody>
      </p:sp>
      <p:pic>
        <p:nvPicPr>
          <p:cNvPr id="10" name="Picture 2" descr=" (250x180, 32Kb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0"/>
            <a:ext cx="4071966" cy="2913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://900igr.net/up/datas/109365/0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6" y="-2134"/>
            <a:ext cx="9146845" cy="686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19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Красный или горный волк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Внешне </a:t>
            </a:r>
            <a:r>
              <a:rPr lang="ru-RU" sz="1600" dirty="0"/>
              <a:t>его можно спутать с лисой, и именно это и является одной из главных причин его вымирания. </a:t>
            </a:r>
            <a:r>
              <a:rPr lang="ru-RU" sz="1600" dirty="0" smtClean="0"/>
              <a:t>Его </a:t>
            </a:r>
            <a:r>
              <a:rPr lang="ru-RU" sz="1600" dirty="0"/>
              <a:t>хвост немного отличается от лисьего, имея кончик черного цвета. Среда обитания этого волка - Дальний Восток</a:t>
            </a:r>
          </a:p>
        </p:txBody>
      </p:sp>
      <p:pic>
        <p:nvPicPr>
          <p:cNvPr id="2050" name="Picture 2" descr="Krasnyi-vol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2852936"/>
            <a:ext cx="5724637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65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0" dirty="0"/>
              <a:t>Лошадь Пржевальского</a:t>
            </a:r>
            <a:r>
              <a:rPr lang="ru-RU" b="0" dirty="0"/>
              <a:t/>
            </a:r>
            <a:br>
              <a:rPr lang="ru-RU" b="0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На Земле остались всего около двух тысяч представителей этого вида. </a:t>
            </a:r>
          </a:p>
        </p:txBody>
      </p:sp>
      <p:pic>
        <p:nvPicPr>
          <p:cNvPr id="3074" name="Picture 2" descr="Przewalsk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48880"/>
            <a:ext cx="6480720" cy="432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75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499766"/>
          </a:xfrm>
        </p:spPr>
        <p:txBody>
          <a:bodyPr>
            <a:noAutofit/>
          </a:bodyPr>
          <a:lstStyle/>
          <a:p>
            <a:r>
              <a:rPr lang="ru-RU" sz="2400" b="0" dirty="0" err="1"/>
              <a:t>Западнокавказский</a:t>
            </a:r>
            <a:r>
              <a:rPr lang="ru-RU" sz="2400" b="0" dirty="0"/>
              <a:t> тур или кавказский горный козел</a:t>
            </a:r>
            <a:br>
              <a:rPr lang="ru-RU" sz="2400" b="0" dirty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772816"/>
            <a:ext cx="3008313" cy="4353347"/>
          </a:xfrm>
        </p:spPr>
        <p:txBody>
          <a:bodyPr>
            <a:normAutofit/>
          </a:bodyPr>
          <a:lstStyle/>
          <a:p>
            <a:r>
              <a:rPr lang="ru-RU" sz="1600" dirty="0"/>
              <a:t>Живет </a:t>
            </a:r>
            <a:r>
              <a:rPr lang="ru-RU" sz="1600" dirty="0" err="1"/>
              <a:t>западнокавказский</a:t>
            </a:r>
            <a:r>
              <a:rPr lang="ru-RU" sz="1600" dirty="0"/>
              <a:t> тур в горах Кавказа, а именно вдоль российско-грузинской границы. Он был записан в Красную книгу России "благодаря" деятельности </a:t>
            </a:r>
            <a:r>
              <a:rPr lang="ru-RU" sz="1600" dirty="0" smtClean="0"/>
              <a:t>людей.</a:t>
            </a:r>
          </a:p>
        </p:txBody>
      </p:sp>
      <p:pic>
        <p:nvPicPr>
          <p:cNvPr id="5122" name="Picture 2" descr="West_Caucasian_Tu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80928"/>
            <a:ext cx="5975846" cy="398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55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0" dirty="0"/>
              <a:t>Беломордый дельфин</a:t>
            </a:r>
            <a:br>
              <a:rPr lang="ru-RU" sz="2400" b="0" dirty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Тело </a:t>
            </a:r>
            <a:r>
              <a:rPr lang="ru-RU" sz="1600" dirty="0"/>
              <a:t>этого животного  3 метра. Короткоголовый дельфин отличается черными боками и плавниками. Встретить его можно в Балтийском и Баренцевом морях.</a:t>
            </a:r>
          </a:p>
        </p:txBody>
      </p:sp>
      <p:pic>
        <p:nvPicPr>
          <p:cNvPr id="7170" name="Picture 2" descr="belomordyi-delphi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849" y="2924945"/>
            <a:ext cx="6616821" cy="376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02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0" dirty="0"/>
              <a:t>Дальневосточный (амурский) леопард</a:t>
            </a:r>
            <a:br>
              <a:rPr lang="ru-RU" sz="2400" b="0" dirty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sz="1600" dirty="0"/>
              <a:t>В России этот вид, находящийся на грани исчезновения, можно встретить в Приморском крае. </a:t>
            </a:r>
            <a:r>
              <a:rPr lang="ru-RU" sz="1600" dirty="0" smtClean="0"/>
              <a:t>В </a:t>
            </a:r>
            <a:r>
              <a:rPr lang="ru-RU" sz="1600" dirty="0"/>
              <a:t>2013 </a:t>
            </a:r>
            <a:r>
              <a:rPr lang="ru-RU" sz="1600" dirty="0" smtClean="0"/>
              <a:t>году </a:t>
            </a:r>
            <a:r>
              <a:rPr lang="ru-RU" sz="1600" dirty="0"/>
              <a:t>специалисты сумели по следам насчитать 49 дальневосточных леопардов. Это животное строго охраняется в Китае, где за его убийство предусмотрена смертная казнь. Амурский леопард стал видом на грани вымирания в основном из-за браконьерства.</a:t>
            </a:r>
          </a:p>
          <a:p>
            <a:endParaRPr lang="ru-RU" sz="1600" dirty="0"/>
          </a:p>
        </p:txBody>
      </p:sp>
      <p:pic>
        <p:nvPicPr>
          <p:cNvPr id="8194" name="Picture 2" descr="Amurskiy-leopar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3" y="2597150"/>
            <a:ext cx="5454022" cy="4090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96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0" dirty="0"/>
              <a:t>Азиатский гепард</a:t>
            </a:r>
            <a:br>
              <a:rPr lang="ru-RU" sz="2400" b="0" dirty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66737" y="1435100"/>
            <a:ext cx="3008313" cy="4691063"/>
          </a:xfrm>
        </p:spPr>
        <p:txBody>
          <a:bodyPr>
            <a:normAutofit/>
          </a:bodyPr>
          <a:lstStyle/>
          <a:p>
            <a:r>
              <a:rPr lang="ru-RU" sz="1600" dirty="0" smtClean="0"/>
              <a:t> </a:t>
            </a:r>
            <a:r>
              <a:rPr lang="ru-RU" sz="1600" dirty="0"/>
              <a:t>На сегодняшний день в природе этот редкий вид насчитывает всего около 10 особей, а во всех зоопарках мира можно сосчитать 23-х представителей азиатского гепарда.</a:t>
            </a:r>
          </a:p>
        </p:txBody>
      </p:sp>
      <p:pic>
        <p:nvPicPr>
          <p:cNvPr id="9218" name="Picture 2" descr="asian-gepar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07552"/>
            <a:ext cx="5831830" cy="386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95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0" dirty="0"/>
              <a:t>Амурский тигр</a:t>
            </a:r>
            <a:br>
              <a:rPr lang="ru-RU" sz="2400" b="0" dirty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1600" dirty="0"/>
              <a:t>Этот самый северный тигр не только невероятно редкий вид, но и очень красив - на брюхе у него находится пятисантиметровый слой жира, который защищает животное от мороза.</a:t>
            </a:r>
          </a:p>
        </p:txBody>
      </p:sp>
      <p:pic>
        <p:nvPicPr>
          <p:cNvPr id="10242" name="Picture 2" descr="amur-tig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852936"/>
            <a:ext cx="6283017" cy="378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6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err="1"/>
              <a:t>Даурский</a:t>
            </a:r>
            <a:r>
              <a:rPr lang="ru-RU" sz="2400" dirty="0"/>
              <a:t> еж</a:t>
            </a:r>
            <a:r>
              <a:rPr lang="ru-RU" sz="2400" b="0" dirty="0"/>
              <a:t> 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менее колюч, чем обычный, так как его иглы направлены назад.</a:t>
            </a:r>
          </a:p>
        </p:txBody>
      </p:sp>
      <p:pic>
        <p:nvPicPr>
          <p:cNvPr id="12290" name="Picture 2" descr="Животные-красной-книги-России-1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396" y="2276872"/>
            <a:ext cx="6907274" cy="443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97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Манул</a:t>
            </a:r>
            <a:r>
              <a:rPr lang="ru-RU" sz="2400" b="0" dirty="0"/>
              <a:t> дикий </a:t>
            </a:r>
            <a:r>
              <a:rPr lang="ru-RU" sz="2400" b="0" dirty="0" smtClean="0"/>
              <a:t/>
            </a:r>
            <a:br>
              <a:rPr lang="ru-RU" sz="2400" b="0" dirty="0" smtClean="0"/>
            </a:br>
            <a:r>
              <a:rPr lang="ru-RU" sz="2400" i="1" u="sng" dirty="0" smtClean="0">
                <a:hlinkClick r:id="rId2" tooltip="Степной кот"/>
              </a:rPr>
              <a:t>степной </a:t>
            </a:r>
            <a:r>
              <a:rPr lang="ru-RU" sz="2400" i="1" u="sng" dirty="0">
                <a:hlinkClick r:id="rId2" tooltip="Степной кот"/>
              </a:rPr>
              <a:t>кот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На </a:t>
            </a:r>
            <a:r>
              <a:rPr lang="ru-RU" sz="1600" dirty="0"/>
              <a:t>данный период плохо изучен людьми из-за своего скрытного образа жизни.</a:t>
            </a:r>
          </a:p>
        </p:txBody>
      </p:sp>
      <p:pic>
        <p:nvPicPr>
          <p:cNvPr id="13314" name="Picture 2" descr="Животные-красной-книги-России-1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32045"/>
            <a:ext cx="6551910" cy="471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91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Утка мандаринка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это небольшие лесные утки. Самки имеют менее броскую раскраску оперения, самцы выглядят птицами из </a:t>
            </a:r>
            <a:r>
              <a:rPr lang="ru-RU" dirty="0" smtClean="0"/>
              <a:t>сказки.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</a:p>
          <a:p>
            <a:r>
              <a:rPr lang="ru-RU" dirty="0"/>
              <a:t>Живут они небольшими группами на Дальнем востоке, гнездятся на берегах небольших рек, в горах и около чистых прудов. Питаются лягушками, желудями и даже речными водорослями. </a:t>
            </a:r>
          </a:p>
        </p:txBody>
      </p:sp>
      <p:pic>
        <p:nvPicPr>
          <p:cNvPr id="14338" name="Picture 2" descr="Животные-красной-книги-России-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719" y="2852936"/>
            <a:ext cx="5872951" cy="388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72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Белый медведь</a:t>
            </a:r>
            <a:r>
              <a:rPr lang="ru-RU" sz="2400" b="0" dirty="0"/>
              <a:t>.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Это животное является самым крупным видом </a:t>
            </a:r>
            <a:r>
              <a:rPr lang="ru-RU" sz="1600" b="1" u="sng" dirty="0">
                <a:hlinkClick r:id="rId2" tooltip="Белый медведь"/>
              </a:rPr>
              <a:t>медведя</a:t>
            </a:r>
            <a:r>
              <a:rPr lang="ru-RU" sz="1600" dirty="0"/>
              <a:t>. Размер его даже больше чем у могучего североамериканского </a:t>
            </a:r>
            <a:r>
              <a:rPr lang="ru-RU" sz="1600" b="1" i="1" u="sng" dirty="0">
                <a:hlinkClick r:id="rId3" tooltip="Медведь гризли"/>
              </a:rPr>
              <a:t>гризли</a:t>
            </a:r>
            <a:r>
              <a:rPr lang="ru-RU" sz="1600" dirty="0"/>
              <a:t>.</a:t>
            </a:r>
          </a:p>
        </p:txBody>
      </p:sp>
      <p:pic>
        <p:nvPicPr>
          <p:cNvPr id="11266" name="Picture 2" descr="Животные-красной-книги-России-8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38886"/>
            <a:ext cx="5759822" cy="467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60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Гигантская бурозубка</a:t>
            </a:r>
            <a:r>
              <a:rPr lang="ru-RU" sz="2400" b="0" dirty="0"/>
              <a:t>.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Основная причина исчезновения популяции — массовая вырубка лесов. </a:t>
            </a:r>
            <a:r>
              <a:rPr lang="ru-RU" sz="1600" b="1" u="sng" dirty="0">
                <a:hlinkClick r:id="rId2" tooltip="Бурозубка животное"/>
              </a:rPr>
              <a:t>Бурозубок</a:t>
            </a:r>
            <a:r>
              <a:rPr lang="ru-RU" sz="1600" dirty="0"/>
              <a:t> можно спасти только в комплексе с </a:t>
            </a:r>
            <a:r>
              <a:rPr lang="ru-RU" sz="1600" dirty="0" err="1"/>
              <a:t>общеохранными</a:t>
            </a:r>
            <a:r>
              <a:rPr lang="ru-RU" sz="1600" dirty="0"/>
              <a:t> мероприятиями экосистем.</a:t>
            </a:r>
          </a:p>
        </p:txBody>
      </p:sp>
      <p:pic>
        <p:nvPicPr>
          <p:cNvPr id="16386" name="Picture 2" descr="Животные-Красной-книги-России-1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861" y="3212976"/>
            <a:ext cx="6171809" cy="345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6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Кошачья змея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b="1" dirty="0"/>
              <a:t>Кошачья змея</a:t>
            </a:r>
            <a:r>
              <a:rPr lang="ru-RU" sz="1600" dirty="0"/>
              <a:t> часто селится рядом с человеком – в щелях различных строений, на чердаках домов, в виноградниках и садах. Местные жители часто называют кошачьих змей «домовыми» змеями.</a:t>
            </a:r>
          </a:p>
        </p:txBody>
      </p:sp>
      <p:pic>
        <p:nvPicPr>
          <p:cNvPr id="15362" name="Picture 2" descr="Животные-Красной-книги-России-3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41925"/>
            <a:ext cx="6119862" cy="36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4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4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Что надо делать, чтобы спасти исчезающие и редкие виды </a:t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растений и животных?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843213" y="2192338"/>
            <a:ext cx="5903912" cy="3541712"/>
          </a:xfrm>
          <a:prstGeom prst="rect">
            <a:avLst/>
          </a:prstGeom>
          <a:solidFill>
            <a:srgbClr val="DDDDDD"/>
          </a:solidFill>
          <a:ln w="3810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3200">
                <a:solidFill>
                  <a:srgbClr val="FF0000"/>
                </a:solidFill>
              </a:rPr>
              <a:t>Запретить охоту.</a:t>
            </a:r>
          </a:p>
          <a:p>
            <a:pPr>
              <a:buFontTx/>
              <a:buChar char="•"/>
            </a:pPr>
            <a:r>
              <a:rPr lang="ru-RU" sz="3200">
                <a:solidFill>
                  <a:srgbClr val="FF0000"/>
                </a:solidFill>
              </a:rPr>
              <a:t>Запретить чрезмерную   </a:t>
            </a:r>
          </a:p>
          <a:p>
            <a:r>
              <a:rPr lang="ru-RU" sz="3200">
                <a:solidFill>
                  <a:srgbClr val="FF0000"/>
                </a:solidFill>
              </a:rPr>
              <a:t> добычу животных.</a:t>
            </a:r>
          </a:p>
          <a:p>
            <a:pPr>
              <a:buFontTx/>
              <a:buChar char="•"/>
            </a:pPr>
            <a:r>
              <a:rPr lang="ru-RU" sz="3200">
                <a:solidFill>
                  <a:srgbClr val="FF0000"/>
                </a:solidFill>
              </a:rPr>
              <a:t>Запретить разрушать </a:t>
            </a:r>
          </a:p>
          <a:p>
            <a:r>
              <a:rPr lang="ru-RU" sz="3200">
                <a:solidFill>
                  <a:srgbClr val="FF0000"/>
                </a:solidFill>
              </a:rPr>
              <a:t> места обитания   животных.</a:t>
            </a:r>
          </a:p>
          <a:p>
            <a:pPr>
              <a:buFontTx/>
              <a:buChar char="•"/>
            </a:pPr>
            <a:r>
              <a:rPr lang="ru-RU" sz="3200">
                <a:solidFill>
                  <a:srgbClr val="FF0000"/>
                </a:solidFill>
              </a:rPr>
              <a:t>Охранять заповедники.</a:t>
            </a:r>
          </a:p>
          <a:p>
            <a:pPr>
              <a:buFontTx/>
              <a:buChar char="•"/>
            </a:pPr>
            <a:r>
              <a:rPr lang="ru-RU" sz="3200">
                <a:solidFill>
                  <a:srgbClr val="FF0000"/>
                </a:solidFill>
              </a:rPr>
              <a:t>Заботиться о размножении.</a:t>
            </a:r>
          </a:p>
        </p:txBody>
      </p:sp>
      <p:pic>
        <p:nvPicPr>
          <p:cNvPr id="6" name="Picture 5" descr="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700213"/>
            <a:ext cx="2060575" cy="2232025"/>
          </a:xfrm>
          <a:prstGeom prst="rect">
            <a:avLst/>
          </a:prstGeom>
          <a:noFill/>
        </p:spPr>
      </p:pic>
      <p:pic>
        <p:nvPicPr>
          <p:cNvPr id="7" name="Picture 7" descr="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4149725"/>
            <a:ext cx="2093913" cy="2052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581</Words>
  <Application>Microsoft Office PowerPoint</Application>
  <PresentationFormat>Экран (4:3)</PresentationFormat>
  <Paragraphs>107</Paragraphs>
  <Slides>31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Comic Sans MS</vt:lpstr>
      <vt:lpstr>dinpro</vt:lpstr>
      <vt:lpstr>dinpro_bold</vt:lpstr>
      <vt:lpstr>dinpro_regular</vt:lpstr>
      <vt:lpstr>Tahoma</vt:lpstr>
      <vt:lpstr>Тема Office</vt:lpstr>
      <vt:lpstr>Презентация PowerPoint</vt:lpstr>
      <vt:lpstr>            Красная книга  - официальный документ, он содержит сведения о представителях флоры и фауны, которые нуждаются в охране. Существуют международные, национальные и региональные Красные книги. Красный список есть у каждой страны, а иногда области или города. </vt:lpstr>
      <vt:lpstr>Почему книгу назвали именно «Красная книга»?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Красный или горный волк</vt:lpstr>
      <vt:lpstr>Лошадь Пржевальского </vt:lpstr>
      <vt:lpstr>Западнокавказский тур или кавказский горный козел </vt:lpstr>
      <vt:lpstr>Беломордый дельфин </vt:lpstr>
      <vt:lpstr>Дальневосточный (амурский) леопард </vt:lpstr>
      <vt:lpstr>Азиатский гепард </vt:lpstr>
      <vt:lpstr>Амурский тигр </vt:lpstr>
      <vt:lpstr>Даурский еж </vt:lpstr>
      <vt:lpstr>Манул дикий  степной кот</vt:lpstr>
      <vt:lpstr>Утка мандаринка</vt:lpstr>
      <vt:lpstr>Белый медведь.</vt:lpstr>
      <vt:lpstr>Гигантская бурозубка.</vt:lpstr>
      <vt:lpstr>Кошачья змея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Роман</dc:creator>
  <cp:lastModifiedBy>алексей иванов</cp:lastModifiedBy>
  <cp:revision>48</cp:revision>
  <dcterms:created xsi:type="dcterms:W3CDTF">2012-10-14T17:12:25Z</dcterms:created>
  <dcterms:modified xsi:type="dcterms:W3CDTF">2019-06-05T18:04:11Z</dcterms:modified>
</cp:coreProperties>
</file>