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9" r:id="rId6"/>
    <p:sldId id="263" r:id="rId7"/>
    <p:sldId id="265" r:id="rId8"/>
    <p:sldId id="266" r:id="rId9"/>
    <p:sldId id="273" r:id="rId10"/>
    <p:sldId id="267" r:id="rId11"/>
    <p:sldId id="269" r:id="rId12"/>
    <p:sldId id="270" r:id="rId13"/>
    <p:sldId id="268" r:id="rId14"/>
    <p:sldId id="271" r:id="rId15"/>
    <p:sldId id="274" r:id="rId16"/>
    <p:sldId id="27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5D5D3-1A8D-4699-931C-C600B64228E9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90845-AB82-4CE6-965C-055CBF51B5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5EAE7-9A64-4A8A-BC7F-A18C2C26A118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85946-79CE-471D-A5DE-32DE652E55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A8BBB-7197-496F-9FC5-DC11DFF88466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00B15-80EA-4F7E-9BD8-C6D9FEC235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0CF28-B787-4BE6-81B7-2EEFF693D631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0A93E-3FB6-4E6D-8916-1E296E49A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3413E-C0B2-4B8F-9A8E-30AEC1BF2754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6A712-B0CD-49E0-865C-5C2C126B0A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8B27C-F5EE-4219-A4E6-1C65EBA4A5CE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92E50-C99F-4387-AD44-0C7DC72D42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2EC52-ABDF-4D99-99E2-57C0DB4846C6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12FBA-5F18-44C2-9030-27E7729FEF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6C4DE-CA40-4F06-AC9B-C7253C69A593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98111-5B9A-49E1-92C0-D200657EC0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31922-0E41-4849-97F5-1B9C0CD32114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24B03-B562-4B83-B782-DA8AFC8C5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DED7-2508-443C-9A18-273BA49C8019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AD9CD-F640-45A8-B6F9-F931C0E8D2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49B26-8A5C-416D-A2C8-BA7BA6CA303D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EF8B9-DE38-4BAD-B5F7-616C02C084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A65E1B-9706-461C-8FC3-DB1A2E28DA28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59B04C-6DD3-43E0-B8D9-970174A865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313" y="3887788"/>
            <a:ext cx="7358062" cy="1470025"/>
          </a:xfrm>
        </p:spPr>
        <p:txBody>
          <a:bodyPr/>
          <a:lstStyle/>
          <a:p>
            <a:r>
              <a:rPr lang="ru-RU" sz="3600" b="1" smtClean="0">
                <a:solidFill>
                  <a:srgbClr val="254061"/>
                </a:solidFill>
                <a:latin typeface="Monotype Corsiva" pitchFamily="66" charset="0"/>
              </a:rPr>
              <a:t>«Использование дидактического набора</a:t>
            </a:r>
            <a:r>
              <a:rPr lang="ru-RU" sz="3600" smtClean="0">
                <a:solidFill>
                  <a:srgbClr val="254061"/>
                </a:solidFill>
                <a:latin typeface="Monotype Corsiva" pitchFamily="66" charset="0"/>
              </a:rPr>
              <a:t/>
            </a:r>
            <a:br>
              <a:rPr lang="ru-RU" sz="3600" smtClean="0">
                <a:solidFill>
                  <a:srgbClr val="254061"/>
                </a:solidFill>
                <a:latin typeface="Monotype Corsiva" pitchFamily="66" charset="0"/>
              </a:rPr>
            </a:br>
            <a:r>
              <a:rPr lang="ru-RU" sz="3600" b="1" smtClean="0">
                <a:solidFill>
                  <a:srgbClr val="254061"/>
                </a:solidFill>
                <a:latin typeface="Monotype Corsiva" pitchFamily="66" charset="0"/>
              </a:rPr>
              <a:t>«Дары Фрёбеля» в коррекционно-логопедической работе с детьми дошкольного возраста» </a:t>
            </a:r>
            <a:r>
              <a:rPr lang="ru-RU" sz="3600" b="1" i="1" smtClean="0">
                <a:solidFill>
                  <a:srgbClr val="254061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288" y="260350"/>
            <a:ext cx="8472487" cy="17859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accent2"/>
                </a:solidFill>
              </a:rPr>
              <a:t>Муниципальное бюджетное дошкольное образовательное учреждение  «Детский сад комбинированного вида №1»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ru-RU" sz="18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6215063" y="714375"/>
            <a:ext cx="2643187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 </a:t>
            </a:r>
          </a:p>
          <a:p>
            <a:pPr algn="ctr">
              <a:defRPr/>
            </a:pP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Шумова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Светлана Викторовна</a:t>
            </a:r>
          </a:p>
          <a:p>
            <a:pPr algn="ctr"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учитель-логопед </a:t>
            </a:r>
          </a:p>
          <a:p>
            <a:pPr algn="ctr"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г.Александров 2018г.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28625" y="2000250"/>
            <a:ext cx="8229600" cy="1000125"/>
          </a:xfrm>
        </p:spPr>
        <p:txBody>
          <a:bodyPr/>
          <a:lstStyle/>
          <a:p>
            <a:r>
              <a:rPr lang="ru-RU" sz="2800" smtClean="0">
                <a:solidFill>
                  <a:schemeClr val="accent2"/>
                </a:solidFill>
                <a:latin typeface="Monotype Corsiva" pitchFamily="66" charset="0"/>
              </a:rPr>
              <a:t/>
            </a:r>
            <a:br>
              <a:rPr lang="ru-RU" sz="280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ru-RU" sz="2800" b="1" smtClean="0">
                <a:solidFill>
                  <a:schemeClr val="accent2"/>
                </a:solidFill>
                <a:latin typeface="Monotype Corsiva" pitchFamily="66" charset="0"/>
              </a:rPr>
              <a:t>Фридрих Вильгельм Август Фрёбель  </a:t>
            </a:r>
            <a:br>
              <a:rPr lang="ru-RU" sz="2800" b="1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ru-RU" sz="2800" b="1" smtClean="0">
                <a:solidFill>
                  <a:schemeClr val="accent2"/>
                </a:solidFill>
                <a:latin typeface="Monotype Corsiva" pitchFamily="66" charset="0"/>
              </a:rPr>
              <a:t>(1782 —  1852)</a:t>
            </a:r>
            <a:r>
              <a:rPr lang="ru-RU" sz="2000" b="1" smtClean="0">
                <a:solidFill>
                  <a:schemeClr val="accent2"/>
                </a:solidFill>
                <a:latin typeface="Monotype Corsiva" pitchFamily="66" charset="0"/>
              </a:rPr>
              <a:t/>
            </a:r>
            <a:br>
              <a:rPr lang="ru-RU" sz="2000" b="1" smtClean="0">
                <a:solidFill>
                  <a:schemeClr val="accent2"/>
                </a:solidFill>
                <a:latin typeface="Monotype Corsiva" pitchFamily="66" charset="0"/>
              </a:rPr>
            </a:br>
            <a:endParaRPr lang="ru-RU" b="1" smtClean="0">
              <a:latin typeface="Monotype Corsiva" pitchFamily="66" charset="0"/>
            </a:endParaRPr>
          </a:p>
        </p:txBody>
      </p:sp>
      <p:pic>
        <p:nvPicPr>
          <p:cNvPr id="14338" name="Содержимое 7" descr="433px-Friedrich_Fröbel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3071813"/>
            <a:ext cx="2517775" cy="3482975"/>
          </a:xfrm>
        </p:spPr>
      </p:pic>
      <p:sp>
        <p:nvSpPr>
          <p:cNvPr id="14339" name="Прямоугольник 5"/>
          <p:cNvSpPr>
            <a:spLocks noChangeArrowheads="1"/>
          </p:cNvSpPr>
          <p:nvPr/>
        </p:nvSpPr>
        <p:spPr bwMode="auto">
          <a:xfrm>
            <a:off x="3714750" y="3214688"/>
            <a:ext cx="428625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немецкий педагог</a:t>
            </a:r>
          </a:p>
          <a:p>
            <a:endParaRPr lang="ru-RU" sz="2800">
              <a:solidFill>
                <a:srgbClr val="04617B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 теоретик дошкольного воспитания</a:t>
            </a:r>
          </a:p>
          <a:p>
            <a:endParaRPr lang="ru-RU" sz="2800">
              <a:solidFill>
                <a:srgbClr val="04617B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создатель понятия "детский сад"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ДАРЫ ФРЁБЕЛЯ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857375"/>
            <a:ext cx="4038600" cy="426878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«Шерстяные мячики»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«Основные тела»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«Куб из кубиков»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«Куб из брусков»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«Кубики и призмы»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«Кубики, столбики, кирпичики»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7. «Цветные фигуры»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8. «Палочки»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9.  «Кольца и полукольца»</a:t>
            </a:r>
          </a:p>
          <a:p>
            <a:pPr>
              <a:buFont typeface="Arial" charset="0"/>
              <a:buAutoNum type="arabicPeriod" startAt="10"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«Фишки»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11.(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1) «Цветные тела»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12. (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«Мозаика. Шнуровка»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13. (5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«Башенки»</a:t>
            </a:r>
          </a:p>
          <a:p>
            <a:pP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14. (5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«Арки и цифры»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15363" name="Содержимое 4" descr="http://www.happy-kids.ru/pics/lori/frebel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000500" y="2643188"/>
            <a:ext cx="4929188" cy="3286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РЕЧЬ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88" y="1571625"/>
            <a:ext cx="4040187" cy="125095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Речевое оформление со стороны педагога: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000375"/>
            <a:ext cx="4040188" cy="312578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объяснение  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рассказ,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пение,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чтение стихов, 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сказок и скороговорок и т. п. 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214438"/>
            <a:ext cx="4041775" cy="1643062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Ответная реакция ребенка: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3071813"/>
            <a:ext cx="4041775" cy="3054350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ответы,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рассказ,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повторение,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пересказ, 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пение и т. д. 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28625" y="1785938"/>
            <a:ext cx="8229600" cy="1143000"/>
          </a:xfrm>
        </p:spPr>
        <p:txBody>
          <a:bodyPr/>
          <a:lstStyle/>
          <a:p>
            <a:r>
              <a:rPr lang="ru-RU" b="1" i="1" smtClean="0"/>
              <a:t> </a:t>
            </a: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2000250"/>
            <a:ext cx="8229600" cy="4125913"/>
          </a:xfrm>
        </p:spPr>
        <p:txBody>
          <a:bodyPr/>
          <a:lstStyle/>
          <a:p>
            <a:pPr marL="252000" indent="0">
              <a:buFont typeface="Arial" charset="0"/>
              <a:buNone/>
              <a:defRPr/>
            </a:pP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Речевая деятельность 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 это уникальное содержание и средство для самореализации ребенка в его жизнедеятельности, проявления его индивидуальных  творческих способностей, субъектных качеств, интересов, инициатив, жизненной активности, самостоятельности и творчества, автономности и умения делать правильный выбор.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500" y="2366963"/>
            <a:ext cx="7858125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>
                <a:solidFill>
                  <a:srgbClr val="953735"/>
                </a:solidFill>
                <a:latin typeface="Monotype Corsiva" pitchFamily="66" charset="0"/>
                <a:cs typeface="Times New Roman" pitchFamily="18" charset="0"/>
              </a:rPr>
              <a:t>Коррекционные задачи: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 sz="2800">
                <a:solidFill>
                  <a:srgbClr val="215968"/>
                </a:solidFill>
                <a:latin typeface="Times New Roman" pitchFamily="18" charset="0"/>
                <a:cs typeface="Times New Roman" pitchFamily="18" charset="0"/>
              </a:rPr>
              <a:t>*коррекция звукопроизношения;</a:t>
            </a:r>
          </a:p>
          <a:p>
            <a:pPr eaLnBrk="0" hangingPunct="0"/>
            <a:r>
              <a:rPr lang="ru-RU" sz="2800">
                <a:solidFill>
                  <a:srgbClr val="215968"/>
                </a:solidFill>
                <a:latin typeface="Times New Roman" pitchFamily="18" charset="0"/>
                <a:cs typeface="Times New Roman" pitchFamily="18" charset="0"/>
              </a:rPr>
              <a:t>*развитие лексико-грамматического строя речи;</a:t>
            </a:r>
          </a:p>
          <a:p>
            <a:pPr eaLnBrk="0" hangingPunct="0"/>
            <a:r>
              <a:rPr lang="ru-RU" sz="2800">
                <a:solidFill>
                  <a:srgbClr val="215968"/>
                </a:solidFill>
                <a:latin typeface="Times New Roman" pitchFamily="18" charset="0"/>
                <a:cs typeface="Times New Roman" pitchFamily="18" charset="0"/>
              </a:rPr>
              <a:t>*развитие связной речи;</a:t>
            </a:r>
          </a:p>
          <a:p>
            <a:pPr eaLnBrk="0" hangingPunct="0"/>
            <a:r>
              <a:rPr lang="ru-RU" sz="2800">
                <a:solidFill>
                  <a:srgbClr val="215968"/>
                </a:solidFill>
                <a:latin typeface="Times New Roman" pitchFamily="18" charset="0"/>
                <a:cs typeface="Times New Roman" pitchFamily="18" charset="0"/>
              </a:rPr>
              <a:t>*подготовка к обучению грамоте;</a:t>
            </a:r>
          </a:p>
          <a:p>
            <a:pPr eaLnBrk="0" hangingPunct="0"/>
            <a:r>
              <a:rPr lang="ru-RU" sz="2800">
                <a:solidFill>
                  <a:srgbClr val="215968"/>
                </a:solidFill>
                <a:latin typeface="Times New Roman" pitchFamily="18" charset="0"/>
                <a:cs typeface="Times New Roman" pitchFamily="18" charset="0"/>
              </a:rPr>
              <a:t>*развитие мелкой моторики пальцев рук.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>
              <a:defRPr/>
            </a:pP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       Коррекция звукопроизношения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C:\Users\Пользователь\Desktop\Новая папка (3)\IMG_20180226_17521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1988840"/>
            <a:ext cx="3240360" cy="2736304"/>
          </a:xfrm>
          <a:effectLst>
            <a:softEdge rad="112500"/>
          </a:effectLst>
        </p:spPr>
      </p:pic>
      <p:pic>
        <p:nvPicPr>
          <p:cNvPr id="7" name="Рисунок 6" descr="C:\Users\Пользователь\Desktop\Новая папка (3)\IMG_20180220_17255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564904"/>
            <a:ext cx="3096344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Пользователь\Desktop\Новая папка (3)\IMG_20180226_11444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501008"/>
            <a:ext cx="3312368" cy="2687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61" name="Прямоугольник 8"/>
          <p:cNvSpPr>
            <a:spLocks noChangeArrowheads="1"/>
          </p:cNvSpPr>
          <p:nvPr/>
        </p:nvSpPr>
        <p:spPr bwMode="auto">
          <a:xfrm>
            <a:off x="6372225" y="6237288"/>
            <a:ext cx="1541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«Бусы слов»</a:t>
            </a:r>
            <a:r>
              <a:rPr lang="ru-RU"/>
              <a:t> </a:t>
            </a:r>
          </a:p>
        </p:txBody>
      </p:sp>
      <p:sp>
        <p:nvSpPr>
          <p:cNvPr id="19462" name="Прямоугольник 9"/>
          <p:cNvSpPr>
            <a:spLocks noChangeArrowheads="1"/>
          </p:cNvSpPr>
          <p:nvPr/>
        </p:nvSpPr>
        <p:spPr bwMode="auto">
          <a:xfrm>
            <a:off x="3348038" y="5589588"/>
            <a:ext cx="1384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«Гусеница»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3" name="Прямоугольник 10"/>
          <p:cNvSpPr>
            <a:spLocks noChangeArrowheads="1"/>
          </p:cNvSpPr>
          <p:nvPr/>
        </p:nvSpPr>
        <p:spPr bwMode="auto">
          <a:xfrm>
            <a:off x="684213" y="4868863"/>
            <a:ext cx="1481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«Сосчитай» 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ФРЁБЕЛЬ\Новая папка (3)\IMG_20180226_1158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708920"/>
            <a:ext cx="3240360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2" name="Прямоугольник 2"/>
          <p:cNvSpPr>
            <a:spLocks noChangeArrowheads="1"/>
          </p:cNvSpPr>
          <p:nvPr/>
        </p:nvSpPr>
        <p:spPr bwMode="auto">
          <a:xfrm>
            <a:off x="900113" y="5013325"/>
            <a:ext cx="1577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«Солнышко»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ФРЁБЕЛЬ\Новая папка (3)\IMG_20180226_1213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645024"/>
            <a:ext cx="3168352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4" name="Прямоугольник 4"/>
          <p:cNvSpPr>
            <a:spLocks noChangeArrowheads="1"/>
          </p:cNvSpPr>
          <p:nvPr/>
        </p:nvSpPr>
        <p:spPr bwMode="auto">
          <a:xfrm>
            <a:off x="6659563" y="6308725"/>
            <a:ext cx="13604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«Дорожки»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Пользователь\Desktop\Новая папка (3)\IMG_20180226_11562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060848"/>
            <a:ext cx="302433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pPr algn="l">
              <a:defRPr/>
            </a:pP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Развитие лексико-грамматического строя речи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850" y="1916113"/>
            <a:ext cx="88201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Первый дар «Шерстяные мячики» используются в играх на развитие мелкой моторике, на обобщение и расширение словарного запаса, развитие грамматического строя речи.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Прямоугольник 3"/>
          <p:cNvSpPr>
            <a:spLocks noChangeArrowheads="1"/>
          </p:cNvSpPr>
          <p:nvPr/>
        </p:nvSpPr>
        <p:spPr bwMode="auto">
          <a:xfrm>
            <a:off x="468313" y="6165850"/>
            <a:ext cx="3494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 Игра «Волшебный мешочек</a:t>
            </a:r>
            <a:endParaRPr lang="ru-RU"/>
          </a:p>
        </p:txBody>
      </p:sp>
      <p:sp>
        <p:nvSpPr>
          <p:cNvPr id="21508" name="Прямоугольник 4"/>
          <p:cNvSpPr>
            <a:spLocks noChangeArrowheads="1"/>
          </p:cNvSpPr>
          <p:nvPr/>
        </p:nvSpPr>
        <p:spPr bwMode="auto">
          <a:xfrm>
            <a:off x="5724525" y="6092825"/>
            <a:ext cx="2439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Игра «Ассоциации»</a:t>
            </a:r>
            <a:endParaRPr lang="ru-RU"/>
          </a:p>
        </p:txBody>
      </p:sp>
      <p:pic>
        <p:nvPicPr>
          <p:cNvPr id="6" name="Рисунок 5" descr="C:\Users\Пользователь\Desktop\ФРЁБЕЛЬ\Новая папка (3)\IMG_20180226_1635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924944"/>
            <a:ext cx="396044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Пользователь\Desktop\ФРЁБЕЛЬ\Новая папка (3)\IMG_20180226_1639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396044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>
              <a:defRPr/>
            </a:pPr>
            <a:endParaRPr lang="ru-RU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C:\Users\Пользователь\Desktop\Новая папка (3)\IMG_20180220_17122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132856"/>
            <a:ext cx="3023320" cy="2592288"/>
          </a:xfrm>
          <a:effectLst>
            <a:softEdge rad="112500"/>
          </a:effectLst>
        </p:spPr>
      </p:pic>
      <p:pic>
        <p:nvPicPr>
          <p:cNvPr id="5" name="Рисунок 4" descr="C:\Users\Пользователь\Desktop\Новая папка (3)\IMG_20180226_1626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060848"/>
            <a:ext cx="2736304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2" name="Прямоугольник 6"/>
          <p:cNvSpPr>
            <a:spLocks noChangeArrowheads="1"/>
          </p:cNvSpPr>
          <p:nvPr/>
        </p:nvSpPr>
        <p:spPr bwMode="auto">
          <a:xfrm>
            <a:off x="395288" y="4797425"/>
            <a:ext cx="258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«Ягоды сада и леса». </a:t>
            </a:r>
          </a:p>
        </p:txBody>
      </p:sp>
      <p:sp>
        <p:nvSpPr>
          <p:cNvPr id="22533" name="Rectangle 2"/>
          <p:cNvSpPr>
            <a:spLocks noChangeArrowheads="1"/>
          </p:cNvSpPr>
          <p:nvPr/>
        </p:nvSpPr>
        <p:spPr bwMode="auto">
          <a:xfrm>
            <a:off x="5580063" y="5376863"/>
            <a:ext cx="356393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«Подбери слово-действие 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r>
              <a:rPr lang="ru-RU" b="1" i="1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Подбери признаки к словам»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ru-RU"/>
          </a:p>
        </p:txBody>
      </p:sp>
      <p:pic>
        <p:nvPicPr>
          <p:cNvPr id="10" name="Рисунок 9" descr="C:\Users\Пользователь\Desktop\Новая папка (3)\IMG_20180220_17095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2852936"/>
            <a:ext cx="302433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>
              <a:defRPr/>
            </a:pP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     «Подготовка к обучению грамоте»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3" name="Рисунок 2" descr="C:\Users\Пользователь\Desktop\Новая папка (3)\IMG_20180226_12064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276453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6516688" y="5032375"/>
            <a:ext cx="2174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«Выложи букву»</a:t>
            </a:r>
            <a:r>
              <a:rPr lang="ru-RU"/>
              <a:t> </a:t>
            </a:r>
          </a:p>
        </p:txBody>
      </p:sp>
      <p:pic>
        <p:nvPicPr>
          <p:cNvPr id="5" name="Рисунок 4" descr="C:\Users\Пользователь\Desktop\Новая папка (3)\IMG_20180220_16385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132856"/>
            <a:ext cx="259228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Пользователь\Desktop\Новая папка (3)\IMG_20180220_1720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844824"/>
            <a:ext cx="2808312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Пользователь\Desktop\Новая папка (3)\IMG_20180220_16344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221088"/>
            <a:ext cx="2304256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9" name="Rectangle 1"/>
          <p:cNvSpPr>
            <a:spLocks noChangeArrowheads="1"/>
          </p:cNvSpPr>
          <p:nvPr/>
        </p:nvSpPr>
        <p:spPr bwMode="auto">
          <a:xfrm>
            <a:off x="179388" y="3933825"/>
            <a:ext cx="3744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>
                <a:latin typeface="Calibri" pitchFamily="34" charset="0"/>
                <a:cs typeface="Times New Roman" pitchFamily="18" charset="0"/>
              </a:rPr>
              <a:t>«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Составь схему предложения</a:t>
            </a:r>
            <a:r>
              <a:rPr lang="ru-RU">
                <a:latin typeface="Calibri" pitchFamily="34" charset="0"/>
                <a:cs typeface="Times New Roman" pitchFamily="18" charset="0"/>
              </a:rPr>
              <a:t>»</a:t>
            </a:r>
            <a:endParaRPr lang="ru-RU"/>
          </a:p>
        </p:txBody>
      </p:sp>
      <p:sp>
        <p:nvSpPr>
          <p:cNvPr id="23560" name="Прямоугольник 9"/>
          <p:cNvSpPr>
            <a:spLocks noChangeArrowheads="1"/>
          </p:cNvSpPr>
          <p:nvPr/>
        </p:nvSpPr>
        <p:spPr bwMode="auto">
          <a:xfrm>
            <a:off x="3635375" y="4365625"/>
            <a:ext cx="18557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«Выложи слог»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3561" name="Rectangle 3"/>
          <p:cNvSpPr>
            <a:spLocks noChangeArrowheads="1"/>
          </p:cNvSpPr>
          <p:nvPr/>
        </p:nvSpPr>
        <p:spPr bwMode="auto">
          <a:xfrm>
            <a:off x="3348038" y="6119813"/>
            <a:ext cx="2916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«Звуковой анализ слова»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>
              <a:defRPr/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           Развитие связной речи 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 l="15625" t="17241" r="7500" b="24138"/>
          <a:stretch>
            <a:fillRect/>
          </a:stretch>
        </p:blipFill>
        <p:spPr bwMode="auto">
          <a:xfrm>
            <a:off x="323528" y="2348880"/>
            <a:ext cx="316835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Пользователь\Desktop\Новая папка (3)\IMG_20180226_12053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861048"/>
            <a:ext cx="3215560" cy="2393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4" cstate="print"/>
          <a:srcRect l="14640" t="15352" r="15695" b="21612"/>
          <a:stretch>
            <a:fillRect/>
          </a:stretch>
        </p:blipFill>
        <p:spPr bwMode="auto">
          <a:xfrm>
            <a:off x="6012160" y="2132856"/>
            <a:ext cx="288032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25602" name="Прямоугольник 2"/>
          <p:cNvSpPr>
            <a:spLocks noChangeArrowheads="1"/>
          </p:cNvSpPr>
          <p:nvPr/>
        </p:nvSpPr>
        <p:spPr bwMode="auto">
          <a:xfrm>
            <a:off x="0" y="1844675"/>
            <a:ext cx="9144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детей с  ОНР речи часто не сформированы пространственные представления, что в свою очередь отражается и на речевой деятельности. «Дары»  помогают детям не только познать геометрические основы, научить конструированию,  но также  развить пространственные представления.</a:t>
            </a:r>
          </a:p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5603" name="Прямоугольник 3"/>
          <p:cNvSpPr>
            <a:spLocks noChangeArrowheads="1"/>
          </p:cNvSpPr>
          <p:nvPr/>
        </p:nvSpPr>
        <p:spPr bwMode="auto">
          <a:xfrm>
            <a:off x="2843213" y="3068638"/>
            <a:ext cx="2376487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  <a:latin typeface="Monotype Corsiva" pitchFamily="66" charset="0"/>
              </a:rPr>
              <a:t> </a:t>
            </a:r>
            <a:r>
              <a:rPr lang="ru-RU" sz="1200" b="1" i="1">
                <a:solidFill>
                  <a:schemeClr val="accent2"/>
                </a:solidFill>
                <a:latin typeface="Monotype Corsiva" pitchFamily="66" charset="0"/>
              </a:rPr>
              <a:t>В правую руку свой мячик возьми,</a:t>
            </a:r>
            <a:endParaRPr lang="ru-RU" sz="1200" b="1">
              <a:solidFill>
                <a:schemeClr val="accent2"/>
              </a:solidFill>
              <a:latin typeface="Monotype Corsiva" pitchFamily="66" charset="0"/>
            </a:endParaRPr>
          </a:p>
          <a:p>
            <a:r>
              <a:rPr lang="ru-RU" sz="1200" b="1" i="1">
                <a:solidFill>
                  <a:schemeClr val="accent2"/>
                </a:solidFill>
                <a:latin typeface="Monotype Corsiva" pitchFamily="66" charset="0"/>
              </a:rPr>
              <a:t>И перед грудью его подержи.</a:t>
            </a:r>
            <a:endParaRPr lang="ru-RU" sz="1200" b="1">
              <a:solidFill>
                <a:schemeClr val="accent2"/>
              </a:solidFill>
              <a:latin typeface="Monotype Corsiva" pitchFamily="66" charset="0"/>
            </a:endParaRPr>
          </a:p>
          <a:p>
            <a:r>
              <a:rPr lang="ru-RU" sz="1200" b="1" i="1">
                <a:solidFill>
                  <a:schemeClr val="accent2"/>
                </a:solidFill>
                <a:latin typeface="Monotype Corsiva" pitchFamily="66" charset="0"/>
              </a:rPr>
              <a:t>За спину спрячь и затылка коснись</a:t>
            </a:r>
            <a:endParaRPr lang="ru-RU" sz="1200" b="1">
              <a:solidFill>
                <a:schemeClr val="accent2"/>
              </a:solidFill>
              <a:latin typeface="Monotype Corsiva" pitchFamily="66" charset="0"/>
            </a:endParaRPr>
          </a:p>
          <a:p>
            <a:r>
              <a:rPr lang="ru-RU" sz="1200" b="1" i="1">
                <a:solidFill>
                  <a:schemeClr val="accent2"/>
                </a:solidFill>
                <a:latin typeface="Monotype Corsiva" pitchFamily="66" charset="0"/>
              </a:rPr>
              <a:t>Руку смени и другим улыбнись.</a:t>
            </a:r>
            <a:endParaRPr lang="ru-RU" sz="1200" b="1">
              <a:solidFill>
                <a:schemeClr val="accent2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C:\Users\Пользователь\Desktop\Новая папка (3)\IMG_20180226_1654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6256" y="4082919"/>
            <a:ext cx="3240555" cy="2451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Пользователь\Desktop\ФРЁБЕЛЬ\Новая папка (3)\IMG_20180226_165421.jpg"/>
          <p:cNvPicPr/>
          <p:nvPr/>
        </p:nvPicPr>
        <p:blipFill>
          <a:blip r:embed="rId3" cstate="print"/>
          <a:srcRect l="10749" t="12237" r="22893"/>
          <a:stretch>
            <a:fillRect/>
          </a:stretch>
        </p:blipFill>
        <p:spPr bwMode="auto">
          <a:xfrm>
            <a:off x="258126" y="4154552"/>
            <a:ext cx="2593945" cy="2090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>
              <a:defRPr/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     Развитие мелкой моторики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C:\Users\Пользователь\Desktop\ФРЁБЕЛЬ\Новая папка (3)\IMG_20180226_1134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00240"/>
            <a:ext cx="3000396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Пользователь\Desktop\ФРЁБЕЛЬ\Новая папка (3)\IMG_20180220_16572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928802"/>
            <a:ext cx="271464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User\Desktop\IMG_20180228_0940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4357694"/>
            <a:ext cx="278608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User\Desktop\IMG_20180228_09441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4357694"/>
            <a:ext cx="307183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2205038"/>
            <a:ext cx="4608512" cy="41544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«Дары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Фрёбеля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 могут стать ценным украшением развивающей предметно-пространственной среды не только группы детского сада, но и логопедического кабинета.  А для логопедов-практиков этот набор даёт возможность для раскрытия творческого потенциала. Придумывайте новые игры, пособия, задания.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D:\Наташа\Фото\Фрёбель\2013-2014 5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736396" y="2662778"/>
            <a:ext cx="4351725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 algn="ctr">
              <a:buFont typeface="Arial" charset="0"/>
              <a:buNone/>
              <a:defRPr/>
            </a:pPr>
            <a:r>
              <a:rPr lang="ru-RU" sz="6600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Спасибо за внимание!</a:t>
            </a:r>
            <a:endParaRPr lang="ru-RU" sz="6600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рёбел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Фрёбель</Template>
  <TotalTime>451</TotalTime>
  <Words>342</Words>
  <Application>Microsoft Office PowerPoint</Application>
  <PresentationFormat>Экран (4:3)</PresentationFormat>
  <Paragraphs>78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Monotype Corsiva</vt:lpstr>
      <vt:lpstr>Times New Roman</vt:lpstr>
      <vt:lpstr>Фрёбель</vt:lpstr>
      <vt:lpstr>«Использование дидактического набора «Дары Фрёбеля» в коррекционно-логопедической работе с детьми дошкольного возраста»  </vt:lpstr>
      <vt:lpstr> Фридрих Вильгельм Август Фрёбель   (1782 —  1852) </vt:lpstr>
      <vt:lpstr>ДАРЫ ФРЁБЕЛЯ</vt:lpstr>
      <vt:lpstr>РЕЧЬ</vt:lpstr>
      <vt:lpstr> </vt:lpstr>
      <vt:lpstr>Слайд 6</vt:lpstr>
      <vt:lpstr>           Коррекция звукопроизношения</vt:lpstr>
      <vt:lpstr>Слайд 8</vt:lpstr>
      <vt:lpstr>    Развитие лексико-грамматического строя речи</vt:lpstr>
      <vt:lpstr>Слайд 10</vt:lpstr>
      <vt:lpstr>     «Подготовка к обучению грамоте»</vt:lpstr>
      <vt:lpstr>               Развитие связной речи </vt:lpstr>
      <vt:lpstr>Слайд 13</vt:lpstr>
      <vt:lpstr>         Развитие мелкой моторики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дидактического набора «Дары Фрёбеля» в коррекционно-логопедической работе с детьми дошкольного возраста»</dc:title>
  <dc:creator>User</dc:creator>
  <cp:lastModifiedBy>садик</cp:lastModifiedBy>
  <cp:revision>45</cp:revision>
  <dcterms:created xsi:type="dcterms:W3CDTF">2018-02-26T07:26:24Z</dcterms:created>
  <dcterms:modified xsi:type="dcterms:W3CDTF">2018-02-28T07:02:42Z</dcterms:modified>
</cp:coreProperties>
</file>