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58" r:id="rId5"/>
    <p:sldId id="260" r:id="rId6"/>
    <p:sldId id="261" r:id="rId7"/>
    <p:sldId id="259" r:id="rId8"/>
    <p:sldId id="262" r:id="rId9"/>
    <p:sldId id="263" r:id="rId10"/>
    <p:sldId id="264" r:id="rId11"/>
    <p:sldId id="265" r:id="rId12"/>
    <p:sldId id="269" r:id="rId13"/>
    <p:sldId id="268" r:id="rId14"/>
    <p:sldId id="267" r:id="rId15"/>
    <p:sldId id="266" r:id="rId16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1122" y="-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6945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8222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2574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4958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7475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192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8087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9606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7335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715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2427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36D76-C00C-4F9F-B0D0-77EEB9D8F4CF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3FA9A-278E-48BD-AF21-8E368037C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8561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ndia.ru/text/category/velenie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1833" y="16582231"/>
            <a:ext cx="15063419" cy="258961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https://www.zastavki.com/pictures/originals/2017Nature___Sea_Starfish_and_seashells_on_the_sand_near_the_blue_water_of_the_sea_115547_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015"/>
            <a:ext cx="10143319" cy="6846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15370" y="826942"/>
            <a:ext cx="8420100" cy="2387600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Проект </a:t>
            </a:r>
            <a:r>
              <a:rPr lang="ru-RU" sz="31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/>
            </a:r>
            <a:br>
              <a:rPr lang="ru-RU" sz="31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</a:br>
            <a:r>
              <a:rPr lang="ru-RU" sz="31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для </a:t>
            </a:r>
            <a:r>
              <a:rPr lang="ru-RU" sz="31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детей </a:t>
            </a:r>
            <a:r>
              <a:rPr lang="ru-RU" sz="31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подготовительной группы </a:t>
            </a:r>
            <a:br>
              <a:rPr lang="ru-RU" sz="31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</a:br>
            <a:r>
              <a:rPr lang="ru-RU" sz="31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(</a:t>
            </a:r>
            <a:r>
              <a:rPr lang="ru-RU" sz="31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6-7 лет)</a:t>
            </a:r>
            <a:br>
              <a:rPr lang="ru-RU" sz="31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</a:br>
            <a:r>
              <a:rPr lang="ru-RU" sz="31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на тему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/>
            </a:r>
            <a:b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</a:br>
            <a:r>
              <a:rPr lang="ru-RU" sz="4800" b="1" i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«</a:t>
            </a:r>
            <a:r>
              <a:rPr lang="ru-RU" sz="4800" b="1" i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Тайны морей и </a:t>
            </a:r>
            <a:r>
              <a:rPr lang="ru-RU" sz="4800" b="1" i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океанов»</a:t>
            </a:r>
            <a:endParaRPr lang="ru-RU" sz="4800" b="1" i="1" dirty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72268" y="199033"/>
            <a:ext cx="810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Муниципальное бюджетное дошкольное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образовательное учреждение  Детский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сад №4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795555" y="3119176"/>
            <a:ext cx="419384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1600" b="1" i="1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Подготовила:</a:t>
            </a:r>
            <a:endParaRPr lang="ru-RU" sz="1600" b="1" i="1" dirty="0">
              <a:solidFill>
                <a:schemeClr val="accent5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r">
              <a:lnSpc>
                <a:spcPct val="150000"/>
              </a:lnSpc>
            </a:pP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Лоскутова </a:t>
            </a:r>
            <a:r>
              <a:rPr lang="ru-RU" sz="1600" b="1" i="1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Наталья 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Вячеславовна</a:t>
            </a:r>
          </a:p>
          <a:p>
            <a:pPr algn="r">
              <a:lnSpc>
                <a:spcPct val="150000"/>
              </a:lnSpc>
            </a:pPr>
            <a:r>
              <a:rPr lang="ru-RU" sz="1600" b="1" i="1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воспитатель </a:t>
            </a:r>
          </a:p>
          <a:p>
            <a:pPr algn="r"/>
            <a:endParaRPr lang="ru-RU" sz="1600" i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923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Вид проекта: </a:t>
            </a:r>
            <a:r>
              <a:rPr lang="ru-RU" sz="2700" dirty="0">
                <a:latin typeface="Georgia" pitchFamily="18" charset="0"/>
              </a:rPr>
              <a:t>познавательно-исследовательский проект с элементами творчества для детей 6-7 лет.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0044" y="1224734"/>
            <a:ext cx="8543925" cy="249818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>
                <a:solidFill>
                  <a:srgbClr val="002060"/>
                </a:solidFill>
                <a:latin typeface="Georgia" pitchFamily="18" charset="0"/>
              </a:rPr>
              <a:t>Продолжительность проекта</a:t>
            </a:r>
            <a:r>
              <a:rPr lang="ru-RU" dirty="0">
                <a:latin typeface="Georgia" pitchFamily="18" charset="0"/>
              </a:rPr>
              <a:t>: </a:t>
            </a:r>
            <a:endParaRPr lang="ru-RU" dirty="0" smtClean="0">
              <a:latin typeface="Georgia" pitchFamily="18" charset="0"/>
            </a:endParaRPr>
          </a:p>
          <a:p>
            <a:pPr>
              <a:buNone/>
            </a:pPr>
            <a:r>
              <a:rPr lang="ru-RU" dirty="0" smtClean="0">
                <a:latin typeface="Georgia" pitchFamily="18" charset="0"/>
              </a:rPr>
              <a:t>«</a:t>
            </a:r>
            <a:r>
              <a:rPr lang="ru-RU" dirty="0">
                <a:latin typeface="Georgia" pitchFamily="18" charset="0"/>
              </a:rPr>
              <a:t>краткосрочный» 3 недели.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Georgia" pitchFamily="18" charset="0"/>
              </a:rPr>
              <a:t>Участники </a:t>
            </a:r>
            <a:r>
              <a:rPr lang="ru-RU" b="1" dirty="0">
                <a:solidFill>
                  <a:srgbClr val="002060"/>
                </a:solidFill>
                <a:latin typeface="Georgia" pitchFamily="18" charset="0"/>
              </a:rPr>
              <a:t>проекта: </a:t>
            </a:r>
            <a:r>
              <a:rPr lang="ru-RU" dirty="0">
                <a:latin typeface="Georgia" pitchFamily="18" charset="0"/>
              </a:rPr>
              <a:t>дети подготовительной группы, воспитатели, родители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Georgia" pitchFamily="18" charset="0"/>
              </a:rPr>
              <a:t>Итоговое </a:t>
            </a:r>
            <a:r>
              <a:rPr lang="ru-RU" b="1" dirty="0">
                <a:solidFill>
                  <a:srgbClr val="002060"/>
                </a:solidFill>
                <a:latin typeface="Georgia" pitchFamily="18" charset="0"/>
              </a:rPr>
              <a:t>событие: </a:t>
            </a:r>
            <a:r>
              <a:rPr lang="ru-RU" dirty="0" smtClean="0">
                <a:latin typeface="Georgia" pitchFamily="18" charset="0"/>
              </a:rPr>
              <a:t>создание </a:t>
            </a:r>
            <a:r>
              <a:rPr lang="ru-RU" dirty="0">
                <a:latin typeface="Georgia" pitchFamily="18" charset="0"/>
              </a:rPr>
              <a:t>макета «Сохраним природу моря»</a:t>
            </a:r>
          </a:p>
          <a:p>
            <a:pPr>
              <a:buNone/>
            </a:pPr>
            <a:endParaRPr lang="ru-RU" dirty="0">
              <a:latin typeface="Georgia" pitchFamily="18" charset="0"/>
            </a:endParaRPr>
          </a:p>
          <a:p>
            <a:endParaRPr lang="ru-RU" dirty="0"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3464" y="3497504"/>
            <a:ext cx="66925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В проекте отражены образовательные области ФГОС ДОО</a:t>
            </a:r>
            <a:r>
              <a:rPr lang="ru-RU" sz="2400" dirty="0" smtClean="0">
                <a:latin typeface="Georgia" pitchFamily="18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Познавательное развитие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Художественно-эстетическое развитие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Социально-коммуникативное развитие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Речевое развитие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Физическое развитие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6647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0"/>
            <a:ext cx="9906000" cy="7421245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48149" y="222069"/>
            <a:ext cx="6583680" cy="3206931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Georgia" pitchFamily="18" charset="0"/>
              </a:rPr>
              <a:t>Актуальность</a:t>
            </a:r>
            <a:r>
              <a:rPr lang="ru-RU" sz="3600" b="1" dirty="0" smtClean="0">
                <a:solidFill>
                  <a:srgbClr val="002060"/>
                </a:solidFill>
                <a:latin typeface="Georgia" pitchFamily="18" charset="0"/>
              </a:rPr>
              <a:t>.</a:t>
            </a:r>
            <a:endParaRPr lang="ru-RU" sz="3600" b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Georgia" pitchFamily="18" charset="0"/>
              </a:rPr>
              <a:t>    </a:t>
            </a:r>
            <a:r>
              <a:rPr lang="ru-RU" sz="3600" dirty="0" smtClean="0">
                <a:solidFill>
                  <a:srgbClr val="002060"/>
                </a:solidFill>
                <a:latin typeface="Georgia" pitchFamily="18" charset="0"/>
              </a:rPr>
              <a:t>В </a:t>
            </a:r>
            <a:r>
              <a:rPr lang="ru-RU" sz="3600" dirty="0" smtClean="0">
                <a:solidFill>
                  <a:srgbClr val="002060"/>
                </a:solidFill>
                <a:latin typeface="Georgia" pitchFamily="18" charset="0"/>
              </a:rPr>
              <a:t>современном мире вопросы охраны окружающей среды стоят очень остро, и особенно в нашем городе. Сегодня многие родители наших воспитанников являются активистами в пропаганде экологической грамотности и культуры среди населения нашего города. Поэтому тема экологии, влияния загрязнения окружающей среды на здоровье человека  для детей как говорят «</a:t>
            </a:r>
            <a:r>
              <a:rPr lang="ru-RU" sz="3600" dirty="0" err="1" smtClean="0">
                <a:solidFill>
                  <a:srgbClr val="002060"/>
                </a:solidFill>
                <a:latin typeface="Georgia" pitchFamily="18" charset="0"/>
              </a:rPr>
              <a:t>наслуху</a:t>
            </a:r>
            <a:r>
              <a:rPr lang="ru-RU" sz="3600" dirty="0" smtClean="0">
                <a:solidFill>
                  <a:srgbClr val="002060"/>
                </a:solidFill>
                <a:latin typeface="Georgia" pitchFamily="18" charset="0"/>
              </a:rPr>
              <a:t>», и мы решили посмотреть на вопрос загрязнения окружающей среды мусором более широко, попробовать предвидеть масштабы последствий безответственного отношения к чистоте нашей </a:t>
            </a:r>
            <a:r>
              <a:rPr lang="ru-RU" sz="3600" dirty="0" smtClean="0">
                <a:solidFill>
                  <a:srgbClr val="002060"/>
                </a:solidFill>
                <a:latin typeface="Georgia" pitchFamily="18" charset="0"/>
              </a:rPr>
              <a:t>планеты.</a:t>
            </a:r>
            <a:endParaRPr lang="ru-RU" sz="3600" dirty="0">
              <a:latin typeface="Georgia" pitchFamily="18" charset="0"/>
            </a:endParaRPr>
          </a:p>
        </p:txBody>
      </p:sp>
      <p:pic>
        <p:nvPicPr>
          <p:cNvPr id="27650" name="Picture 2" descr="В районной администрации прошел «сидячий митинг» | Новости города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455" y="1212221"/>
            <a:ext cx="3068190" cy="204388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63071" y="5146725"/>
            <a:ext cx="905909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  <a:latin typeface="Georgia" pitchFamily="18" charset="0"/>
              </a:rPr>
              <a:t>Что детям наиболее интересно? Всё то, что загадочно, неизвестно и труднодоступно. Поэтому темой нашего проекта мы выбрали обитателей, флору и фауну далеких морей и океанов, водные ресурсы нашей планеты, источник жизни всего живого. С целью осознания уникальности данных природных объектов и воспитания экологически грамотного поведения и был разработан </a:t>
            </a:r>
            <a:r>
              <a:rPr lang="ru-RU" b="1" i="1" dirty="0" smtClean="0">
                <a:solidFill>
                  <a:srgbClr val="002060"/>
                </a:solidFill>
                <a:latin typeface="Georgia" pitchFamily="18" charset="0"/>
              </a:rPr>
              <a:t>познавательно-исследовательский проект «Тайны морей и океанов».</a:t>
            </a:r>
            <a:endParaRPr lang="ru-RU" b="1" i="1" dirty="0" smtClean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8" name="Picture 4" descr="В Александрове прошел митинг против городской свалки Владимирские ..."/>
          <p:cNvPicPr>
            <a:picLocks noChangeAspect="1" noChangeArrowheads="1"/>
          </p:cNvPicPr>
          <p:nvPr/>
        </p:nvPicPr>
        <p:blipFill>
          <a:blip r:embed="rId4" cstate="print"/>
          <a:srcRect b="13740"/>
          <a:stretch>
            <a:fillRect/>
          </a:stretch>
        </p:blipFill>
        <p:spPr bwMode="auto">
          <a:xfrm>
            <a:off x="6010835" y="3446931"/>
            <a:ext cx="3593538" cy="1743634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88259" y="3506578"/>
            <a:ext cx="58225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Georgia" pitchFamily="18" charset="0"/>
              </a:rPr>
              <a:t>Сейчас у детей для этого самый благоприятный возраст, когда можно заложить основы экологической культуры, воспитать бережное и осознанное поведение  по отношению к родной природе. 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78823" y="508817"/>
            <a:ext cx="8543925" cy="510085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  <a:latin typeface="Georgia" pitchFamily="18" charset="0"/>
              </a:rPr>
              <a:t>Цель проекта: </a:t>
            </a:r>
            <a:r>
              <a:rPr lang="ru-RU" sz="1800" dirty="0" smtClean="0">
                <a:latin typeface="Georgia" pitchFamily="18" charset="0"/>
              </a:rPr>
              <a:t>создание условий для воспитания экологической культуры и развития познавательных и творческих способностей детей в процессе реализации проекта.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dirty="0" smtClean="0">
                <a:solidFill>
                  <a:srgbClr val="002060"/>
                </a:solidFill>
                <a:latin typeface="Georgia" pitchFamily="18" charset="0"/>
              </a:rPr>
              <a:t>Задачи проекта: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65314" y="1110343"/>
          <a:ext cx="9840686" cy="5858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7542"/>
                <a:gridCol w="2116183"/>
                <a:gridCol w="3357154"/>
                <a:gridCol w="2799807"/>
              </a:tblGrid>
              <a:tr h="4112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Образовательные области/задачи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воспитательные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развивающие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обучающие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127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Социально‑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коммуникативное </a:t>
                      </a:r>
                      <a:r>
                        <a:rPr lang="ru-RU" sz="1400" dirty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развитие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Воспитывать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бережное отношение ко всему живому, развивать эмоциональную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отзывчивость.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Развивать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коммуникативные навыки, формировать навыки исследовательской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деятельности.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Развивать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эмоционально-чувствительное восприятие 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мира.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12121"/>
                          </a:solidFill>
                          <a:latin typeface="Times New Roman"/>
                          <a:ea typeface="Times New Roman"/>
                        </a:rPr>
                        <a:t>Формирование </a:t>
                      </a:r>
                      <a:r>
                        <a:rPr lang="ru-RU" sz="1400" dirty="0">
                          <a:solidFill>
                            <a:srgbClr val="212121"/>
                          </a:solidFill>
                          <a:latin typeface="Times New Roman"/>
                          <a:ea typeface="Times New Roman"/>
                        </a:rPr>
                        <a:t>основ безопасного, бережного и </a:t>
                      </a:r>
                      <a:r>
                        <a:rPr lang="ru-RU" sz="1400" dirty="0" err="1">
                          <a:solidFill>
                            <a:srgbClr val="212121"/>
                          </a:solidFill>
                          <a:latin typeface="Times New Roman"/>
                          <a:ea typeface="Times New Roman"/>
                        </a:rPr>
                        <a:t>экологичного</a:t>
                      </a:r>
                      <a:r>
                        <a:rPr lang="ru-RU" sz="1400" dirty="0">
                          <a:solidFill>
                            <a:srgbClr val="212121"/>
                          </a:solidFill>
                          <a:latin typeface="Times New Roman"/>
                          <a:ea typeface="Times New Roman"/>
                        </a:rPr>
                        <a:t> поведения в природе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0711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Познавательное </a:t>
                      </a:r>
                      <a:r>
                        <a:rPr lang="ru-RU" sz="1400" dirty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развитие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Побуждать 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детей к самостоятельному экспериментированию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Способствовать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развитию познавательной активности в процессе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реализации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проекта.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Развивать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воображение и творческие способности детей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;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Пополнять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знания детей о подводном мире, его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обитателях.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Познакомить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с неблагоприятными для природы последствиями деятельности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человека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112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Речевое </a:t>
                      </a:r>
                      <a:r>
                        <a:rPr lang="ru-RU" sz="1400" dirty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развитие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Обогащать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 расширять словарный запас детей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1146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Художественно‑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эстетическое </a:t>
                      </a:r>
                      <a:r>
                        <a:rPr lang="ru-RU" sz="1400" dirty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развитие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Развивать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у детей эмоциональную отзывчивость на художественные образы,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умение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высказывать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личные оценки и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суждения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. Развивать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творческое отношение к рукотворному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миру.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6910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Физическое </a:t>
                      </a:r>
                      <a:r>
                        <a:rPr lang="ru-RU" sz="1400" dirty="0">
                          <a:solidFill>
                            <a:srgbClr val="222222"/>
                          </a:solidFill>
                          <a:latin typeface="Times New Roman"/>
                          <a:ea typeface="Times New Roman"/>
                        </a:rPr>
                        <a:t>развитие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Развивать у детей умение согласовывать свои действия с движениями других: начинать и заканчивать упражнения одновременно, соблюдать предложенный </a:t>
                      </a:r>
                      <a:r>
                        <a:rPr lang="ru-RU" sz="14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темп.Развивать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 детей потребность в двигательной активности, интерес к физическим упражнениям.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3662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63474" y="822960"/>
            <a:ext cx="7457120" cy="2756263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Гипотеза: </a:t>
            </a:r>
            <a:r>
              <a:rPr lang="ru-RU" sz="2400" i="1" dirty="0" smtClean="0">
                <a:latin typeface="Georgia" pitchFamily="18" charset="0"/>
              </a:rPr>
              <a:t>если дать детям подробные представления о разнообразии подводного мира, жизни в мировом океане, о воде как главном источнике существования всего живого на земле, у детей сформируется осознанное бережное отношение к природе, в частности, к водным объектам.</a:t>
            </a:r>
            <a:r>
              <a:rPr lang="ru-RU" sz="2000" dirty="0" smtClean="0">
                <a:latin typeface="Georgia" pitchFamily="18" charset="0"/>
              </a:rPr>
              <a:t/>
            </a:r>
            <a:br>
              <a:rPr lang="ru-RU" sz="2000" dirty="0" smtClean="0">
                <a:latin typeface="Georgia" pitchFamily="18" charset="0"/>
              </a:rPr>
            </a:br>
            <a:r>
              <a:rPr lang="ru-RU" sz="2000" dirty="0" smtClean="0">
                <a:latin typeface="Georgia" pitchFamily="18" charset="0"/>
              </a:rPr>
              <a:t> </a:t>
            </a:r>
            <a:br>
              <a:rPr lang="ru-RU" sz="2000" dirty="0" smtClean="0">
                <a:latin typeface="Georgia" pitchFamily="18" charset="0"/>
              </a:rPr>
            </a:br>
            <a:endParaRPr lang="ru-RU" sz="2000" dirty="0">
              <a:latin typeface="Georg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2837217"/>
            <a:ext cx="50422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Ожидаемый результат:</a:t>
            </a:r>
            <a:r>
              <a:rPr lang="ru-RU" sz="2400" dirty="0" smtClean="0">
                <a:latin typeface="Georgia" pitchFamily="18" charset="0"/>
              </a:rPr>
              <a:t/>
            </a:r>
            <a:br>
              <a:rPr lang="ru-RU" sz="2400" dirty="0" smtClean="0">
                <a:latin typeface="Georgia" pitchFamily="18" charset="0"/>
              </a:rPr>
            </a:br>
            <a:r>
              <a:rPr lang="ru-RU" sz="2400" i="1" dirty="0" smtClean="0">
                <a:latin typeface="Georgia" pitchFamily="18" charset="0"/>
              </a:rPr>
              <a:t>У детей сформируются элементарные представления о воде, ее значения для жизни человека, животных, растений.</a:t>
            </a:r>
            <a:br>
              <a:rPr lang="ru-RU" sz="2400" i="1" dirty="0" smtClean="0">
                <a:latin typeface="Georgia" pitchFamily="18" charset="0"/>
              </a:rPr>
            </a:br>
            <a:r>
              <a:rPr lang="ru-RU" sz="2400" i="1" dirty="0" smtClean="0">
                <a:latin typeface="Georgia" pitchFamily="18" charset="0"/>
              </a:rPr>
              <a:t>Дети получат знания о бережном отношении к воде и водоемам</a:t>
            </a:r>
            <a:endParaRPr lang="ru-RU" sz="2400" dirty="0"/>
          </a:p>
        </p:txBody>
      </p:sp>
      <p:pic>
        <p:nvPicPr>
          <p:cNvPr id="8" name="Рисунок 7" descr="vred-plastika-dlya-zhivykh-rganizmov-na-zemle-i-v-okea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9187" y="3255909"/>
            <a:ext cx="4238223" cy="284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486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32846" y="1292591"/>
            <a:ext cx="6568846" cy="1325563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Формы взаимодействия с семьей</a:t>
            </a:r>
            <a:r>
              <a:rPr lang="ru-RU" sz="2400" dirty="0" smtClean="0">
                <a:latin typeface="Georgia" pitchFamily="18" charset="0"/>
              </a:rPr>
              <a:t/>
            </a:r>
            <a:br>
              <a:rPr lang="ru-RU" sz="2400" dirty="0" smtClean="0">
                <a:latin typeface="Georgia" pitchFamily="18" charset="0"/>
              </a:rPr>
            </a:br>
            <a:r>
              <a:rPr lang="ru-RU" sz="2000" dirty="0" smtClean="0">
                <a:latin typeface="Georgia" pitchFamily="18" charset="0"/>
              </a:rPr>
              <a:t>- Помощь в обогащении предметно-пространственной среды группы по теме (ракушки, привезенные с моря; фигурки морских обитателей, репродукции картин </a:t>
            </a:r>
            <a:r>
              <a:rPr lang="ru-RU" sz="2000" dirty="0" err="1" smtClean="0">
                <a:latin typeface="Georgia" pitchFamily="18" charset="0"/>
              </a:rPr>
              <a:t>художников-маренистов</a:t>
            </a:r>
            <a:r>
              <a:rPr lang="ru-RU" sz="2000" dirty="0" smtClean="0">
                <a:latin typeface="Georgia" pitchFamily="18" charset="0"/>
              </a:rPr>
              <a:t>, энциклопедии по теме)</a:t>
            </a:r>
            <a:br>
              <a:rPr lang="ru-RU" sz="2000" dirty="0" smtClean="0">
                <a:latin typeface="Georgia" pitchFamily="18" charset="0"/>
              </a:rPr>
            </a:br>
            <a:r>
              <a:rPr lang="ru-RU" sz="2000" dirty="0" smtClean="0">
                <a:latin typeface="Georgia" pitchFamily="18" charset="0"/>
              </a:rPr>
              <a:t>- Помощь в оформлении группового фотоальбома «Как мы отдыхали на море».</a:t>
            </a:r>
            <a:br>
              <a:rPr lang="ru-RU" sz="2000" dirty="0" smtClean="0">
                <a:latin typeface="Georgia" pitchFamily="18" charset="0"/>
              </a:rPr>
            </a:br>
            <a:r>
              <a:rPr lang="ru-RU" sz="2000" dirty="0" smtClean="0">
                <a:latin typeface="Georgia" pitchFamily="18" charset="0"/>
              </a:rPr>
              <a:t>- Родители записывают, придуманный ребёнком, рассказ о морском обитателе, помогают оформить рисунками.</a:t>
            </a:r>
            <a:r>
              <a:rPr lang="ru-RU" sz="2400" dirty="0" smtClean="0">
                <a:latin typeface="Georgia" pitchFamily="18" charset="0"/>
              </a:rPr>
              <a:t/>
            </a:r>
            <a:br>
              <a:rPr lang="ru-RU" sz="2400" dirty="0" smtClean="0">
                <a:latin typeface="Georgia" pitchFamily="18" charset="0"/>
              </a:rPr>
            </a:br>
            <a:r>
              <a:rPr lang="ru-RU" sz="2400" dirty="0" smtClean="0">
                <a:latin typeface="Georgia" pitchFamily="18" charset="0"/>
              </a:rPr>
              <a:t> </a:t>
            </a:r>
            <a:br>
              <a:rPr lang="ru-RU" sz="2400" dirty="0" smtClean="0">
                <a:latin typeface="Georgia" pitchFamily="18" charset="0"/>
              </a:rPr>
            </a:br>
            <a:endParaRPr lang="ru-RU" sz="2000" dirty="0">
              <a:latin typeface="Georg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60767" y="3108960"/>
            <a:ext cx="668818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Продукты проекта:</a:t>
            </a:r>
            <a:r>
              <a:rPr lang="ru-RU" sz="2000" dirty="0" smtClean="0">
                <a:latin typeface="Georgia" pitchFamily="18" charset="0"/>
              </a:rPr>
              <a:t/>
            </a:r>
            <a:br>
              <a:rPr lang="ru-RU" sz="2000" dirty="0" smtClean="0">
                <a:latin typeface="Georgia" pitchFamily="18" charset="0"/>
              </a:rPr>
            </a:br>
            <a:r>
              <a:rPr lang="ru-RU" b="1" dirty="0" smtClean="0">
                <a:latin typeface="Georgia" pitchFamily="18" charset="0"/>
              </a:rPr>
              <a:t>-для детей</a:t>
            </a:r>
            <a:r>
              <a:rPr lang="ru-RU" dirty="0" smtClean="0">
                <a:latin typeface="Georgia" pitchFamily="18" charset="0"/>
              </a:rPr>
              <a:t>  создание альбома «Как мы отдыхали на море», выставка поделок, рисунков, аппликаций, макет «Сохраним природу моря»</a:t>
            </a:r>
            <a:br>
              <a:rPr lang="ru-RU" dirty="0" smtClean="0">
                <a:latin typeface="Georgia" pitchFamily="18" charset="0"/>
              </a:rPr>
            </a:br>
            <a:r>
              <a:rPr lang="ru-RU" b="1" dirty="0" smtClean="0">
                <a:latin typeface="Georgia" pitchFamily="18" charset="0"/>
              </a:rPr>
              <a:t>-для педагогов</a:t>
            </a:r>
            <a:r>
              <a:rPr lang="ru-RU" dirty="0" smtClean="0">
                <a:latin typeface="Georgia" pitchFamily="18" charset="0"/>
              </a:rPr>
              <a:t> представление на педагогическом совете презентации, оформление консультации для родителей, методические разработки по теме «Тайны морей и океанов».</a:t>
            </a:r>
            <a:br>
              <a:rPr lang="ru-RU" dirty="0" smtClean="0">
                <a:latin typeface="Georgia" pitchFamily="18" charset="0"/>
              </a:rPr>
            </a:br>
            <a:r>
              <a:rPr lang="ru-RU" b="1" dirty="0" smtClean="0">
                <a:latin typeface="Georgia" pitchFamily="18" charset="0"/>
              </a:rPr>
              <a:t>- для родителей </a:t>
            </a:r>
            <a:r>
              <a:rPr lang="ru-RU" dirty="0" smtClean="0">
                <a:latin typeface="Georgia" pitchFamily="18" charset="0"/>
              </a:rPr>
              <a:t>выставка детских рисунков и поделок из природного материала «Море и морские тайны», фотоальбом «Как мы отдыхали на море».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0406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6571" y="470263"/>
            <a:ext cx="9326879" cy="828541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> </a:t>
            </a:r>
            <a:br>
              <a:rPr lang="ru-RU" sz="2200" dirty="0" smtClean="0"/>
            </a:b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Изменение предметно-пространственной среды группы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209006" y="1045028"/>
          <a:ext cx="9457508" cy="547596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85108"/>
                <a:gridCol w="4619897"/>
                <a:gridCol w="3152503"/>
              </a:tblGrid>
              <a:tr h="544613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/>
                        <a:t>Центр развития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/>
                        <a:t>Предметы (деятельность)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46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Вносится педагогом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Вносится семьей, детьми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266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i="1" dirty="0"/>
                        <a:t>Уголок чтения</a:t>
                      </a:r>
                      <a:endParaRPr lang="ru-RU" sz="1600" b="1" i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Книги об обитателях море и океанов</a:t>
                      </a:r>
                      <a:endParaRPr lang="ru-RU" sz="1200"/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Фотографии великих ученых, изучавших моря и океаны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Различные энциклопедии 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5666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i="1" dirty="0"/>
                        <a:t>Уголок конструирования и ручного труда</a:t>
                      </a:r>
                      <a:endParaRPr lang="ru-RU" sz="1600" b="1" i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Внесение различного бросового материала для разнообразия детского конструирования</a:t>
                      </a:r>
                      <a:endParaRPr lang="ru-RU" sz="1200" dirty="0"/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Внесение карточек- схем, алгоритмов по техническому моделированию и конструированию подводных лодок, батискафов и кораблей.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Внесение бросового материала (яиц киндер сюрпризов, палочек от мороженого, спичечные коробки)</a:t>
                      </a:r>
                      <a:endParaRPr lang="ru-RU" sz="1200"/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Создание коллекции «Дары моря» (различные ракушки)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2533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i="1" dirty="0"/>
                        <a:t>Уголок творчества и рисования</a:t>
                      </a:r>
                      <a:endParaRPr lang="ru-RU" sz="1600" b="1" i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Картины, на которых изображены море и его обитатели</a:t>
                      </a:r>
                      <a:endParaRPr lang="ru-RU" sz="1200" dirty="0"/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 Внесение трафаретов морских обитателей (рыбки, осьминоги, </a:t>
                      </a:r>
                      <a:r>
                        <a:rPr lang="ru-RU" sz="1400" dirty="0" err="1"/>
                        <a:t>молюски</a:t>
                      </a:r>
                      <a:r>
                        <a:rPr lang="ru-RU" sz="1400" dirty="0"/>
                        <a:t> и </a:t>
                      </a:r>
                      <a:r>
                        <a:rPr lang="ru-RU" sz="1400" dirty="0" err="1"/>
                        <a:t>др</a:t>
                      </a:r>
                      <a:r>
                        <a:rPr lang="ru-RU" sz="1400" dirty="0"/>
                        <a:t>).</a:t>
                      </a:r>
                      <a:endParaRPr lang="ru-RU" sz="1200" dirty="0"/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девочкам, моделей легковой машины 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Картины (репродукции) И.К.Айвазовского «Волна», «Восход солнца», «Суда на рейде», «Буря», «Лунная ночь».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9400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i="1" dirty="0"/>
                        <a:t>Уголок экспериментирования</a:t>
                      </a:r>
                      <a:endParaRPr lang="ru-RU" sz="1600" b="1" i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Микроскоп и стеклышки.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Предметы морского происхождения: ракушки, камни и т.д.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7348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0"/>
            <a:ext cx="9906000" cy="74212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290" y="0"/>
            <a:ext cx="8543925" cy="732153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Виды деятельности детей при реализации проекта</a:t>
            </a:r>
            <a:endParaRPr lang="ru-RU" sz="2400" b="1" i="1" dirty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pSp>
        <p:nvGrpSpPr>
          <p:cNvPr id="1026" name="Group 2"/>
          <p:cNvGrpSpPr>
            <a:grpSpLocks noChangeAspect="1"/>
          </p:cNvGrpSpPr>
          <p:nvPr/>
        </p:nvGrpSpPr>
        <p:grpSpPr bwMode="auto">
          <a:xfrm>
            <a:off x="0" y="702707"/>
            <a:ext cx="9667240" cy="6155293"/>
            <a:chOff x="4704" y="2160"/>
            <a:chExt cx="7612" cy="4159"/>
          </a:xfrm>
        </p:grpSpPr>
        <p:sp>
          <p:nvSpPr>
            <p:cNvPr id="1028" name="AutoShape 4"/>
            <p:cNvSpPr>
              <a:spLocks noChangeArrowheads="1"/>
            </p:cNvSpPr>
            <p:nvPr/>
          </p:nvSpPr>
          <p:spPr bwMode="auto">
            <a:xfrm>
              <a:off x="4704" y="2197"/>
              <a:ext cx="2239" cy="2525"/>
            </a:xfrm>
            <a:prstGeom prst="flowChartProcess">
              <a:avLst/>
            </a:prstGeom>
            <a:solidFill>
              <a:schemeClr val="accent4">
                <a:lumMod val="40000"/>
                <a:lumOff val="60000"/>
                <a:alpha val="69000"/>
              </a:schemeClr>
            </a:solidFill>
            <a:ln w="25400">
              <a:solidFill>
                <a:srgbClr val="FF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prstMaterial="flat">
              <a:bevelT w="152400" h="50800" prst="softRound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Игровая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Дидактические игры: «Где живет вода?», «Кому нужна вода?» 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Сюжетно-ролевые игры: «Путешествие на корабле», «Подводная экспедиция».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Развивающая</a:t>
              </a:r>
              <a:r>
                <a:rPr kumimoji="0" lang="ru-RU" sz="1400" b="0" i="0" u="none" strike="noStrike" cap="none" normalizeH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 и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гра  «Подводный мир».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Малоподвижные игры «Найди море, реку, океан», «Кто больше?», «Назови одним словом».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Подвижные игры «Море волнуется», «Водолаз», «Рыбаки и рыбки».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7046" y="2177"/>
              <a:ext cx="3087" cy="1812"/>
            </a:xfrm>
            <a:prstGeom prst="rect">
              <a:avLst/>
            </a:prstGeom>
            <a:solidFill>
              <a:srgbClr val="FFC000">
                <a:alpha val="67000"/>
              </a:srgbClr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Georgia" pitchFamily="18" charset="0"/>
                  <a:cs typeface="Arial" pitchFamily="34" charset="0"/>
                </a:rPr>
                <a:t>Познавательно-исследовательская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Georgia" pitchFamily="18" charset="0"/>
                  <a:cs typeface="Arial" pitchFamily="34" charset="0"/>
                </a:rPr>
                <a:t>Беседа о море как среде обитания разных животных и растений.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Georgia" pitchFamily="18" charset="0"/>
                  <a:cs typeface="Arial" pitchFamily="34" charset="0"/>
                </a:rPr>
                <a:t>Просмотр видеофильмов, репродукций картин, иллюстраций, рассказывающих о флоре и фауне подводного мира.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Georgia" pitchFamily="18" charset="0"/>
                  <a:cs typeface="Arial" pitchFamily="34" charset="0"/>
                </a:rPr>
                <a:t> Игры – экспериментирования с водой, бумагой.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Georgia" pitchFamily="18" charset="0"/>
                  <a:cs typeface="Arial" pitchFamily="34" charset="0"/>
                </a:rPr>
                <a:t>Опыты: виды мусора, как загрязняются моря и океаны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>
              <a:off x="8376" y="6319"/>
              <a:ext cx="90" cy="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10245" y="2160"/>
              <a:ext cx="2071" cy="4027"/>
            </a:xfrm>
            <a:prstGeom prst="rect">
              <a:avLst/>
            </a:prstGeom>
            <a:solidFill>
              <a:schemeClr val="accent4">
                <a:alpha val="32000"/>
              </a:schemeClr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Восприятие художественной литературы:</a:t>
              </a: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Чтение и рассматривание научно-популярных иллюстрированных изданий для детей, энциклопедий, литературных произведений: 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Г. Косов «Азбука подводного мира»,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err="1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С.Сахарнов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 «Кто в море живет?»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Г.Х.Андерсен «Русалочка».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 С. Сахаров «Морские сказки»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С. Воронина «Добрая раковина»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«Сказка о рыбаке и рыбке»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Сказка «По щучьему 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  <a:hlinkClick r:id="rId3" tooltip="Веление"/>
                </a:rPr>
                <a:t>велению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», </a:t>
              </a: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Разучивание стихов:</a:t>
              </a: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 В. Орлова «Для чего морю наряды?», «Я рисую море»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 Ю. </a:t>
              </a:r>
              <a:r>
                <a:rPr kumimoji="0" lang="ru-RU" sz="1400" b="0" i="0" u="none" strike="noStrike" cap="none" normalizeH="0" baseline="0" dirty="0" err="1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Дулепины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 «Осьминог»,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С. Баранова «Дельфины».</a:t>
              </a:r>
            </a:p>
          </p:txBody>
        </p:sp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4704" y="4865"/>
              <a:ext cx="2242" cy="132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Музыкальное развитие</a:t>
              </a: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Прослушивание  песен о море, слушание  музыки: «Звуки моря», </a:t>
              </a: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« Звуки  дельфина». 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cs typeface="Arial" pitchFamily="34" charset="0"/>
              </a:endParaRPr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>
              <a:off x="7008" y="4863"/>
              <a:ext cx="3127" cy="1333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Georgia" pitchFamily="18" charset="0"/>
                  <a:cs typeface="Arial" pitchFamily="34" charset="0"/>
                </a:rPr>
                <a:t>Изобразительная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buClrTx/>
                <a:buSzTx/>
                <a:buFont typeface="Arial" pitchFamily="34" charset="0"/>
                <a:buChar char="•"/>
                <a:tabLst/>
              </a:pPr>
              <a:r>
                <a:rPr lang="ru-RU" sz="1400" dirty="0" smtClean="0">
                  <a:solidFill>
                    <a:schemeClr val="accent5">
                      <a:lumMod val="50000"/>
                    </a:schemeClr>
                  </a:solidFill>
                  <a:latin typeface="Georgia" pitchFamily="18" charset="0"/>
                  <a:cs typeface="Arial" pitchFamily="34" charset="0"/>
                </a:rPr>
                <a:t>Р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исование на тему «Загадочные осьминоги»,«Морские обитатели».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Аппликация с элементами рисования «На дне морском».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buClrTx/>
                <a:buSzTx/>
                <a:buFont typeface="Arial" pitchFamily="34" charset="0"/>
                <a:buChar char="•"/>
                <a:tabLst/>
              </a:pPr>
              <a:r>
                <a:rPr lang="ru-RU" sz="1400" dirty="0" smtClean="0">
                  <a:solidFill>
                    <a:schemeClr val="accent5">
                      <a:lumMod val="50000"/>
                    </a:schemeClr>
                  </a:solidFill>
                  <a:latin typeface="Georgia" pitchFamily="18" charset="0"/>
                  <a:cs typeface="Arial" pitchFamily="34" charset="0"/>
                </a:rPr>
                <a:t>О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формление альбома «Как мы на море отдыхали».</a:t>
              </a: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buClrTx/>
                <a:buSzTx/>
                <a:buFont typeface="Arial" pitchFamily="34" charset="0"/>
                <a:buChar char="•"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Лепка из пластилина «Рыбки играют».</a:t>
              </a:r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>
              <a:off x="7029" y="4116"/>
              <a:ext cx="3130" cy="630"/>
            </a:xfrm>
            <a:prstGeom prst="rect">
              <a:avLst/>
            </a:prstGeom>
            <a:solidFill>
              <a:srgbClr val="FF0000">
                <a:alpha val="23000"/>
              </a:srgbClr>
            </a:solidFill>
            <a:ln w="3175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Итоговое событие: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b="1" dirty="0" smtClean="0">
                  <a:solidFill>
                    <a:schemeClr val="accent5">
                      <a:lumMod val="50000"/>
                    </a:schemeClr>
                  </a:solidFill>
                  <a:latin typeface="Georgia" pitchFamily="18" charset="0"/>
                  <a:cs typeface="Arial" pitchFamily="34" charset="0"/>
                </a:rPr>
                <a:t>м</a:t>
              </a:r>
              <a:r>
                <a:rPr kumimoji="0" lang="ru-RU" b="1" i="0" u="none" strike="noStrike" cap="none" normalizeH="0" baseline="0" dirty="0" smtClean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latin typeface="Georgia" pitchFamily="18" charset="0"/>
                  <a:cs typeface="Arial" pitchFamily="34" charset="0"/>
                </a:rPr>
                <a:t>акет «Сохраним природу моря»</a:t>
              </a: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Georgia" pitchFamily="18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1850" y="663030"/>
            <a:ext cx="8543925" cy="435133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Итоги проекта «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Тайны морей и океанов</a:t>
            </a: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».</a:t>
            </a:r>
          </a:p>
          <a:p>
            <a:pPr>
              <a:buNone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Дети нашей группы узнали:</a:t>
            </a:r>
          </a:p>
          <a:p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Как животные и растения приспособились жить в воде, о разнообразии флоры и фауны подводного мира; </a:t>
            </a:r>
          </a:p>
          <a:p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Дети стали приносить в группу новые книги о морях, океанах, о морских путешествиях, с удовольствием рассматривать картинки, делиться впечатлениями об увиденном.</a:t>
            </a:r>
          </a:p>
          <a:p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По окончании проекта у детей возник вопрос, чему и кому еще нужна помощь людей, что надо делать, чтобы наша планета Земля стала лучше, чище. </a:t>
            </a:r>
          </a:p>
          <a:p>
            <a:r>
              <a:rPr lang="ru-RU" sz="360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 Поэтому </a:t>
            </a: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мы решили больше узнать о жизни животных, птиц, растений. Эти темы и станут темами новых проектов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  <a:t>Макет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  <a:t>«Сохраним природу моря»</a:t>
            </a:r>
            <a:b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</a:br>
            <a:endParaRPr lang="ru-RU" sz="3600" b="1" dirty="0"/>
          </a:p>
        </p:txBody>
      </p:sp>
      <p:pic>
        <p:nvPicPr>
          <p:cNvPr id="9" name="Рисунок 8" descr="20190626_1618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074" y="1046314"/>
            <a:ext cx="5689600" cy="42672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 descr="20190626_1617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03520" y="3722914"/>
            <a:ext cx="4389120" cy="329184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409" y="770076"/>
            <a:ext cx="8543925" cy="1325563"/>
          </a:xfrm>
        </p:spPr>
        <p:txBody>
          <a:bodyPr>
            <a:noAutofit/>
          </a:bodyPr>
          <a:lstStyle/>
          <a:p>
            <a:pPr lvl="0"/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  <a:cs typeface="Arial" pitchFamily="34" charset="0"/>
              </a:rPr>
              <a:t>Познавательно-исследовательская деятельность: </a:t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  <a:cs typeface="Arial" pitchFamily="34" charset="0"/>
              </a:rPr>
              <a:t>просмотр видеофильма о природе морей и океанов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  <a:cs typeface="Arial" pitchFamily="34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  <a:cs typeface="Arial" pitchFamily="34" charset="0"/>
              </a:rPr>
            </a:br>
            <a:endParaRPr lang="ru-RU" sz="2400" dirty="0"/>
          </a:p>
        </p:txBody>
      </p:sp>
      <p:pic>
        <p:nvPicPr>
          <p:cNvPr id="5" name="Содержимое 4" descr="20190605_11420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45376" y="2324348"/>
            <a:ext cx="4825669" cy="361925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122" name="Picture 2" descr="Природа, растения и животные морей и океано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37473" y="2326158"/>
            <a:ext cx="4155168" cy="233728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124" name="Picture 4" descr="Проблема загрязнения морей и океанов - основные источники и ..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33117" y="4895497"/>
            <a:ext cx="4120334" cy="228907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906000" cy="74212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Изобразительная деятельность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</p:txBody>
      </p:sp>
      <p:pic>
        <p:nvPicPr>
          <p:cNvPr id="5" name="Содержимое 4" descr="20190605_11423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3125" y="1746317"/>
            <a:ext cx="4818955" cy="3614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  <p:pic>
        <p:nvPicPr>
          <p:cNvPr id="6" name="Рисунок 5" descr="20190605_1142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08023" y="3674301"/>
            <a:ext cx="4244931" cy="318369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Игровая деятельность на улице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</p:txBody>
      </p:sp>
      <p:pic>
        <p:nvPicPr>
          <p:cNvPr id="5" name="Содержимое 4" descr="20190619_10413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10800000">
            <a:off x="220657" y="1504807"/>
            <a:ext cx="3515320" cy="28991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 descr="20190619_104141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4051663" y="2346417"/>
            <a:ext cx="5562600" cy="41719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353" y="0"/>
            <a:ext cx="8543925" cy="132556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Подвижные игры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</p:txBody>
      </p:sp>
      <p:pic>
        <p:nvPicPr>
          <p:cNvPr id="5" name="Содержимое 4" descr="xlrubw67dxy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39975" y="1296090"/>
            <a:ext cx="2390608" cy="358143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 descr="e5xudcsx2_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85508" y="4059240"/>
            <a:ext cx="4677731" cy="312238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 descr="epxia3dut3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51881" y="1303126"/>
            <a:ext cx="2417399" cy="3621571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-1"/>
            <a:ext cx="9906000" cy="7421245"/>
          </a:xfrm>
          <a:prstGeom prst="rect">
            <a:avLst/>
          </a:prstGeom>
        </p:spPr>
      </p:pic>
      <p:pic>
        <p:nvPicPr>
          <p:cNvPr id="6" name="Рисунок 5" descr="20190626_1616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53097" y="2551711"/>
            <a:ext cx="6087685" cy="45657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 descr="20190626_1616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4987" y="496387"/>
            <a:ext cx="3870442" cy="2902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532811" y="1031966"/>
            <a:ext cx="4901158" cy="1325563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  <a:t>Макет</a:t>
            </a:r>
            <a:b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</a:b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  <a:t>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  <a:t>«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  <a:t>Сохраним</a:t>
            </a:r>
            <a:b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</a:b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  <a:t>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  <a:t>природу моря»</a:t>
            </a:r>
            <a:b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  <a:cs typeface="Arial" pitchFamily="34" charset="0"/>
              </a:rPr>
            </a:b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1811</TotalTime>
  <Words>826</Words>
  <Application>Microsoft Office PowerPoint</Application>
  <PresentationFormat>Лист A4 (210x297 мм)</PresentationFormat>
  <Paragraphs>118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Проект  для детей подготовительной группы  (6-7 лет) на тему  «Тайны морей и океанов»</vt:lpstr>
      <vt:lpstr>Вид проекта: познавательно-исследовательский проект с элементами творчества для детей 6-7 лет. </vt:lpstr>
      <vt:lpstr>Слайд 3</vt:lpstr>
      <vt:lpstr>Цель проекта: создание условий для воспитания экологической культуры и развития познавательных и творческих способностей детей в процессе реализации проекта. Задачи проекта: </vt:lpstr>
      <vt:lpstr>Гипотеза: если дать детям подробные представления о разнообразии подводного мира, жизни в мировом океане, о воде как главном источнике существования всего живого на земле, у детей сформируется осознанное бережное отношение к природе, в частности, к водным объектам.   </vt:lpstr>
      <vt:lpstr>Формы взаимодействия с семьей - Помощь в обогащении предметно-пространственной среды группы по теме (ракушки, привезенные с моря; фигурки морских обитателей, репродукции картин художников-маренистов, энциклопедии по теме) - Помощь в оформлении группового фотоальбома «Как мы отдыхали на море». - Родители записывают, придуманный ребёнком, рассказ о морском обитателе, помогают оформить рисунками.   </vt:lpstr>
      <vt:lpstr>  Изменение предметно-пространственной среды группы </vt:lpstr>
      <vt:lpstr>Виды деятельности детей при реализации проекта</vt:lpstr>
      <vt:lpstr>Слайд 9</vt:lpstr>
      <vt:lpstr>Макет «Сохраним природу моря» </vt:lpstr>
      <vt:lpstr>Познавательно-исследовательская деятельность:  просмотр видеофильма о природе морей и океанов </vt:lpstr>
      <vt:lpstr>Изобразительная деятельность</vt:lpstr>
      <vt:lpstr>Игровая деятельность на улице</vt:lpstr>
      <vt:lpstr>Подвижные игры</vt:lpstr>
      <vt:lpstr>Макет  «Сохраним  природу моря»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Наталья</cp:lastModifiedBy>
  <cp:revision>24</cp:revision>
  <dcterms:created xsi:type="dcterms:W3CDTF">2020-04-01T08:37:41Z</dcterms:created>
  <dcterms:modified xsi:type="dcterms:W3CDTF">2020-04-07T05:45:26Z</dcterms:modified>
</cp:coreProperties>
</file>