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59" r:id="rId4"/>
    <p:sldId id="262" r:id="rId5"/>
    <p:sldId id="263" r:id="rId6"/>
    <p:sldId id="260" r:id="rId7"/>
    <p:sldId id="264" r:id="rId8"/>
    <p:sldId id="265" r:id="rId9"/>
    <p:sldId id="267" r:id="rId10"/>
    <p:sldId id="268" r:id="rId11"/>
    <p:sldId id="273" r:id="rId12"/>
    <p:sldId id="270" r:id="rId13"/>
    <p:sldId id="272" r:id="rId14"/>
    <p:sldId id="274" r:id="rId15"/>
    <p:sldId id="275" r:id="rId16"/>
    <p:sldId id="276" r:id="rId17"/>
    <p:sldId id="277" r:id="rId18"/>
    <p:sldId id="290" r:id="rId19"/>
    <p:sldId id="278" r:id="rId20"/>
    <p:sldId id="291" r:id="rId21"/>
    <p:sldId id="281" r:id="rId22"/>
    <p:sldId id="288" r:id="rId23"/>
    <p:sldId id="286" r:id="rId24"/>
    <p:sldId id="284" r:id="rId25"/>
    <p:sldId id="289" r:id="rId26"/>
    <p:sldId id="285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1911D0B-47D8-4042-A257-CE956CCA5564}" type="datetimeFigureOut">
              <a:rPr lang="ru-RU" smtClean="0"/>
              <a:t>22.03.2020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9848127-CAAF-4E30-8BAF-E10067452AB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0996421">
            <a:off x="110536" y="617575"/>
            <a:ext cx="8963717" cy="3109883"/>
          </a:xfrm>
        </p:spPr>
        <p:txBody>
          <a:bodyPr>
            <a:normAutofit/>
          </a:bodyPr>
          <a:lstStyle/>
          <a:p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9832" y="4149081"/>
            <a:ext cx="5904656" cy="1584175"/>
          </a:xfrm>
        </p:spPr>
        <p:txBody>
          <a:bodyPr>
            <a:normAutofit/>
          </a:bodyPr>
          <a:lstStyle/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s://img2.freepng.ru/20180425/ivw/kisspng-bus-mode-of-transport-sailing-story-5ae11bd22ff7c8.53464993152470216219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3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20979499">
            <a:off x="-287371" y="544937"/>
            <a:ext cx="935981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solidFill>
                  <a:prstClr val="black"/>
                </a:solidFill>
              </a:rPr>
              <a:t>Виртуальное путешествие</a:t>
            </a:r>
            <a:br>
              <a:rPr lang="ru-RU" sz="4400" b="1" dirty="0">
                <a:solidFill>
                  <a:prstClr val="black"/>
                </a:solidFill>
              </a:rPr>
            </a:br>
            <a:r>
              <a:rPr lang="ru-RU" sz="8000" b="1" dirty="0">
                <a:solidFill>
                  <a:srgbClr val="7030A0"/>
                </a:solidFill>
              </a:rPr>
              <a:t>«По морям, </a:t>
            </a:r>
            <a:br>
              <a:rPr lang="ru-RU" sz="8000" b="1" dirty="0">
                <a:solidFill>
                  <a:srgbClr val="7030A0"/>
                </a:solidFill>
              </a:rPr>
            </a:br>
            <a:r>
              <a:rPr lang="ru-RU" sz="8000" b="1" dirty="0">
                <a:solidFill>
                  <a:srgbClr val="7030A0"/>
                </a:solidFill>
              </a:rPr>
              <a:t>по волнам».</a:t>
            </a:r>
            <a:endParaRPr lang="ru-RU" sz="8000" dirty="0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5263858"/>
            <a:ext cx="6218448" cy="158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000" b="1" dirty="0">
                <a:solidFill>
                  <a:prstClr val="black"/>
                </a:solidFill>
              </a:rPr>
              <a:t>Презентация для старшей логопедической группы</a:t>
            </a:r>
          </a:p>
          <a:p>
            <a:pPr lvl="0" algn="ctr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000" b="1" dirty="0">
                <a:solidFill>
                  <a:prstClr val="black"/>
                </a:solidFill>
              </a:rPr>
              <a:t>Подготовила воспитатель высшей </a:t>
            </a:r>
            <a:r>
              <a:rPr lang="ru-RU" sz="2000" b="1" dirty="0" err="1">
                <a:solidFill>
                  <a:prstClr val="black"/>
                </a:solidFill>
              </a:rPr>
              <a:t>квал</a:t>
            </a:r>
            <a:r>
              <a:rPr lang="ru-RU" sz="2000" b="1" dirty="0">
                <a:solidFill>
                  <a:prstClr val="black"/>
                </a:solidFill>
              </a:rPr>
              <a:t>. кат.</a:t>
            </a:r>
          </a:p>
          <a:p>
            <a:pPr lvl="0" algn="ctr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400" b="1" dirty="0">
                <a:solidFill>
                  <a:prstClr val="black"/>
                </a:solidFill>
              </a:rPr>
              <a:t>Новикова Галина Фёдоровна</a:t>
            </a:r>
          </a:p>
          <a:p>
            <a:pPr lvl="0" algn="ctr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000" b="1" dirty="0" err="1">
                <a:solidFill>
                  <a:prstClr val="black"/>
                </a:solidFill>
              </a:rPr>
              <a:t>МБДОУ</a:t>
            </a:r>
            <a:r>
              <a:rPr lang="ru-RU" sz="2000" b="1" dirty="0">
                <a:solidFill>
                  <a:prstClr val="black"/>
                </a:solidFill>
              </a:rPr>
              <a:t> №14  с. Андреевское </a:t>
            </a:r>
          </a:p>
        </p:txBody>
      </p:sp>
    </p:spTree>
    <p:extLst>
      <p:ext uri="{BB962C8B-B14F-4D97-AF65-F5344CB8AC3E}">
        <p14:creationId xmlns:p14="http://schemas.microsoft.com/office/powerpoint/2010/main" val="286664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132856"/>
            <a:ext cx="8496944" cy="396044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u="sng" dirty="0" smtClean="0">
                <a:solidFill>
                  <a:schemeClr val="bg1"/>
                </a:solidFill>
                <a:latin typeface="+mn-lt"/>
              </a:rPr>
              <a:t>Задачи</a:t>
            </a:r>
            <a:r>
              <a:rPr lang="ru-RU" b="1" dirty="0" smtClean="0">
                <a:solidFill>
                  <a:schemeClr val="bg1"/>
                </a:solidFill>
                <a:latin typeface="+mn-lt"/>
              </a:rPr>
              <a:t>: </a:t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000" b="1" dirty="0" smtClean="0">
                <a:solidFill>
                  <a:schemeClr val="bg1"/>
                </a:solidFill>
                <a:latin typeface="+mn-lt"/>
              </a:rPr>
              <a:t>развивать устную речь, </a:t>
            </a:r>
            <a:br>
              <a:rPr lang="ru-RU" sz="40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000" b="1" dirty="0" smtClean="0">
                <a:solidFill>
                  <a:schemeClr val="bg1"/>
                </a:solidFill>
                <a:latin typeface="+mn-lt"/>
              </a:rPr>
              <a:t>обогащать словарный запас, </a:t>
            </a:r>
            <a:br>
              <a:rPr lang="ru-RU" sz="40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000" b="1" dirty="0" smtClean="0">
                <a:solidFill>
                  <a:schemeClr val="bg1"/>
                </a:solidFill>
                <a:latin typeface="+mn-lt"/>
              </a:rPr>
              <a:t>развивать память, воображение и мышление, </a:t>
            </a:r>
            <a:br>
              <a:rPr lang="ru-RU" sz="40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000" b="1" dirty="0" smtClean="0">
                <a:solidFill>
                  <a:schemeClr val="bg1"/>
                </a:solidFill>
                <a:latin typeface="+mn-lt"/>
              </a:rPr>
              <a:t>воспитывать бережное отношение к обитателям морей и океанов.</a:t>
            </a:r>
            <a:endParaRPr lang="ru-RU" sz="4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548681"/>
            <a:ext cx="8496944" cy="1368151"/>
          </a:xfrm>
        </p:spPr>
        <p:txBody>
          <a:bodyPr>
            <a:noAutofit/>
          </a:bodyPr>
          <a:lstStyle/>
          <a:p>
            <a:pPr algn="l"/>
            <a:r>
              <a:rPr lang="ru-RU" sz="3600" b="1" u="sng" dirty="0" smtClean="0">
                <a:solidFill>
                  <a:schemeClr val="bg1"/>
                </a:solidFill>
              </a:rPr>
              <a:t>Цель</a:t>
            </a:r>
            <a:r>
              <a:rPr lang="ru-RU" sz="3600" b="1" dirty="0" smtClean="0">
                <a:solidFill>
                  <a:schemeClr val="bg1"/>
                </a:solidFill>
              </a:rPr>
              <a:t>: закрепить знания детей об </a:t>
            </a:r>
          </a:p>
          <a:p>
            <a:pPr algn="l"/>
            <a:r>
              <a:rPr lang="ru-RU" sz="3600" b="1" dirty="0" smtClean="0">
                <a:solidFill>
                  <a:schemeClr val="bg1"/>
                </a:solidFill>
              </a:rPr>
              <a:t>обитателях морей и океанов</a:t>
            </a:r>
            <a:r>
              <a:rPr lang="ru-RU" sz="3600" dirty="0" smtClean="0">
                <a:solidFill>
                  <a:schemeClr val="bg1"/>
                </a:solidFill>
              </a:rPr>
              <a:t>.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64288" y="1124744"/>
            <a:ext cx="1686534" cy="2658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6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Ребята, кто из вас отгадает  загадку: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918011"/>
            <a:ext cx="53823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Чего в гору не выкатить,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 решете не унести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И в руках не удержать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24128" y="1872897"/>
            <a:ext cx="28590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воду)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2413338"/>
            <a:ext cx="8820472" cy="4444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Правильно. И оказывается, без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воды нет жизни. Люди могут прожить без пищи несколько недель,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а вот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без воды не проживут и двух-трех дней.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Без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воды не могут расти растения и существовать животные. Например, слону в сутки надо 90 литров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воды.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А вот ещё одна загадка: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  <a:p>
            <a:pPr lvl="0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	Кругом вода, </a:t>
            </a:r>
            <a:b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	А с питьем – беда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?               </a:t>
            </a:r>
            <a:r>
              <a:rPr lang="ru-RU" sz="20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(море, </a:t>
            </a:r>
            <a:r>
              <a:rPr lang="ru-RU" sz="20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океан)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Молодцы, и эту загадку отгадали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 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08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9144000" cy="6552728"/>
          </a:xfrm>
        </p:spPr>
        <p:txBody>
          <a:bodyPr>
            <a:normAutofit fontScale="90000"/>
          </a:bodyPr>
          <a:lstStyle/>
          <a:p>
            <a:pPr marL="285750" lvl="0" indent="-285750" algn="l">
              <a:spcBef>
                <a:spcPts val="0"/>
              </a:spcBef>
            </a:pP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На </a:t>
            </a:r>
            <a:r>
              <a:rPr lang="ru-RU" sz="3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земле много воды. </a:t>
            </a: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Ею </a:t>
            </a:r>
            <a:r>
              <a:rPr lang="ru-RU" sz="3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заполнены моря и океаны</a:t>
            </a: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. </a:t>
            </a:r>
            <a:b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Но вся вода в морях и океанах солёная. </a:t>
            </a:r>
            <a:b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Эту </a:t>
            </a:r>
            <a:r>
              <a:rPr lang="ru-RU" sz="3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воду человек не может </a:t>
            </a: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использовать</a:t>
            </a:r>
            <a:r>
              <a:rPr lang="ru-RU" sz="3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</a:t>
            </a: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для еды и питья. </a:t>
            </a:r>
            <a:b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Человеку нужна </a:t>
            </a:r>
            <a:r>
              <a:rPr lang="ru-RU" sz="3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пресная вода, которой </a:t>
            </a: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 к сожалению в </a:t>
            </a:r>
            <a:r>
              <a:rPr lang="ru-RU" sz="3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природе не так уж и много. </a:t>
            </a: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/>
            </a:r>
            <a:b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</a:br>
            <a:r>
              <a:rPr lang="ru-RU" sz="3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А ещё все моря и океаны имеют свои названия, но  их можно назвать ещё и красиво при помощи эпитетов:</a:t>
            </a:r>
            <a:r>
              <a:rPr lang="ru-RU" sz="3100" dirty="0" smtClean="0">
                <a:latin typeface="+mn-lt"/>
                <a:cs typeface="Times New Roman" panose="02020603050405020304" pitchFamily="18" charset="0"/>
              </a:rPr>
              <a:t>  </a:t>
            </a:r>
            <a:r>
              <a:rPr lang="ru-RU" sz="3100" b="1" dirty="0" smtClean="0">
                <a:latin typeface="+mn-lt"/>
                <a:cs typeface="Times New Roman" panose="02020603050405020304" pitchFamily="18" charset="0"/>
              </a:rPr>
              <a:t>безбрежные, бескрайние, синие, лазурные, голубые, теплые, холодные, прозрачные, бушующие, волнующие, солёные, ласковые, глубокие… </a:t>
            </a:r>
            <a:br>
              <a:rPr lang="ru-RU" sz="3100" b="1" dirty="0" smtClean="0">
                <a:latin typeface="+mn-lt"/>
                <a:cs typeface="Times New Roman" panose="02020603050405020304" pitchFamily="18" charset="0"/>
              </a:rPr>
            </a:br>
            <a:r>
              <a:rPr lang="ru-RU" sz="3100" b="1" dirty="0">
                <a:latin typeface="+mn-lt"/>
                <a:cs typeface="Times New Roman" panose="02020603050405020304" pitchFamily="18" charset="0"/>
              </a:rPr>
              <a:t/>
            </a:r>
            <a:br>
              <a:rPr lang="ru-RU" sz="3100" b="1" dirty="0">
                <a:latin typeface="+mn-lt"/>
                <a:cs typeface="Times New Roman" panose="02020603050405020304" pitchFamily="18" charset="0"/>
              </a:rPr>
            </a:b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52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0768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Моря и океаны бывают спокойные</a:t>
            </a:r>
            <a:r>
              <a:rPr lang="ru-RU" sz="3200" b="1" dirty="0"/>
              <a:t> </a:t>
            </a:r>
            <a:r>
              <a:rPr lang="ru-RU" sz="3200" b="1" dirty="0" smtClean="0"/>
              <a:t>и тихие,</a:t>
            </a:r>
            <a:br>
              <a:rPr lang="ru-RU" sz="3200" b="1" dirty="0" smtClean="0"/>
            </a:br>
            <a:r>
              <a:rPr lang="ru-RU" sz="3200" b="1" dirty="0" smtClean="0"/>
              <a:t> а бывают бурлящие и штормовые</a:t>
            </a:r>
            <a:endParaRPr lang="ru-RU" sz="3200" b="1" dirty="0"/>
          </a:p>
        </p:txBody>
      </p:sp>
      <p:pic>
        <p:nvPicPr>
          <p:cNvPr id="3" name="Picture 2" descr="http://vardane-sochi.ucoz.ru/_ph/16/2/660775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813" y="1556792"/>
            <a:ext cx="3708412" cy="22228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Спокойное море 1600x1280"/>
          <p:cNvPicPr>
            <a:picLocks noChangeAspect="1" noChangeArrowheads="1"/>
          </p:cNvPicPr>
          <p:nvPr/>
        </p:nvPicPr>
        <p:blipFill>
          <a:blip r:embed="rId3" cstate="print"/>
          <a:srcRect t="14174" r="13189" b="7868"/>
          <a:stretch>
            <a:fillRect/>
          </a:stretch>
        </p:blipFill>
        <p:spPr bwMode="auto">
          <a:xfrm>
            <a:off x="4899992" y="1556792"/>
            <a:ext cx="3738433" cy="22207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http://kourortchernomor.ru/wp-content/uploads/2012/08/%D1%88%D1%82%D0%BE%D1%80%D0%BC-%D0%BD%D0%B0-%D0%BC%D0%BE%D1%80%D0%B5.jpg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 t="5797" b="5797"/>
          <a:stretch>
            <a:fillRect/>
          </a:stretch>
        </p:blipFill>
        <p:spPr bwMode="auto">
          <a:xfrm>
            <a:off x="4873826" y="4087414"/>
            <a:ext cx="3714295" cy="23659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G:\мо\океан 5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18" y="4087414"/>
            <a:ext cx="3738433" cy="23659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86490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7248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И во всех морях и океанах существует своя </a:t>
            </a:r>
            <a:r>
              <a:rPr lang="ru-RU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особенная жизнь</a:t>
            </a:r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 На суше живут одни организмы, а в воде – другие</a:t>
            </a:r>
            <a:r>
              <a:rPr lang="ru-RU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.</a:t>
            </a:r>
          </a:p>
          <a:p>
            <a:pPr lvl="0"/>
            <a: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/>
            </a:r>
            <a:br>
              <a: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</a:br>
            <a:r>
              <a:rPr lang="ru-RU" sz="2800" b="1" dirty="0">
                <a:solidFill>
                  <a:prstClr val="white"/>
                </a:solidFill>
                <a:cs typeface="Times New Roman" pitchFamily="18" charset="0"/>
              </a:rPr>
              <a:t>Хотите  познакомиться поближе с обитателями морей и океанов?   </a:t>
            </a:r>
            <a:r>
              <a:rPr lang="ru-RU" sz="2800" b="1" i="1" dirty="0">
                <a:solidFill>
                  <a:prstClr val="white"/>
                </a:solidFill>
                <a:cs typeface="Times New Roman" pitchFamily="18" charset="0"/>
              </a:rPr>
              <a:t>(да)</a:t>
            </a:r>
            <a:br>
              <a:rPr lang="ru-RU" sz="2800" b="1" i="1" dirty="0">
                <a:solidFill>
                  <a:prstClr val="white"/>
                </a:solidFill>
                <a:cs typeface="Times New Roman" pitchFamily="18" charset="0"/>
              </a:rPr>
            </a:br>
            <a:r>
              <a:rPr lang="ru-RU" sz="2800" b="1" i="1" dirty="0">
                <a:solidFill>
                  <a:prstClr val="white"/>
                </a:solidFill>
                <a:cs typeface="Times New Roman" pitchFamily="18" charset="0"/>
              </a:rPr>
              <a:t/>
            </a:r>
            <a:br>
              <a:rPr lang="ru-RU" sz="2800" b="1" i="1" dirty="0">
                <a:solidFill>
                  <a:prstClr val="white"/>
                </a:solidFill>
                <a:cs typeface="Times New Roman" pitchFamily="18" charset="0"/>
              </a:rPr>
            </a:br>
            <a:r>
              <a:rPr lang="ru-RU" sz="2800" b="1" dirty="0">
                <a:solidFill>
                  <a:prstClr val="white"/>
                </a:solidFill>
                <a:cs typeface="Times New Roman" pitchFamily="18" charset="0"/>
              </a:rPr>
              <a:t>Тогда я предлагаю вам отправиться в виртуальное путешествие « По морям, по волнам».</a:t>
            </a:r>
            <a:br>
              <a:rPr lang="ru-RU" sz="2800" b="1" dirty="0">
                <a:solidFill>
                  <a:prstClr val="white"/>
                </a:solidFill>
                <a:cs typeface="Times New Roman" pitchFamily="18" charset="0"/>
              </a:rPr>
            </a:br>
            <a:endParaRPr lang="ru-RU" sz="2800" b="1" dirty="0" smtClean="0">
              <a:solidFill>
                <a:prstClr val="white"/>
              </a:solidFill>
              <a:cs typeface="Times New Roman" pitchFamily="18" charset="0"/>
            </a:endParaRPr>
          </a:p>
          <a:p>
            <a:pPr lvl="0" algn="ctr"/>
            <a:r>
              <a:rPr lang="ru-RU" sz="2800" b="1" dirty="0" smtClean="0">
                <a:ea typeface="Times New Roman"/>
              </a:rPr>
              <a:t>Детский </a:t>
            </a:r>
            <a:r>
              <a:rPr lang="ru-RU" sz="2800" b="1" dirty="0">
                <a:ea typeface="Times New Roman"/>
              </a:rPr>
              <a:t>сад наш изменился,</a:t>
            </a:r>
            <a:br>
              <a:rPr lang="ru-RU" sz="2800" b="1" dirty="0">
                <a:ea typeface="Times New Roman"/>
              </a:rPr>
            </a:br>
            <a:r>
              <a:rPr lang="ru-RU" sz="2800" b="1" dirty="0">
                <a:ea typeface="Times New Roman"/>
              </a:rPr>
              <a:t>В океан он превратился,</a:t>
            </a:r>
            <a:br>
              <a:rPr lang="ru-RU" sz="2800" b="1" dirty="0">
                <a:ea typeface="Times New Roman"/>
              </a:rPr>
            </a:br>
            <a:r>
              <a:rPr lang="ru-RU" sz="2800" b="1" dirty="0">
                <a:ea typeface="Times New Roman"/>
              </a:rPr>
              <a:t>Мы отправимся гулять,</a:t>
            </a:r>
            <a:br>
              <a:rPr lang="ru-RU" sz="2800" b="1" dirty="0">
                <a:ea typeface="Times New Roman"/>
              </a:rPr>
            </a:br>
            <a:r>
              <a:rPr lang="ru-RU" sz="2800" b="1" dirty="0">
                <a:ea typeface="Times New Roman"/>
              </a:rPr>
              <a:t>дно морское изучать!</a:t>
            </a:r>
            <a:br>
              <a:rPr lang="ru-RU" sz="2800" b="1" dirty="0">
                <a:ea typeface="Times New Roman"/>
              </a:rPr>
            </a:br>
            <a:endParaRPr lang="ru-RU" sz="2800" dirty="0"/>
          </a:p>
          <a:p>
            <a:r>
              <a:rPr lang="ru-RU" sz="27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5536" y="4208453"/>
            <a:ext cx="1728192" cy="2435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 descr="9f3f3f568f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93444" y="5229200"/>
            <a:ext cx="1533978" cy="1158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406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1F497D">
                    <a:lumMod val="50000"/>
                  </a:srgbClr>
                </a:solidFill>
                <a:cs typeface="Times New Roman" panose="02020603050405020304" pitchFamily="18" charset="0"/>
              </a:rPr>
              <a:t>Богат и разнообразен животный и растительный мир морей и океанов.</a:t>
            </a:r>
            <a:endParaRPr lang="ru-RU" sz="2800" b="1" dirty="0"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5" b="15318"/>
          <a:stretch/>
        </p:blipFill>
        <p:spPr bwMode="auto">
          <a:xfrm>
            <a:off x="238133" y="1628800"/>
            <a:ext cx="8667328" cy="503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60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finwha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260648"/>
            <a:ext cx="5184576" cy="30311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508104" y="188640"/>
            <a:ext cx="3384376" cy="1152128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652120" y="1052736"/>
            <a:ext cx="3888432" cy="4198776"/>
          </a:xfrm>
        </p:spPr>
        <p:txBody>
          <a:bodyPr>
            <a:normAutofit/>
          </a:bodyPr>
          <a:lstStyle/>
          <a:p>
            <a:pPr lvl="0" algn="l">
              <a:spcBef>
                <a:spcPts val="0"/>
              </a:spcBef>
              <a:buClrTx/>
              <a:buSzTx/>
            </a:pP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ВСЮ ЖИЗНЬ В ВОДЕ ПРОВОДИТ КИТ,</a:t>
            </a:r>
            <a:b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</a:b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ХОТЬ ОН И НЕ РЫБА.</a:t>
            </a:r>
            <a:b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</a:b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ОН В МОРЕ ЕСТ </a:t>
            </a:r>
            <a:endParaRPr lang="ru-RU" sz="24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lvl="0" algn="l">
              <a:spcBef>
                <a:spcPts val="0"/>
              </a:spcBef>
              <a:buClrTx/>
              <a:buSzTx/>
            </a:pP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И </a:t>
            </a: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В МОРЕ СПИТ,</a:t>
            </a:r>
            <a:b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</a:b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ЗА ЧТО ЕМУ – СПАСИБО:</a:t>
            </a:r>
            <a:b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</a:b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ТЕСНО БЫЛО </a:t>
            </a: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БЫ</a:t>
            </a:r>
          </a:p>
          <a:p>
            <a:pPr lvl="0" algn="l">
              <a:spcBef>
                <a:spcPts val="0"/>
              </a:spcBef>
              <a:buClrTx/>
              <a:buSzTx/>
            </a:pP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НА СУШЕ </a:t>
            </a:r>
            <a:endParaRPr lang="ru-RU" sz="24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lvl="0" algn="l">
              <a:spcBef>
                <a:spcPts val="0"/>
              </a:spcBef>
              <a:buClrTx/>
              <a:buSzTx/>
            </a:pP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ОТ ЕГО ОГРОМНОЙ </a:t>
            </a:r>
          </a:p>
          <a:p>
            <a:pPr lvl="0" algn="l">
              <a:spcBef>
                <a:spcPts val="0"/>
              </a:spcBef>
              <a:buClrTx/>
              <a:buSzTx/>
            </a:pPr>
            <a:r>
              <a:rPr lang="ru-RU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ТУШИ</a:t>
            </a:r>
            <a:r>
              <a:rPr lang="ru-RU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!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29825"/>
            <a:ext cx="5184576" cy="30675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73216"/>
            <a:ext cx="153035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9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neb_sky.in.gallerix.ru/pp/13261430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0823" y="346653"/>
            <a:ext cx="4599181" cy="29383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19" descr="i?id=470459937-32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9160" y="3654556"/>
            <a:ext cx="4680520" cy="29772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338328"/>
            <a:ext cx="4104456" cy="1252728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Дельфины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331640" y="1412777"/>
            <a:ext cx="2952327" cy="38259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О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дельфинах </a:t>
            </a: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всем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известно — 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Нет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животных интересней: 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Острый ум,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движенья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ловки 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anose="02020603050405020304" pitchFamily="18" charset="0"/>
              </a:rPr>
              <a:t>И легки для дрессировки</a:t>
            </a:r>
            <a:endParaRPr lang="ru-RU" sz="2800" b="1" dirty="0"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3567" y="5143188"/>
            <a:ext cx="1584176" cy="1238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66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5461000" y="338138"/>
            <a:ext cx="3683000" cy="1252537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Акулы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92080" y="1628801"/>
            <a:ext cx="3851920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торпеда  </a:t>
            </a:r>
            <a:endParaRPr lang="ru-RU" sz="2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anose="020B0A04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плавниками.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очень </a:t>
            </a: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страшными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клыками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Острым нюхом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жертву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чует,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Днём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ночью </a:t>
            </a:r>
            <a:endParaRPr lang="ru-RU" sz="24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anose="020B0A04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всё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кочует. </a:t>
            </a:r>
            <a:endParaRPr lang="ru-RU" sz="2400" b="1" kern="0" dirty="0">
              <a:solidFill>
                <a:srgbClr val="FFCC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anose="020B0A04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Рисунок 5" descr="c6f92abc26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85827"/>
            <a:ext cx="4692578" cy="29488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6" descr="http://extreme-life.info/images/ak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100" y="3500003"/>
            <a:ext cx="4808132" cy="30253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62" y="5012673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902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060848"/>
            <a:ext cx="3744415" cy="4608512"/>
          </a:xfrm>
        </p:spPr>
        <p:txBody>
          <a:bodyPr>
            <a:normAutofit/>
          </a:bodyPr>
          <a:lstStyle/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1000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Может плавать </a:t>
            </a: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и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одна, 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и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косяками.</a:t>
            </a: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Дышит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жабрами </a:t>
            </a: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и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водит плавниками.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                                  </a:t>
            </a:r>
            <a:r>
              <a:rPr lang="ru-RU" sz="2800" b="1" kern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2800" b="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Рыба</a:t>
            </a:r>
            <a:r>
              <a:rPr lang="ru-RU" sz="2800" b="1" kern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endParaRPr lang="ru-RU" sz="2800" b="1" kern="0" dirty="0" smtClean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 рыбах мы отдельно</a:t>
            </a: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ещё поговорим,  </a:t>
            </a: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а пока что дальше</a:t>
            </a: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b="1" kern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подводный мир глядим.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80256" y="338328"/>
            <a:ext cx="2415679" cy="1252728"/>
          </a:xfrm>
        </p:spPr>
        <p:txBody>
          <a:bodyPr/>
          <a:lstStyle/>
          <a:p>
            <a:r>
              <a:rPr lang="ru-RU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ыбы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750" y="3717032"/>
            <a:ext cx="4782950" cy="29523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6" name="Picture 4" descr="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9" y="143364"/>
            <a:ext cx="4608512" cy="32136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1928"/>
            <a:ext cx="15843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69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76056" y="338328"/>
            <a:ext cx="4067944" cy="858424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Осьминоги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8" descr="i?id=111655274-28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94436"/>
            <a:ext cx="4635839" cy="29969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076056" y="1196753"/>
            <a:ext cx="4248472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1200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   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Симпатичный 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он на вид,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Хоть 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бывает ядовит!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У 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моллюска –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восемь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ног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.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Перед вами</a:t>
            </a:r>
            <a:r>
              <a:rPr lang="ru-RU" sz="2000" b="1" kern="0" dirty="0">
                <a:solidFill>
                  <a:srgbClr val="33CC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20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осьминог</a:t>
            </a:r>
            <a:endParaRPr lang="ru-RU" sz="2000" b="1" kern="0" dirty="0">
              <a:effectLst>
                <a:outerShdw blurRad="38100" dist="38100" dir="2700000" algn="tl">
                  <a:srgbClr val="000000"/>
                </a:outerShdw>
              </a:effectLst>
              <a:latin typeface="Verdana"/>
            </a:endParaRP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На 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дне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скучает осьминог.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Сложил 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печально восемь ног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..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Точнее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, восемь длинных рук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–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2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Никто </a:t>
            </a:r>
            <a: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не плавает вокруг.</a:t>
            </a:r>
            <a:br>
              <a:rPr lang="ru-RU" sz="20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</a:br>
            <a:endParaRPr lang="ru-RU" sz="20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0418"/>
            <a:ext cx="4635839" cy="29769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292" y="5105515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408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38328"/>
            <a:ext cx="3779912" cy="930432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Кальмары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059" y="196130"/>
            <a:ext cx="5004049" cy="31900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062" y="3666670"/>
            <a:ext cx="4932041" cy="30183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95535" y="1124745"/>
            <a:ext cx="3384377" cy="4142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10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/>
              </a:rPr>
              <a:t> </a:t>
            </a:r>
            <a:r>
              <a:rPr kumimoji="0" lang="ru-RU" sz="2800" b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Головоногий </a:t>
            </a:r>
            <a:endParaRPr kumimoji="0" lang="ru-RU" sz="2800" b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</a:endParaRP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тот </a:t>
            </a:r>
            <a:r>
              <a:rPr kumimoji="0" lang="ru-RU" sz="2800" b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моллюск -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</a:t>
            </a:r>
            <a:r>
              <a:rPr kumimoji="0" lang="ru-RU" sz="2800" b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Десяток рук</a:t>
            </a: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,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</a:t>
            </a:r>
            <a:r>
              <a:rPr kumimoji="0" lang="ru-RU" sz="2800" b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присоски плюс.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</a:t>
            </a: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Довольно крупный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экземпляр.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А </a:t>
            </a:r>
            <a:r>
              <a:rPr kumimoji="0" lang="ru-RU" sz="2800" b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как зовут его?  </a:t>
            </a:r>
            <a:endParaRPr kumimoji="0" lang="ru-RU" sz="2800" b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</a:endParaRP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buFontTx/>
              <a:buNone/>
              <a:tabLst/>
              <a:defRPr/>
            </a:pP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                   (</a:t>
            </a:r>
            <a:r>
              <a:rPr kumimoji="0" lang="ru-RU" sz="2800" b="1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Кальмар)</a:t>
            </a:r>
            <a:endParaRPr kumimoji="0" lang="ru-RU" sz="2800" b="1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8" y="5085184"/>
            <a:ext cx="15843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236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88640"/>
            <a:ext cx="3528392" cy="88186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Черепахи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4" descr="1227629005_mike_roberts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355452"/>
            <a:ext cx="4536504" cy="39102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750731"/>
            <a:ext cx="4608512" cy="38466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5292080" y="4149486"/>
            <a:ext cx="3995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ЗОЛОТЫМ  ИГРАЕТ ГЛЯНЦЕМ</a:t>
            </a:r>
          </a:p>
          <a:p>
            <a: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ИЗ ВОДЫ ТОРЧАЩИЙ </a:t>
            </a:r>
            <a:r>
              <a:rPr lang="ru-RU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ПАНЦИРЬ</a:t>
            </a:r>
          </a:p>
          <a:p>
            <a: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ЭТО ЧТО ЗА ЗВЕРЬ </a:t>
            </a:r>
            <a:r>
              <a:rPr lang="ru-RU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ИЛЬ </a:t>
            </a:r>
            <a: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ПТАХА</a:t>
            </a:r>
            <a:r>
              <a:rPr lang="ru-RU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БЕЗ СОМНЕНИЙ, ЧЕРЕПАХА.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70506"/>
            <a:ext cx="15843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813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44008" y="-171400"/>
            <a:ext cx="3312368" cy="2232248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Медузы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://rulim.org/uploads/posts/2013-05/1369031527_jellyfish_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70" y="332656"/>
            <a:ext cx="5116326" cy="34563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i?id=411226484-67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684" y="3136314"/>
            <a:ext cx="5228796" cy="35508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108520" y="3433412"/>
            <a:ext cx="3888432" cy="3523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endParaRPr lang="ru-RU" sz="1200" i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Барышня-Медуза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 пышных кружевах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Весело танцует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 морских волнах.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Длинные серёжки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Очень ей идут.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Ими любоваться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Рыбы все плывут</a:t>
            </a:r>
            <a:r>
              <a:rPr lang="ru-RU" sz="2800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268760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13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65264" y="338328"/>
            <a:ext cx="2918703" cy="1252728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Крабы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890" y="332656"/>
            <a:ext cx="4362085" cy="3312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1" descr="i?id=249390453-00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77052"/>
            <a:ext cx="4320480" cy="35995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27984" y="3308716"/>
            <a:ext cx="4716016" cy="293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1200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     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endParaRPr lang="ru-RU" sz="1200" i="1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1200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</a:t>
            </a:r>
            <a:r>
              <a:rPr lang="ru-RU" sz="1200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/>
              </a:rPr>
              <a:t>     </a:t>
            </a: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Надев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красивый </a:t>
            </a: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легкий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панцирь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И 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храбро </a:t>
            </a:r>
            <a:r>
              <a:rPr lang="ru-RU" sz="24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выставив клешни</a:t>
            </a: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  <a:b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Краб выступает в грозном танце.</a:t>
            </a:r>
            <a:b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Он так старается – взгляни!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15843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908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4078" y="3645024"/>
            <a:ext cx="4537922" cy="2586600"/>
          </a:xfrm>
        </p:spPr>
        <p:txBody>
          <a:bodyPr>
            <a:normAutofit/>
          </a:bodyPr>
          <a:lstStyle/>
          <a:p>
            <a:pPr marL="342900" lvl="0" indent="-342900" fontAlgn="base">
              <a:lnSpc>
                <a:spcPct val="8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lvl="0" indent="-342900" fontAlgn="base">
              <a:lnSpc>
                <a:spcPct val="8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endParaRPr lang="ru-RU" sz="28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lvl="0" indent="-342900" fontAlgn="base">
              <a:lnSpc>
                <a:spcPct val="8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Боком бегает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обычно,</a:t>
            </a:r>
          </a:p>
          <a:p>
            <a:pPr marL="342900" lvl="0" indent="-342900" fontAlgn="base">
              <a:lnSpc>
                <a:spcPct val="8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проворно- как вперёд.</a:t>
            </a:r>
          </a:p>
          <a:p>
            <a:pPr marL="342900" lvl="0" indent="-342900" fontAlgn="base">
              <a:lnSpc>
                <a:spcPct val="8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Рассечёт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клешнёй добычу,</a:t>
            </a:r>
          </a:p>
          <a:p>
            <a:pPr marL="342900" lvl="0" indent="-342900" fontAlgn="base">
              <a:lnSpc>
                <a:spcPct val="8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Коль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она не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удерёт</a:t>
            </a:r>
            <a:r>
              <a:rPr lang="ru-RU" sz="2800" b="1" kern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    </a:t>
            </a:r>
            <a:r>
              <a:rPr lang="ru-RU" sz="2800" i="1" kern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ru-RU" sz="2800" i="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Рак)</a:t>
            </a:r>
            <a:endParaRPr lang="ru-RU" sz="2800" dirty="0">
              <a:solidFill>
                <a:srgbClr val="00B05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66116" y="338328"/>
            <a:ext cx="2774236" cy="1252728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Раки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7" descr="r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35048"/>
            <a:ext cx="4642589" cy="37700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1" descr="актин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886" y="2420888"/>
            <a:ext cx="4380995" cy="41044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20688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654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338327"/>
            <a:ext cx="2880320" cy="1493413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Морские </a:t>
            </a:r>
            <a:b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звёзды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4" descr="i?id=745454818-07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5024"/>
            <a:ext cx="4070987" cy="30727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988840"/>
            <a:ext cx="4644008" cy="4789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</a:t>
            </a:r>
          </a:p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На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дне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морском </a:t>
            </a:r>
          </a:p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звезда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лежит,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Не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двигаясь – </a:t>
            </a: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наверно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спит.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Пять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ручек </a:t>
            </a: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у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звезды той есть –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Звезда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руками может есть.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И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для неё рачок,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креветка,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Как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будто </a:t>
            </a: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для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ребят конфетка!</a:t>
            </a: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28510"/>
            <a:ext cx="4101007" cy="30738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56675"/>
            <a:ext cx="15843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1778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0" y="338328"/>
            <a:ext cx="4572000" cy="1252728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Морские ежи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://www.funlib.ru/cimg/2014/101909/02068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176464" cy="31323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5" descr="i?id=209987523-69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4320480" cy="30311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32040" y="1713283"/>
            <a:ext cx="4104456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Живет на дне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колючка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Угрюмый Ёжик-злючка.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камушки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цепляется,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Морской травой</a:t>
            </a: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SzPct val="60000"/>
              <a:defRPr/>
            </a:pP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питается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941168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723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412776"/>
            <a:ext cx="4320480" cy="3450696"/>
          </a:xfrm>
        </p:spPr>
        <p:txBody>
          <a:bodyPr>
            <a:normAutofit/>
          </a:bodyPr>
          <a:lstStyle/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i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Кораллы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живут на морской глубине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 уютном и синем причудливом дне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 ветвистых кораллах рыбки снуют</a:t>
            </a:r>
            <a:b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Кораллы им дали </a:t>
            </a:r>
            <a:endParaRPr lang="ru-RU" sz="2800" b="1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lvl="0" indent="-342900" fontAlgn="base">
              <a:lnSpc>
                <a:spcPct val="90000"/>
              </a:lnSpc>
              <a:spcAft>
                <a:spcPct val="0"/>
              </a:spcAft>
              <a:buClr>
                <a:srgbClr val="FFFFCC"/>
              </a:buClr>
              <a:buSzPct val="60000"/>
              <a:buNone/>
              <a:defRPr/>
            </a:pP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28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еду </a:t>
            </a:r>
            <a:r>
              <a:rPr lang="ru-RU" sz="28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уют.</a:t>
            </a:r>
          </a:p>
          <a:p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4114800" cy="1252728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Кораллы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9" descr="i?id=192140638-40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478" y="335738"/>
            <a:ext cx="4453339" cy="27729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i?id=168102222-67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033" y="3564113"/>
            <a:ext cx="4499783" cy="29969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145936"/>
            <a:ext cx="15843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12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0" y="338328"/>
            <a:ext cx="4114800" cy="1002440"/>
          </a:xfrm>
        </p:spPr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Актиния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i?id=66802840-47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01" y="548680"/>
            <a:ext cx="3713554" cy="27363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i?id=264116544-61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00427"/>
            <a:ext cx="3765101" cy="28910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72000" y="1700808"/>
            <a:ext cx="43204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Verdana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/>
              </a:rPr>
              <a:t> </a:t>
            </a: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Хоть актиния красива,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Обжигает, как крапива.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Рыбки все перепугались.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В своих домиках   остались.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Только КЛОУН в ней  прижился.</a:t>
            </a:r>
            <a:b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</a:br>
            <a:r>
              <a:rPr kumimoji="0" lang="ru-RU" sz="2800" b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 Он с ней крепко  подружился. </a:t>
            </a:r>
            <a:endParaRPr kumimoji="0" lang="ru-RU" sz="2800" b="1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065227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762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Коралловые города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8" descr="Подводный мир Кораллы - Море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19232"/>
            <a:ext cx="9144000" cy="5538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589240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7168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i?id=254042861-52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192" y="1052736"/>
            <a:ext cx="3733057" cy="25995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5" descr="i?id=207172516-41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32" y="1052736"/>
            <a:ext cx="3712702" cy="26008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Моржи и тюлени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59903" y="3861048"/>
            <a:ext cx="4211960" cy="16893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dirty="0" smtClean="0"/>
              <a:t>Солнце светит, но не греет,</a:t>
            </a:r>
          </a:p>
          <a:p>
            <a:pPr marL="0" indent="0">
              <a:buNone/>
            </a:pPr>
            <a:r>
              <a:rPr lang="ru-RU" b="1" dirty="0" smtClean="0"/>
              <a:t>Словно сахар, снег белеет,</a:t>
            </a:r>
          </a:p>
          <a:p>
            <a:pPr marL="0" indent="0">
              <a:buNone/>
            </a:pPr>
            <a:r>
              <a:rPr lang="ru-RU" b="1" dirty="0" smtClean="0"/>
              <a:t>Средь торосов целый день</a:t>
            </a:r>
          </a:p>
          <a:p>
            <a:pPr marL="0" indent="0">
              <a:buNone/>
            </a:pPr>
            <a:r>
              <a:rPr lang="ru-RU" b="1" dirty="0" smtClean="0"/>
              <a:t>Дремлет северный тюлень</a:t>
            </a:r>
            <a:endParaRPr lang="ru-RU" b="1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14"/>
          </p:nvPr>
        </p:nvSpPr>
        <p:spPr>
          <a:xfrm>
            <a:off x="4211960" y="3861048"/>
            <a:ext cx="4824536" cy="2808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Крупный зверь, имеет бивни,</a:t>
            </a:r>
          </a:p>
          <a:p>
            <a:pPr marL="0" indent="0">
              <a:buNone/>
            </a:pPr>
            <a:r>
              <a:rPr lang="ru-RU" b="1" dirty="0" smtClean="0"/>
              <a:t>Но не те, что у слонов,</a:t>
            </a:r>
          </a:p>
          <a:p>
            <a:pPr marL="0" indent="0">
              <a:buNone/>
            </a:pPr>
            <a:r>
              <a:rPr lang="ru-RU" b="1" dirty="0" smtClean="0"/>
              <a:t>Вместо ног – имеет ласты</a:t>
            </a:r>
          </a:p>
          <a:p>
            <a:pPr marL="0" indent="0">
              <a:buNone/>
            </a:pPr>
            <a:r>
              <a:rPr lang="ru-RU" b="1" dirty="0" smtClean="0"/>
              <a:t>Кто назвать его готов</a:t>
            </a:r>
            <a:r>
              <a:rPr lang="ru-RU" b="1" dirty="0" smtClean="0"/>
              <a:t>?      </a:t>
            </a:r>
            <a:r>
              <a:rPr lang="ru-RU" b="1" dirty="0" smtClean="0">
                <a:solidFill>
                  <a:srgbClr val="00B050"/>
                </a:solidFill>
              </a:rPr>
              <a:t> </a:t>
            </a:r>
            <a:r>
              <a:rPr lang="ru-RU" b="1" dirty="0" smtClean="0">
                <a:solidFill>
                  <a:srgbClr val="00B050"/>
                </a:solidFill>
              </a:rPr>
              <a:t>(Морж)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517232"/>
            <a:ext cx="124301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6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338328"/>
            <a:ext cx="7211144" cy="1252728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Моря и океаны полны жизни и красоты!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http://nevseoboi.com.ua/uploads/posts/2010-03/1267804188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8208912" cy="49865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32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331032"/>
          </a:xfrm>
        </p:spPr>
        <p:txBody>
          <a:bodyPr>
            <a:normAutofit/>
          </a:bodyPr>
          <a:lstStyle/>
          <a:p>
            <a:r>
              <a:rPr lang="ru-RU" dirty="0" smtClean="0"/>
              <a:t>Вот и закончилось наше виртуальное путешествие.</a:t>
            </a:r>
            <a:br>
              <a:rPr lang="ru-RU" dirty="0" smtClean="0"/>
            </a:br>
            <a:r>
              <a:rPr lang="ru-RU" dirty="0" smtClean="0"/>
              <a:t>Но мы не прощаемся с обитателями морей и океанов.</a:t>
            </a:r>
            <a:br>
              <a:rPr lang="ru-RU" dirty="0" smtClean="0"/>
            </a:br>
            <a:r>
              <a:rPr lang="ru-RU" dirty="0" smtClean="0"/>
              <a:t>Мы с ними обязательно ещё встретимся и не раз!</a:t>
            </a:r>
            <a:br>
              <a:rPr lang="ru-RU" dirty="0" smtClean="0"/>
            </a:br>
            <a:r>
              <a:rPr lang="ru-RU" dirty="0" smtClean="0"/>
              <a:t>А пока давайте запомним одно единственное правило: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558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268760"/>
            <a:ext cx="8964488" cy="5589240"/>
          </a:xfrm>
        </p:spPr>
        <p:txBody>
          <a:bodyPr>
            <a:no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Богат и разнообразен мир обитателей морей и океанов. Сколько удивительного и познавательного можно узнать о животных и растениях  морских глубин! Мы – люди должны любить животных и бережно относиться ко всему живому. Соблюдать правила поведения, находясь или отдыхая на природе.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 следует ради забавы разбивать раковину моллюска. Или </a:t>
            </a: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увозить домой морского </a:t>
            </a:r>
            <a:r>
              <a:rPr lang="ru-RU" i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крабика</a:t>
            </a: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морскую звезду,  водоросли…  Пусть они остаются у себя дома -  </a:t>
            </a:r>
            <a:r>
              <a:rPr lang="ru-RU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 </a:t>
            </a: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морском дне. Не надо выбрасывать </a:t>
            </a:r>
            <a:r>
              <a:rPr lang="ru-RU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мусор в море. </a:t>
            </a: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Выброшенный в водоём даже </a:t>
            </a:r>
            <a:r>
              <a:rPr lang="ru-RU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малюсенький пакетик может принести </a:t>
            </a: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огромный вред.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endParaRPr lang="ru-RU" i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«Мусору не место в океане, в море, озере, реке…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Пусть живут там рыбы и кораллы…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Дарят красоту тебе и мне!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ru-RU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Давайте, люди, беречь планету - другой такой на свете нету!»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Autofit/>
          </a:bodyPr>
          <a:lstStyle/>
          <a:p>
            <a:r>
              <a:rPr lang="ru-RU" sz="3200" b="1" u="sng" kern="0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Чистота морей и океанов – залог сохранения жизни морских обитателей. </a:t>
            </a:r>
            <a:endParaRPr lang="ru-RU" sz="3200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32003" y="3290501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8085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C0C0C0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690</TotalTime>
  <Words>584</Words>
  <Application>Microsoft Office PowerPoint</Application>
  <PresentationFormat>Экран (4:3)</PresentationFormat>
  <Paragraphs>132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Волна</vt:lpstr>
      <vt:lpstr>Презентация PowerPoint</vt:lpstr>
      <vt:lpstr>Задачи:  развивать устную речь,  обогащать словарный запас,  развивать память, воображение и мышление,  воспитывать бережное отношение к обитателям морей и океанов.</vt:lpstr>
      <vt:lpstr>Презентация PowerPoint</vt:lpstr>
      <vt:lpstr>       На земле много воды.  Ею заполнены моря и океаны.  Но вся вода в морях и океанах солёная.  Эту воду человек не может использовать для еды и питья.  Человеку нужна пресная вода, которой  к сожалению в природе не так уж и много.   А ещё все моря и океаны имеют свои названия, но  их можно назвать ещё и красиво при помощи эпитетов:  безбрежные, бескрайние, синие, лазурные, голубые, теплые, холодные, прозрачные, бушующие, волнующие, солёные, ласковые, глубокие…        </vt:lpstr>
      <vt:lpstr>Моря и океаны бывают спокойные и тихие,  а бывают бурлящие и штормовые</vt:lpstr>
      <vt:lpstr>Презентация PowerPoint</vt:lpstr>
      <vt:lpstr>Богат и разнообразен животный и растительный мир морей и океанов.</vt:lpstr>
      <vt:lpstr>Киты</vt:lpstr>
      <vt:lpstr>Дельфины</vt:lpstr>
      <vt:lpstr>Акулы</vt:lpstr>
      <vt:lpstr>Рыбы</vt:lpstr>
      <vt:lpstr>Осьминоги</vt:lpstr>
      <vt:lpstr>Кальмары</vt:lpstr>
      <vt:lpstr>     Черепахи</vt:lpstr>
      <vt:lpstr>     Медузы</vt:lpstr>
      <vt:lpstr>Крабы</vt:lpstr>
      <vt:lpstr>Раки</vt:lpstr>
      <vt:lpstr>Морские  звёзды</vt:lpstr>
      <vt:lpstr>Морские ежи</vt:lpstr>
      <vt:lpstr>Кораллы</vt:lpstr>
      <vt:lpstr>Актиния</vt:lpstr>
      <vt:lpstr>Коралловые города</vt:lpstr>
      <vt:lpstr>Моржи и тюлени</vt:lpstr>
      <vt:lpstr>Моря и океаны полны жизни и красоты!</vt:lpstr>
      <vt:lpstr>Вот и закончилось наше виртуальное путешествие. Но мы не прощаемся с обитателями морей и океанов. Мы с ними обязательно ещё встретимся и не раз! А пока давайте запомним одно единственное правило:</vt:lpstr>
      <vt:lpstr>Чистота морей и океанов – залог сохранения жизни морских обитателей.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Виртуальное путешествие «По морям,  по волнам».</dc:title>
  <dc:creator>Пользователь</dc:creator>
  <cp:lastModifiedBy>Пользователь</cp:lastModifiedBy>
  <cp:revision>51</cp:revision>
  <dcterms:created xsi:type="dcterms:W3CDTF">2020-03-21T11:00:52Z</dcterms:created>
  <dcterms:modified xsi:type="dcterms:W3CDTF">2020-03-22T06:54:46Z</dcterms:modified>
</cp:coreProperties>
</file>