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4" r:id="rId2"/>
    <p:sldId id="256" r:id="rId3"/>
    <p:sldId id="262" r:id="rId4"/>
    <p:sldId id="257" r:id="rId5"/>
    <p:sldId id="258" r:id="rId6"/>
    <p:sldId id="261" r:id="rId7"/>
    <p:sldId id="260" r:id="rId8"/>
    <p:sldId id="259" r:id="rId9"/>
    <p:sldId id="263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E183-E4CE-4E32-8AAB-379EE31A470E}" type="datetimeFigureOut">
              <a:rPr lang="ru-RU" smtClean="0"/>
              <a:pPr/>
              <a:t>24.04.2012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8A866-01E9-4D21-BC1B-05E66DA3339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E183-E4CE-4E32-8AAB-379EE31A470E}" type="datetimeFigureOut">
              <a:rPr lang="ru-RU" smtClean="0"/>
              <a:pPr/>
              <a:t>24.04.2012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8A866-01E9-4D21-BC1B-05E66DA333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E183-E4CE-4E32-8AAB-379EE31A470E}" type="datetimeFigureOut">
              <a:rPr lang="ru-RU" smtClean="0"/>
              <a:pPr/>
              <a:t>24.04.2012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5068A866-01E9-4D21-BC1B-05E66DA333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E183-E4CE-4E32-8AAB-379EE31A470E}" type="datetimeFigureOut">
              <a:rPr lang="ru-RU" smtClean="0"/>
              <a:pPr/>
              <a:t>24.04.2012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8A866-01E9-4D21-BC1B-05E66DA333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E183-E4CE-4E32-8AAB-379EE31A470E}" type="datetimeFigureOut">
              <a:rPr lang="ru-RU" smtClean="0"/>
              <a:pPr/>
              <a:t>24.04.2012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8A866-01E9-4D21-BC1B-05E66DA333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E183-E4CE-4E32-8AAB-379EE31A470E}" type="datetimeFigureOut">
              <a:rPr lang="ru-RU" smtClean="0"/>
              <a:pPr/>
              <a:t>24.04.2012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8A866-01E9-4D21-BC1B-05E66DA333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E183-E4CE-4E32-8AAB-379EE31A470E}" type="datetimeFigureOut">
              <a:rPr lang="ru-RU" smtClean="0"/>
              <a:pPr/>
              <a:t>24.04.2012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8A866-01E9-4D21-BC1B-05E66DA333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E183-E4CE-4E32-8AAB-379EE31A470E}" type="datetimeFigureOut">
              <a:rPr lang="ru-RU" smtClean="0"/>
              <a:pPr/>
              <a:t>24.04.2012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8A866-01E9-4D21-BC1B-05E66DA333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E183-E4CE-4E32-8AAB-379EE31A470E}" type="datetimeFigureOut">
              <a:rPr lang="ru-RU" smtClean="0"/>
              <a:pPr/>
              <a:t>24.04.2012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8A866-01E9-4D21-BC1B-05E66DA333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E183-E4CE-4E32-8AAB-379EE31A470E}" type="datetimeFigureOut">
              <a:rPr lang="ru-RU" smtClean="0"/>
              <a:pPr/>
              <a:t>24.04.2012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8A866-01E9-4D21-BC1B-05E66DA333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E183-E4CE-4E32-8AAB-379EE31A470E}" type="datetimeFigureOut">
              <a:rPr lang="ru-RU" smtClean="0"/>
              <a:pPr/>
              <a:t>24.04.2012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8A866-01E9-4D21-BC1B-05E66DA333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01FE183-E4CE-4E32-8AAB-379EE31A470E}" type="datetimeFigureOut">
              <a:rPr lang="ru-RU" smtClean="0"/>
              <a:pPr/>
              <a:t>24.04.2012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068A866-01E9-4D21-BC1B-05E66DA3339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29058" y="785794"/>
            <a:ext cx="4872014" cy="4357718"/>
          </a:xfrm>
        </p:spPr>
        <p:txBody>
          <a:bodyPr>
            <a:noAutofit/>
          </a:bodyPr>
          <a:lstStyle/>
          <a:p>
            <a:r>
              <a:rPr lang="ru-RU" sz="3200" dirty="0" err="1" smtClean="0"/>
              <a:t>Старовойт</a:t>
            </a:r>
            <a:r>
              <a:rPr lang="ru-RU" sz="3200" dirty="0" smtClean="0"/>
              <a:t> Татьяна Викторовна </a:t>
            </a:r>
            <a:r>
              <a:rPr lang="ru-RU" sz="2400" dirty="0" smtClean="0"/>
              <a:t>воспитатель МБДОУ «ЦРР </a:t>
            </a:r>
            <a:r>
              <a:rPr lang="ru-RU" sz="2400" dirty="0" err="1" smtClean="0"/>
              <a:t>д</a:t>
            </a:r>
            <a:r>
              <a:rPr lang="ru-RU" sz="2400" dirty="0" smtClean="0"/>
              <a:t>/с № 12»</a:t>
            </a:r>
            <a:br>
              <a:rPr lang="ru-RU" sz="2400" dirty="0" smtClean="0"/>
            </a:br>
            <a:r>
              <a:rPr lang="ru-RU" sz="2400" dirty="0" smtClean="0"/>
              <a:t>г.Александров.</a:t>
            </a:r>
            <a:br>
              <a:rPr lang="ru-RU" sz="2400" dirty="0" smtClean="0"/>
            </a:br>
            <a:r>
              <a:rPr lang="ru-RU" sz="2400" dirty="0" smtClean="0"/>
              <a:t>Категория –высшая</a:t>
            </a:r>
            <a:br>
              <a:rPr lang="ru-RU" sz="2400" dirty="0" smtClean="0"/>
            </a:br>
            <a:r>
              <a:rPr lang="ru-RU" sz="2400" dirty="0" smtClean="0"/>
              <a:t>стаж работы 12 лет</a:t>
            </a:r>
            <a:endParaRPr lang="ru-RU" sz="3200" dirty="0"/>
          </a:p>
        </p:txBody>
      </p:sp>
      <p:pic>
        <p:nvPicPr>
          <p:cNvPr id="4" name="Рисунок 3" descr="декабрь 2010 0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7861" y="857232"/>
            <a:ext cx="3446883" cy="45958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357166"/>
            <a:ext cx="8501122" cy="550072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8900" dirty="0" smtClean="0">
                <a:solidFill>
                  <a:srgbClr val="FFFF00"/>
                </a:solidFill>
              </a:rPr>
              <a:t>9</a:t>
            </a:r>
            <a:r>
              <a:rPr lang="ru-RU" sz="3600" dirty="0" smtClean="0">
                <a:solidFill>
                  <a:srgbClr val="FFFF00"/>
                </a:solidFill>
              </a:rPr>
              <a:t>ти</a:t>
            </a:r>
            <a:r>
              <a:rPr lang="ru-RU" dirty="0" smtClean="0">
                <a:solidFill>
                  <a:srgbClr val="FFFF00"/>
                </a:solidFill>
              </a:rPr>
              <a:t> экранная схема сильного мышления</a:t>
            </a:r>
            <a:br>
              <a:rPr lang="ru-RU" dirty="0" smtClean="0">
                <a:solidFill>
                  <a:srgbClr val="FFFF00"/>
                </a:solidFill>
              </a:rPr>
            </a:b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sz="4000" dirty="0" smtClean="0">
                <a:solidFill>
                  <a:srgbClr val="FFFF00"/>
                </a:solidFill>
              </a:rPr>
              <a:t>(системный оператор ТРИЗ) </a:t>
            </a:r>
            <a:r>
              <a:rPr lang="ru-RU" dirty="0" smtClean="0">
                <a:solidFill>
                  <a:srgbClr val="FFFF00"/>
                </a:solidFill>
              </a:rPr>
              <a:t/>
            </a:r>
            <a:br>
              <a:rPr lang="ru-RU" dirty="0" smtClean="0">
                <a:solidFill>
                  <a:srgbClr val="FFFF00"/>
                </a:solidFill>
              </a:rPr>
            </a:br>
            <a:r>
              <a:rPr lang="ru-RU" dirty="0" smtClean="0">
                <a:solidFill>
                  <a:srgbClr val="FFC000"/>
                </a:solidFill>
              </a:rPr>
              <a:t>или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br>
              <a:rPr lang="ru-RU" dirty="0" smtClean="0">
                <a:solidFill>
                  <a:srgbClr val="FFFF00"/>
                </a:solidFill>
              </a:rPr>
            </a:br>
            <a:r>
              <a:rPr lang="ru-RU" dirty="0" smtClean="0">
                <a:solidFill>
                  <a:srgbClr val="FFFF00"/>
                </a:solidFill>
              </a:rPr>
              <a:t>развитие талантливого мышления у детей дошкольного возраста</a:t>
            </a:r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571612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/>
              <a:t> </a:t>
            </a:r>
            <a:r>
              <a:rPr lang="ru-RU" sz="3100" dirty="0" smtClean="0">
                <a:solidFill>
                  <a:schemeClr val="tx1"/>
                </a:solidFill>
              </a:rPr>
              <a:t>Работа с системным оператором предполагает формирование у ребенка умения анализировать и описывать систему связей любого объекта Работать с системным оператором можно начинать уже с младшего дошкольного возраста. Но он  применяется в более упрощенном виде и называется: системный лифт. </a:t>
            </a:r>
            <a:r>
              <a:rPr lang="ru-RU" sz="2700" dirty="0" smtClean="0">
                <a:solidFill>
                  <a:srgbClr val="002060"/>
                </a:solidFill>
              </a:rPr>
              <a:t/>
            </a:r>
            <a:br>
              <a:rPr lang="ru-RU" sz="2700" dirty="0" smtClean="0">
                <a:solidFill>
                  <a:srgbClr val="002060"/>
                </a:solidFill>
              </a:rPr>
            </a:br>
            <a:endParaRPr lang="ru-RU" sz="27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3929066"/>
            <a:ext cx="8258204" cy="2737484"/>
          </a:xfrm>
        </p:spPr>
        <p:txBody>
          <a:bodyPr/>
          <a:lstStyle/>
          <a:p>
            <a:r>
              <a:rPr lang="ru-RU" dirty="0" smtClean="0">
                <a:solidFill>
                  <a:srgbClr val="FFFF00"/>
                </a:solidFill>
                <a:latin typeface="+mj-lt"/>
              </a:rPr>
              <a:t>На основе системного оператора удобно строить проекты, т.к. все составные части видны как на ладони и легко построить цепочку деятельности по теме проекта. </a:t>
            </a:r>
            <a:endParaRPr lang="ru-RU" dirty="0">
              <a:solidFill>
                <a:srgbClr val="FFFF0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Структура 9ти экранов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928662" y="1600200"/>
          <a:ext cx="7358115" cy="46148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52705"/>
                <a:gridCol w="2452705"/>
                <a:gridCol w="2452705"/>
              </a:tblGrid>
              <a:tr h="1400800">
                <a:tc>
                  <a:txBody>
                    <a:bodyPr/>
                    <a:lstStyle/>
                    <a:p>
                      <a:r>
                        <a:rPr lang="ru-RU" dirty="0" smtClean="0"/>
                        <a:t>6. Прошлая надсистема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3. Надсистема (Н/С)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9. Будущая надсистема</a:t>
                      </a:r>
                      <a:endParaRPr lang="ru-RU" dirty="0"/>
                    </a:p>
                  </a:txBody>
                  <a:tcPr/>
                </a:tc>
              </a:tr>
              <a:tr h="1519312">
                <a:tc>
                  <a:txBody>
                    <a:bodyPr/>
                    <a:lstStyle/>
                    <a:p>
                      <a:r>
                        <a:rPr lang="ru-RU" dirty="0" smtClean="0"/>
                        <a:t>4. Прошлая система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ru-RU" dirty="0" smtClean="0"/>
                        <a:t>Система (С)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7. Будущая система</a:t>
                      </a:r>
                      <a:endParaRPr lang="ru-RU" dirty="0"/>
                    </a:p>
                  </a:txBody>
                  <a:tcPr/>
                </a:tc>
              </a:tr>
              <a:tr h="1694770">
                <a:tc>
                  <a:txBody>
                    <a:bodyPr/>
                    <a:lstStyle/>
                    <a:p>
                      <a:r>
                        <a:rPr lang="ru-RU" dirty="0" smtClean="0"/>
                        <a:t>5. Прошлая подсистема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2.</a:t>
                      </a:r>
                      <a:r>
                        <a:rPr lang="ru-RU" baseline="0" dirty="0" smtClean="0"/>
                        <a:t> Подсистема (П/С)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8. Будущая</a:t>
                      </a:r>
                      <a:r>
                        <a:rPr lang="ru-RU" baseline="0" dirty="0" smtClean="0"/>
                        <a:t> подсистема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8643998" cy="650085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>
                <a:solidFill>
                  <a:srgbClr val="FFC000"/>
                </a:solidFill>
              </a:rPr>
              <a:t>                    В этой схеме каждая клетка имеет своё значение. </a:t>
            </a:r>
          </a:p>
          <a:p>
            <a:r>
              <a:rPr lang="ru-RU" sz="2400" b="1" dirty="0" smtClean="0"/>
              <a:t>С - система, т.е. объект, который находится в центре рассмотрения.</a:t>
            </a:r>
            <a:r>
              <a:rPr lang="ru-RU" sz="2400" dirty="0" smtClean="0"/>
              <a:t> </a:t>
            </a:r>
            <a:br>
              <a:rPr lang="ru-RU" sz="2400" dirty="0" smtClean="0"/>
            </a:br>
            <a:r>
              <a:rPr lang="ru-RU" sz="2400" dirty="0" smtClean="0"/>
              <a:t>Каждая система имеет своё </a:t>
            </a:r>
            <a:r>
              <a:rPr lang="ru-RU" sz="2400" dirty="0" smtClean="0">
                <a:solidFill>
                  <a:srgbClr val="FFC000"/>
                </a:solidFill>
              </a:rPr>
              <a:t>прошлое и будущее</a:t>
            </a:r>
            <a:r>
              <a:rPr lang="ru-RU" sz="2400" dirty="0" smtClean="0"/>
              <a:t>, имеет определённую </a:t>
            </a:r>
            <a:r>
              <a:rPr lang="ru-RU" sz="2000" dirty="0" smtClean="0"/>
              <a:t>функцию</a:t>
            </a:r>
            <a:r>
              <a:rPr lang="ru-RU" sz="2400" dirty="0" smtClean="0"/>
              <a:t> (т.е. то, для чего этот объект был создан, та работа, которую он выполняет). У каждой системы есть набор свойств, но эти свойства могут изменяться по мере развития системы. </a:t>
            </a:r>
          </a:p>
          <a:p>
            <a:r>
              <a:rPr lang="ru-RU" sz="2400" b="1" dirty="0" smtClean="0"/>
              <a:t>Н/С - надсистема, ближайшее окружение объекта.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У каждой системы масса надсистем. </a:t>
            </a:r>
            <a:br>
              <a:rPr lang="ru-RU" sz="2400" dirty="0" smtClean="0"/>
            </a:br>
            <a:r>
              <a:rPr lang="ru-RU" sz="2000" dirty="0" smtClean="0"/>
              <a:t>В зависимости от того, как сформулирована задача, в качестве надсистемы можно рассматривать класс объектов, к которым эта система принадлежит (например, С - автобус, Н/С - городской транспорт), место нахождения (для автобуса - улица или автопарк, или полка в шкафу, если автобус игрушечный), материал, из которого эта система изготовлена и т.д. </a:t>
            </a:r>
            <a:endParaRPr lang="ru-RU" sz="2400" dirty="0" smtClean="0"/>
          </a:p>
          <a:p>
            <a:r>
              <a:rPr lang="ru-RU" sz="2400" b="1" dirty="0" smtClean="0"/>
              <a:t>П/С - подсистема, структурная единица системы.</a:t>
            </a:r>
            <a:r>
              <a:rPr lang="ru-RU" sz="2400" dirty="0" smtClean="0"/>
              <a:t> </a:t>
            </a:r>
            <a:br>
              <a:rPr lang="ru-RU" sz="2400" dirty="0" smtClean="0"/>
            </a:br>
            <a:r>
              <a:rPr lang="ru-RU" sz="2400" dirty="0" smtClean="0"/>
              <a:t>Выделение подсистем (частей) также зависит от условий задачи. </a:t>
            </a:r>
          </a:p>
          <a:p>
            <a:endParaRPr lang="ru-RU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000108"/>
            <a:ext cx="8229600" cy="5226064"/>
          </a:xfrm>
        </p:spPr>
        <p:txBody>
          <a:bodyPr>
            <a:noAutofit/>
          </a:bodyPr>
          <a:lstStyle/>
          <a:p>
            <a:r>
              <a:rPr lang="ru-RU" sz="4800" dirty="0" smtClean="0"/>
              <a:t> </a:t>
            </a:r>
            <a:r>
              <a:rPr lang="ru-RU" sz="2800" dirty="0" smtClean="0">
                <a:solidFill>
                  <a:srgbClr val="FFFF00"/>
                </a:solidFill>
              </a:rPr>
              <a:t>Работа с системным оператором предполагает формирование у ребенка умения анализировать и описывать систему связей любого объекта материального мира: назначение (функцию), динамику развития в определенный период  времени, его признаки и строение, потребность в изменении и усовершенствовании (для объектов рукотворного происхождения). Как дополнительный эффект на основе работы по формированию системного мышления появится навык построения различного рода классификаций по выделенному признаку.</a:t>
            </a:r>
            <a:br>
              <a:rPr lang="ru-RU" sz="2800" dirty="0" smtClean="0">
                <a:solidFill>
                  <a:srgbClr val="FFFF00"/>
                </a:solidFill>
              </a:rPr>
            </a:br>
            <a:endParaRPr lang="ru-RU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357298"/>
            <a:ext cx="8229600" cy="1285876"/>
          </a:xfrm>
        </p:spPr>
        <p:txBody>
          <a:bodyPr>
            <a:noAutofit/>
          </a:bodyPr>
          <a:lstStyle/>
          <a:p>
            <a:pPr algn="l"/>
            <a:r>
              <a:rPr lang="ru-RU" sz="1800" dirty="0" smtClean="0">
                <a:solidFill>
                  <a:srgbClr val="FFFF00"/>
                </a:solidFill>
                <a:effectLst/>
              </a:rPr>
              <a:t>Алгоритм построения экранной схемы</a:t>
            </a:r>
            <a:br>
              <a:rPr lang="ru-RU" sz="1800" dirty="0" smtClean="0">
                <a:solidFill>
                  <a:srgbClr val="FFFF00"/>
                </a:solidFill>
                <a:effectLst/>
              </a:rPr>
            </a:br>
            <a:r>
              <a:rPr lang="ru-RU" sz="1800" dirty="0" smtClean="0">
                <a:solidFill>
                  <a:srgbClr val="FFFF00"/>
                </a:solidFill>
                <a:effectLst/>
              </a:rPr>
              <a:t>1. Определиться с ситуацией как с системой.</a:t>
            </a:r>
            <a:br>
              <a:rPr lang="ru-RU" sz="1800" dirty="0" smtClean="0">
                <a:solidFill>
                  <a:srgbClr val="FFFF00"/>
                </a:solidFill>
                <a:effectLst/>
              </a:rPr>
            </a:br>
            <a:r>
              <a:rPr lang="ru-RU" sz="1800" dirty="0" smtClean="0">
                <a:solidFill>
                  <a:srgbClr val="FFFF00"/>
                </a:solidFill>
                <a:effectLst/>
              </a:rPr>
              <a:t>2. В зависимости от целей (цели) определить подсистемы и надсистемы.</a:t>
            </a:r>
            <a:br>
              <a:rPr lang="ru-RU" sz="1800" dirty="0" smtClean="0">
                <a:solidFill>
                  <a:srgbClr val="FFFF00"/>
                </a:solidFill>
                <a:effectLst/>
              </a:rPr>
            </a:br>
            <a:r>
              <a:rPr lang="ru-RU" sz="1800" dirty="0" smtClean="0">
                <a:solidFill>
                  <a:srgbClr val="FFFF00"/>
                </a:solidFill>
                <a:effectLst/>
              </a:rPr>
              <a:t>3. Определить прошлое системы, подсистем и надсистем.</a:t>
            </a:r>
            <a:br>
              <a:rPr lang="ru-RU" sz="1800" dirty="0" smtClean="0">
                <a:solidFill>
                  <a:srgbClr val="FFFF00"/>
                </a:solidFill>
                <a:effectLst/>
              </a:rPr>
            </a:br>
            <a:r>
              <a:rPr lang="ru-RU" sz="1800" dirty="0" smtClean="0">
                <a:solidFill>
                  <a:srgbClr val="FFFF00"/>
                </a:solidFill>
                <a:effectLst/>
              </a:rPr>
              <a:t>4. На базе знания "прошлое - настоящее" определить будущее системы, подсистем и надсистем.</a:t>
            </a:r>
            <a:br>
              <a:rPr lang="ru-RU" sz="1800" dirty="0" smtClean="0">
                <a:solidFill>
                  <a:srgbClr val="FFFF00"/>
                </a:solidFill>
                <a:effectLst/>
              </a:rPr>
            </a:br>
            <a:r>
              <a:rPr lang="ru-RU" sz="1800" dirty="0" smtClean="0">
                <a:solidFill>
                  <a:srgbClr val="FFC000"/>
                </a:solidFill>
                <a:effectLst/>
              </a:rPr>
              <a:t>П</a:t>
            </a:r>
            <a:br>
              <a:rPr lang="ru-RU" sz="1800" dirty="0" smtClean="0">
                <a:solidFill>
                  <a:srgbClr val="FFC000"/>
                </a:solidFill>
                <a:effectLst/>
              </a:rPr>
            </a:br>
            <a:r>
              <a:rPr lang="ru-RU" sz="1800" dirty="0" err="1" smtClean="0">
                <a:solidFill>
                  <a:srgbClr val="FFC000"/>
                </a:solidFill>
                <a:effectLst/>
              </a:rPr>
              <a:t>р</a:t>
            </a:r>
            <a:r>
              <a:rPr lang="ru-RU" sz="1800" dirty="0" smtClean="0">
                <a:solidFill>
                  <a:srgbClr val="FFC000"/>
                </a:solidFill>
                <a:effectLst/>
              </a:rPr>
              <a:t/>
            </a:r>
            <a:br>
              <a:rPr lang="ru-RU" sz="1800" dirty="0" smtClean="0">
                <a:solidFill>
                  <a:srgbClr val="FFC000"/>
                </a:solidFill>
                <a:effectLst/>
              </a:rPr>
            </a:br>
            <a:r>
              <a:rPr lang="ru-RU" sz="1800" dirty="0" smtClean="0">
                <a:solidFill>
                  <a:srgbClr val="FFC000"/>
                </a:solidFill>
                <a:effectLst/>
              </a:rPr>
              <a:t>и</a:t>
            </a:r>
            <a:br>
              <a:rPr lang="ru-RU" sz="1800" dirty="0" smtClean="0">
                <a:solidFill>
                  <a:srgbClr val="FFC000"/>
                </a:solidFill>
                <a:effectLst/>
              </a:rPr>
            </a:br>
            <a:r>
              <a:rPr lang="ru-RU" sz="1800" dirty="0" smtClean="0">
                <a:solidFill>
                  <a:srgbClr val="FFC000"/>
                </a:solidFill>
                <a:effectLst/>
              </a:rPr>
              <a:t>м</a:t>
            </a:r>
            <a:br>
              <a:rPr lang="ru-RU" sz="1800" dirty="0" smtClean="0">
                <a:solidFill>
                  <a:srgbClr val="FFC000"/>
                </a:solidFill>
                <a:effectLst/>
              </a:rPr>
            </a:br>
            <a:r>
              <a:rPr lang="ru-RU" sz="1800" dirty="0" smtClean="0">
                <a:solidFill>
                  <a:srgbClr val="FFC000"/>
                </a:solidFill>
                <a:effectLst/>
              </a:rPr>
              <a:t>е</a:t>
            </a:r>
            <a:br>
              <a:rPr lang="ru-RU" sz="1800" dirty="0" smtClean="0">
                <a:solidFill>
                  <a:srgbClr val="FFC000"/>
                </a:solidFill>
                <a:effectLst/>
              </a:rPr>
            </a:br>
            <a:r>
              <a:rPr lang="ru-RU" sz="1800" dirty="0" smtClean="0">
                <a:solidFill>
                  <a:srgbClr val="FFC000"/>
                </a:solidFill>
                <a:effectLst/>
              </a:rPr>
              <a:t>р: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071538" y="2143116"/>
          <a:ext cx="7358115" cy="448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52705"/>
                <a:gridCol w="2452705"/>
                <a:gridCol w="2452705"/>
              </a:tblGrid>
              <a:tr h="1358072">
                <a:tc>
                  <a:txBody>
                    <a:bodyPr/>
                    <a:lstStyle/>
                    <a:p>
                      <a:r>
                        <a:rPr lang="ru-RU" dirty="0" smtClean="0"/>
                        <a:t>6. Прошлая (</a:t>
                      </a:r>
                      <a:r>
                        <a:rPr lang="ru-RU" dirty="0" err="1" smtClean="0"/>
                        <a:t>н</a:t>
                      </a:r>
                      <a:r>
                        <a:rPr lang="ru-RU" dirty="0" smtClean="0"/>
                        <a:t>/с)</a:t>
                      </a:r>
                    </a:p>
                    <a:p>
                      <a:r>
                        <a:rPr lang="ru-RU" dirty="0" smtClean="0"/>
                        <a:t>Поляна</a:t>
                      </a:r>
                    </a:p>
                    <a:p>
                      <a:r>
                        <a:rPr lang="ru-RU" sz="3200" dirty="0" smtClean="0">
                          <a:solidFill>
                            <a:srgbClr val="FF0000"/>
                          </a:solidFill>
                        </a:rPr>
                        <a:t>Молодняк 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3. (Н/С)</a:t>
                      </a:r>
                    </a:p>
                    <a:p>
                      <a:r>
                        <a:rPr lang="ru-RU" dirty="0" smtClean="0"/>
                        <a:t>Биосфера</a:t>
                      </a:r>
                    </a:p>
                    <a:p>
                      <a:r>
                        <a:rPr lang="ru-RU" sz="3200" dirty="0" smtClean="0">
                          <a:solidFill>
                            <a:srgbClr val="FF0000"/>
                          </a:solidFill>
                        </a:rPr>
                        <a:t>Лес</a:t>
                      </a:r>
                      <a:r>
                        <a:rPr lang="ru-RU" sz="3200" dirty="0" smtClean="0"/>
                        <a:t> 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9. Будущая (</a:t>
                      </a:r>
                      <a:r>
                        <a:rPr lang="ru-RU" dirty="0" err="1" smtClean="0"/>
                        <a:t>н</a:t>
                      </a:r>
                      <a:r>
                        <a:rPr lang="ru-RU" dirty="0" smtClean="0"/>
                        <a:t>/с)</a:t>
                      </a:r>
                    </a:p>
                    <a:p>
                      <a:r>
                        <a:rPr lang="ru-RU" sz="3200" dirty="0" smtClean="0">
                          <a:solidFill>
                            <a:srgbClr val="FF0000"/>
                          </a:solidFill>
                        </a:rPr>
                        <a:t>Вырубка</a:t>
                      </a:r>
                    </a:p>
                    <a:p>
                      <a:r>
                        <a:rPr lang="ru-RU" dirty="0" smtClean="0"/>
                        <a:t>Болото</a:t>
                      </a:r>
                    </a:p>
                    <a:p>
                      <a:r>
                        <a:rPr lang="ru-RU" dirty="0" smtClean="0"/>
                        <a:t>Поляна </a:t>
                      </a:r>
                      <a:endParaRPr lang="ru-RU" dirty="0"/>
                    </a:p>
                  </a:txBody>
                  <a:tcPr/>
                </a:tc>
              </a:tr>
              <a:tr h="1358072">
                <a:tc>
                  <a:txBody>
                    <a:bodyPr/>
                    <a:lstStyle/>
                    <a:p>
                      <a:r>
                        <a:rPr lang="ru-RU" dirty="0" smtClean="0"/>
                        <a:t>4. Прошлая (с)</a:t>
                      </a:r>
                    </a:p>
                    <a:p>
                      <a:r>
                        <a:rPr lang="ru-RU" dirty="0" smtClean="0"/>
                        <a:t>семечко</a:t>
                      </a:r>
                    </a:p>
                    <a:p>
                      <a:r>
                        <a:rPr lang="ru-RU" sz="3200" dirty="0" smtClean="0">
                          <a:solidFill>
                            <a:srgbClr val="FF0000"/>
                          </a:solidFill>
                        </a:rPr>
                        <a:t>Саженец </a:t>
                      </a:r>
                      <a:endParaRPr lang="ru-RU" sz="3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ru-RU" dirty="0" smtClean="0"/>
                        <a:t> (С)</a:t>
                      </a:r>
                    </a:p>
                    <a:p>
                      <a:pPr marL="342900" indent="-342900" algn="l">
                        <a:buNone/>
                      </a:pPr>
                      <a:r>
                        <a:rPr lang="ru-RU" sz="3200" dirty="0" smtClean="0">
                          <a:solidFill>
                            <a:srgbClr val="FF0000"/>
                          </a:solidFill>
                        </a:rPr>
                        <a:t>Дерево</a:t>
                      </a:r>
                      <a:endParaRPr lang="ru-RU" sz="3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7. Будущая (с)</a:t>
                      </a:r>
                    </a:p>
                    <a:p>
                      <a:r>
                        <a:rPr lang="ru-RU" sz="3200" dirty="0" smtClean="0">
                          <a:solidFill>
                            <a:srgbClr val="FF0000"/>
                          </a:solidFill>
                        </a:rPr>
                        <a:t>Пень</a:t>
                      </a:r>
                    </a:p>
                    <a:p>
                      <a:r>
                        <a:rPr lang="ru-RU" dirty="0" smtClean="0"/>
                        <a:t>Гниль</a:t>
                      </a:r>
                    </a:p>
                    <a:p>
                      <a:r>
                        <a:rPr lang="ru-RU" dirty="0" smtClean="0"/>
                        <a:t>Гумус </a:t>
                      </a:r>
                      <a:endParaRPr lang="ru-RU" dirty="0"/>
                    </a:p>
                  </a:txBody>
                  <a:tcPr/>
                </a:tc>
              </a:tr>
              <a:tr h="1641575">
                <a:tc>
                  <a:txBody>
                    <a:bodyPr/>
                    <a:lstStyle/>
                    <a:p>
                      <a:r>
                        <a:rPr lang="ru-RU" dirty="0" smtClean="0"/>
                        <a:t>5. Прошлая (</a:t>
                      </a:r>
                      <a:r>
                        <a:rPr lang="ru-RU" dirty="0" err="1" smtClean="0"/>
                        <a:t>п</a:t>
                      </a:r>
                      <a:r>
                        <a:rPr lang="ru-RU" dirty="0" smtClean="0"/>
                        <a:t>/с)</a:t>
                      </a:r>
                    </a:p>
                    <a:p>
                      <a:r>
                        <a:rPr lang="ru-RU" dirty="0" smtClean="0"/>
                        <a:t>Зародыш</a:t>
                      </a:r>
                    </a:p>
                    <a:p>
                      <a:r>
                        <a:rPr lang="ru-RU" sz="3200" dirty="0" smtClean="0">
                          <a:solidFill>
                            <a:srgbClr val="FF0000"/>
                          </a:solidFill>
                        </a:rPr>
                        <a:t>Росток</a:t>
                      </a:r>
                    </a:p>
                    <a:p>
                      <a:r>
                        <a:rPr lang="ru-RU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Почка Отросток</a:t>
                      </a:r>
                    </a:p>
                    <a:p>
                      <a:r>
                        <a:rPr lang="ru-RU" dirty="0" smtClean="0">
                          <a:solidFill>
                            <a:srgbClr val="FFC000"/>
                          </a:solidFill>
                        </a:rPr>
                        <a:t>Цветок</a:t>
                      </a:r>
                      <a:r>
                        <a:rPr lang="ru-RU" baseline="0" dirty="0" smtClean="0"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lang="ru-RU" dirty="0" smtClean="0">
                          <a:solidFill>
                            <a:srgbClr val="FFC000"/>
                          </a:solidFill>
                        </a:rPr>
                        <a:t>Завязь</a:t>
                      </a:r>
                      <a:endParaRPr lang="ru-RU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2.</a:t>
                      </a:r>
                      <a:r>
                        <a:rPr lang="ru-RU" baseline="0" dirty="0" smtClean="0"/>
                        <a:t> (П/С)</a:t>
                      </a:r>
                    </a:p>
                    <a:p>
                      <a:r>
                        <a:rPr lang="ru-RU" sz="3200" baseline="0" dirty="0" smtClean="0">
                          <a:solidFill>
                            <a:srgbClr val="FF0000"/>
                          </a:solidFill>
                        </a:rPr>
                        <a:t>Ствол</a:t>
                      </a:r>
                    </a:p>
                    <a:p>
                      <a:r>
                        <a:rPr lang="ru-RU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Ветка</a:t>
                      </a:r>
                    </a:p>
                    <a:p>
                      <a:r>
                        <a:rPr lang="ru-RU" baseline="0" dirty="0" smtClean="0">
                          <a:solidFill>
                            <a:srgbClr val="FFC000"/>
                          </a:solidFill>
                        </a:rPr>
                        <a:t>Плод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8. Будущая</a:t>
                      </a:r>
                      <a:r>
                        <a:rPr lang="ru-RU" baseline="0" dirty="0" smtClean="0"/>
                        <a:t> (</a:t>
                      </a:r>
                      <a:r>
                        <a:rPr lang="ru-RU" baseline="0" dirty="0" err="1" smtClean="0"/>
                        <a:t>п</a:t>
                      </a:r>
                      <a:r>
                        <a:rPr lang="ru-RU" baseline="0" dirty="0" smtClean="0"/>
                        <a:t>/с)</a:t>
                      </a:r>
                    </a:p>
                    <a:p>
                      <a:r>
                        <a:rPr lang="ru-RU" sz="3200" baseline="0" dirty="0" smtClean="0">
                          <a:solidFill>
                            <a:srgbClr val="FF0000"/>
                          </a:solidFill>
                        </a:rPr>
                        <a:t>Бревно</a:t>
                      </a:r>
                    </a:p>
                    <a:p>
                      <a:r>
                        <a:rPr lang="ru-RU" baseline="0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</a:rPr>
                        <a:t>Доска Изделие </a:t>
                      </a:r>
                    </a:p>
                    <a:p>
                      <a:r>
                        <a:rPr lang="ru-RU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Хворост, зола, гумус</a:t>
                      </a:r>
                    </a:p>
                    <a:p>
                      <a:r>
                        <a:rPr lang="ru-RU" baseline="0" dirty="0" smtClean="0">
                          <a:solidFill>
                            <a:srgbClr val="FFC000"/>
                          </a:solidFill>
                        </a:rPr>
                        <a:t>Продукт питания</a:t>
                      </a:r>
                      <a:endParaRPr lang="ru-RU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368280"/>
          </a:xfrm>
        </p:spPr>
        <p:txBody>
          <a:bodyPr>
            <a:noAutofit/>
          </a:bodyPr>
          <a:lstStyle/>
          <a:p>
            <a:r>
              <a:rPr lang="ru-RU" sz="2800" dirty="0" smtClean="0"/>
              <a:t>Особенности построения экранной схемы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428604"/>
            <a:ext cx="8401080" cy="495206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dirty="0" smtClean="0"/>
              <a:t>1) Система может иметь множество подсистем и надсистем.</a:t>
            </a:r>
            <a:br>
              <a:rPr lang="ru-RU" sz="2000" dirty="0" smtClean="0"/>
            </a:br>
            <a:r>
              <a:rPr lang="ru-RU" sz="2000" dirty="0" smtClean="0"/>
              <a:t>Подсистемы - это, как правило, составные части системы, т.е. элементы, из которых состоит система</a:t>
            </a:r>
          </a:p>
          <a:p>
            <a:pPr>
              <a:buNone/>
            </a:pPr>
            <a:r>
              <a:rPr lang="ru-RU" sz="2000" dirty="0" smtClean="0"/>
              <a:t>2) Ось времени (прошлое - будущее) можно рассматривать с различных точек зрения.</a:t>
            </a:r>
            <a:br>
              <a:rPr lang="ru-RU" sz="2000" dirty="0" smtClean="0"/>
            </a:br>
            <a:r>
              <a:rPr lang="ru-RU" sz="2000" dirty="0" smtClean="0"/>
              <a:t>Например, с точки зрения жизни отдельной конкретно взятой системы: конкретный гвоздь от того момента, как он был металлом ("рождение") до ржавления ("гибели") и превращения в утиль</a:t>
            </a:r>
          </a:p>
          <a:p>
            <a:pPr>
              <a:buNone/>
            </a:pPr>
            <a:r>
              <a:rPr lang="ru-RU" sz="2000" dirty="0" smtClean="0"/>
              <a:t>Какую именно временную ось выбрать, решаем исходя из конкретной цели.</a:t>
            </a:r>
            <a:br>
              <a:rPr lang="ru-RU" sz="2000" dirty="0" smtClean="0"/>
            </a:br>
            <a:r>
              <a:rPr lang="ru-RU" sz="2000" dirty="0" smtClean="0"/>
              <a:t>3) Таким образом, при построении экранной схемы необходимо исходить из конкретной цели и рассматривать конкретную систему с конкретной точки зрения.</a:t>
            </a:r>
          </a:p>
          <a:p>
            <a:pPr>
              <a:buNone/>
            </a:pPr>
            <a:r>
              <a:rPr lang="ru-RU" sz="2000" dirty="0" smtClean="0"/>
              <a:t>4) Смысл построения экранной схемы, ее цель в том, чтобы рассмотреть, увидеть систему со всех сторон: ее возможное прошлое, настоящее, будущее, надсистемы и подсистемы, а также надсистемы и подсистемы для прошлого и будущего.</a:t>
            </a:r>
          </a:p>
          <a:p>
            <a:pPr>
              <a:buNone/>
            </a:pPr>
            <a:r>
              <a:rPr lang="ru-RU" sz="2000" dirty="0" smtClean="0"/>
              <a:t>5) При построении экранной схемы цель не может формулироваться, например, как "получить прибор для определения времени" или "создать структуру".</a:t>
            </a:r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285728"/>
            <a:ext cx="80010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C000"/>
                </a:solidFill>
              </a:rPr>
              <a:t>Игры и тренинги на формирование у детей системного мышления </a:t>
            </a:r>
            <a:endParaRPr lang="ru-RU" sz="2400" b="1" dirty="0">
              <a:solidFill>
                <a:srgbClr val="FFC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1571612"/>
            <a:ext cx="81439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/>
              <a:t>ФУНКЦИОНАЛЬНОЕ НАЗНАЧЕНИЕ ОБЪЕКТОВ</a:t>
            </a:r>
          </a:p>
          <a:p>
            <a:r>
              <a:rPr lang="ru-RU" sz="2000" b="1" dirty="0"/>
              <a:t>Цель первого блока игр:</a:t>
            </a:r>
            <a:r>
              <a:rPr lang="ru-RU" sz="2000" dirty="0"/>
              <a:t> научить детей определять назначение предметов, видеть возможности их использования в окружающем мире.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2786058"/>
            <a:ext cx="821537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/>
              <a:t>ОТСЛЕЖИВАНИЕ ИЗМЕНЕНИЯ СВОЙСТВ И ФУНКЦИЙ ОБЪЕКТОВ ВО ВРЕМЕНИ</a:t>
            </a:r>
          </a:p>
          <a:p>
            <a:r>
              <a:rPr lang="ru-RU" sz="2000" b="1" dirty="0"/>
              <a:t>Цель второго блока игр:</a:t>
            </a:r>
            <a:r>
              <a:rPr lang="ru-RU" sz="2000" dirty="0"/>
              <a:t> упражнять детей в умении замечать зависимость проявления разных свойств одного и того же объекта от стадии (этапа) развития, замечать изменения объектов во времени.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4857760"/>
            <a:ext cx="81439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/>
              <a:t>ВЫСТРАИВАНИЕ НАДСИСТЕМНЫХ И ПОДСИСТЕМНЫХ СВЯЗЕЙ. ВЫДЕЛЕНИЕ СВОЙСТВ</a:t>
            </a:r>
          </a:p>
          <a:p>
            <a:r>
              <a:rPr lang="ru-RU" sz="2000" b="1" dirty="0"/>
              <a:t>Цель третьего блока игр и тренингов:</a:t>
            </a:r>
            <a:r>
              <a:rPr lang="ru-RU" sz="2000" dirty="0"/>
              <a:t> анализ структурных единиц объектов окружающего мира, упражнение в выделении свойств.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642918"/>
            <a:ext cx="7086600" cy="1828800"/>
          </a:xfrm>
        </p:spPr>
        <p:txBody>
          <a:bodyPr/>
          <a:lstStyle/>
          <a:p>
            <a:r>
              <a:rPr lang="ru-RU" dirty="0" smtClean="0"/>
              <a:t>Спасибо за внимание.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28662" y="3571876"/>
            <a:ext cx="7086600" cy="1509712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4000" dirty="0" smtClean="0"/>
              <a:t>Желаю Вам удачи и хорошего настроения. Дерзайте, творите, и развивайте своих детей!</a:t>
            </a:r>
            <a:endParaRPr lang="ru-RU" sz="4000" dirty="0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E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147</TotalTime>
  <Words>327</Words>
  <Application>Microsoft Office PowerPoint</Application>
  <PresentationFormat>Экран (4:3)</PresentationFormat>
  <Paragraphs>68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Апекс</vt:lpstr>
      <vt:lpstr>Старовойт Татьяна Викторовна воспитатель МБДОУ «ЦРР д/с № 12» г.Александров. Категория –высшая стаж работы 12 лет</vt:lpstr>
      <vt:lpstr>9ти экранная схема сильного мышления  (системный оператор ТРИЗ)  или  развитие талантливого мышления у детей дошкольного возраста</vt:lpstr>
      <vt:lpstr> Работа с системным оператором предполагает формирование у ребенка умения анализировать и описывать систему связей любого объекта Работать с системным оператором можно начинать уже с младшего дошкольного возраста. Но он  применяется в более упрощенном виде и называется: системный лифт.  </vt:lpstr>
      <vt:lpstr>Структура 9ти экранов</vt:lpstr>
      <vt:lpstr>Слайд 5</vt:lpstr>
      <vt:lpstr> Работа с системным оператором предполагает формирование у ребенка умения анализировать и описывать систему связей любого объекта материального мира: назначение (функцию), динамику развития в определенный период  времени, его признаки и строение, потребность в изменении и усовершенствовании (для объектов рукотворного происхождения). Как дополнительный эффект на основе работы по формированию системного мышления появится навык построения различного рода классификаций по выделенному признаку. </vt:lpstr>
      <vt:lpstr>Алгоритм построения экранной схемы 1. Определиться с ситуацией как с системой. 2. В зависимости от целей (цели) определить подсистемы и надсистемы. 3. Определить прошлое системы, подсистем и надсистем. 4. На базе знания "прошлое - настоящее" определить будущее системы, подсистем и надсистем. П р и м е р: </vt:lpstr>
      <vt:lpstr>Особенности построения экранной схемы</vt:lpstr>
      <vt:lpstr>Слайд 9</vt:lpstr>
      <vt:lpstr>Спасибо за внимание.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9ти экранная схема сильного мышления</dc:title>
  <dc:creator>Admin</dc:creator>
  <cp:lastModifiedBy>Admin</cp:lastModifiedBy>
  <cp:revision>16</cp:revision>
  <dcterms:created xsi:type="dcterms:W3CDTF">2012-04-23T17:14:26Z</dcterms:created>
  <dcterms:modified xsi:type="dcterms:W3CDTF">2012-04-24T17:36:52Z</dcterms:modified>
</cp:coreProperties>
</file>