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24" autoAdjust="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CF623D-EB74-4EB9-8F34-360AE90016B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21482A5-C5C2-4335-A636-2E75E5062875}">
      <dgm:prSet/>
      <dgm:spPr/>
      <dgm:t>
        <a:bodyPr/>
        <a:lstStyle/>
        <a:p>
          <a:pPr rtl="0"/>
          <a:r>
            <a:rPr lang="ru-RU" b="1" i="1" dirty="0" smtClean="0">
              <a:solidFill>
                <a:srgbClr val="FF0000"/>
              </a:solidFill>
            </a:rPr>
            <a:t>Этими игрушками дети украсили свои группы, рассказывали другим дошколятам  об их  участии в изготовлении, рисовали для Деда Мороза свои пожелания и эмоции и были очень горды внесённым вкладом при встрече Деда Мороза и Нового года. Главное, у них были цель и желание.</a:t>
          </a:r>
          <a:r>
            <a:rPr lang="ru-RU" dirty="0" smtClean="0">
              <a:solidFill>
                <a:srgbClr val="FF0000"/>
              </a:solidFill>
            </a:rPr>
            <a:t/>
          </a:r>
          <a:br>
            <a:rPr lang="ru-RU" dirty="0" smtClean="0">
              <a:solidFill>
                <a:srgbClr val="FF0000"/>
              </a:solidFill>
            </a:rPr>
          </a:br>
          <a:endParaRPr lang="ru-RU" dirty="0">
            <a:solidFill>
              <a:srgbClr val="FF0000"/>
            </a:solidFill>
          </a:endParaRPr>
        </a:p>
      </dgm:t>
    </dgm:pt>
    <dgm:pt modelId="{E263E9AC-C6A9-4919-B94C-47A153CB14BD}" type="parTrans" cxnId="{FD69C5EA-3B2D-4787-AA19-B5FA1110654F}">
      <dgm:prSet/>
      <dgm:spPr/>
      <dgm:t>
        <a:bodyPr/>
        <a:lstStyle/>
        <a:p>
          <a:endParaRPr lang="ru-RU"/>
        </a:p>
      </dgm:t>
    </dgm:pt>
    <dgm:pt modelId="{4FA61FCF-62FF-4938-9812-9EA7F59B7761}" type="sibTrans" cxnId="{FD69C5EA-3B2D-4787-AA19-B5FA1110654F}">
      <dgm:prSet/>
      <dgm:spPr/>
      <dgm:t>
        <a:bodyPr/>
        <a:lstStyle/>
        <a:p>
          <a:endParaRPr lang="ru-RU"/>
        </a:p>
      </dgm:t>
    </dgm:pt>
    <dgm:pt modelId="{E469A8F1-0DAC-4C02-8FE3-5333CEA8DFE3}" type="pres">
      <dgm:prSet presAssocID="{29CF623D-EB74-4EB9-8F34-360AE90016B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5090535-7074-4212-ABF5-DD45D32BC270}" type="pres">
      <dgm:prSet presAssocID="{021482A5-C5C2-4335-A636-2E75E5062875}" presName="parentText" presStyleLbl="node1" presStyleIdx="0" presStyleCnt="1" custLinFactNeighborX="2609" custLinFactNeighborY="-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D69C5EA-3B2D-4787-AA19-B5FA1110654F}" srcId="{29CF623D-EB74-4EB9-8F34-360AE90016B6}" destId="{021482A5-C5C2-4335-A636-2E75E5062875}" srcOrd="0" destOrd="0" parTransId="{E263E9AC-C6A9-4919-B94C-47A153CB14BD}" sibTransId="{4FA61FCF-62FF-4938-9812-9EA7F59B7761}"/>
    <dgm:cxn modelId="{81634516-2867-4BD8-9CA4-A3AC493AC2EC}" type="presOf" srcId="{021482A5-C5C2-4335-A636-2E75E5062875}" destId="{05090535-7074-4212-ABF5-DD45D32BC270}" srcOrd="0" destOrd="0" presId="urn:microsoft.com/office/officeart/2005/8/layout/vList2"/>
    <dgm:cxn modelId="{3E654FAF-6083-41D1-B44B-12900CB2DAE0}" type="presOf" srcId="{29CF623D-EB74-4EB9-8F34-360AE90016B6}" destId="{E469A8F1-0DAC-4C02-8FE3-5333CEA8DFE3}" srcOrd="0" destOrd="0" presId="urn:microsoft.com/office/officeart/2005/8/layout/vList2"/>
    <dgm:cxn modelId="{336CA9EF-A2CE-423B-AA27-5E8658DAB36C}" type="presParOf" srcId="{E469A8F1-0DAC-4C02-8FE3-5333CEA8DFE3}" destId="{05090535-7074-4212-ABF5-DD45D32BC270}" srcOrd="0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D2D18-CA23-45D0-856B-0F11E9C95827}" type="datetimeFigureOut">
              <a:rPr lang="ru-RU" smtClean="0"/>
              <a:pPr/>
              <a:t>21.01.2013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C426AF-67D9-4797-977B-4F88F89FCD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C426AF-67D9-4797-977B-4F88F89FCD27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C426AF-67D9-4797-977B-4F88F89FCD27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A217-20B8-4713-AF85-A593C010563E}" type="datetimeFigureOut">
              <a:rPr lang="ru-RU" smtClean="0"/>
              <a:pPr/>
              <a:t>21.01.2013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BD283-0599-4CBE-8278-607526A13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A217-20B8-4713-AF85-A593C010563E}" type="datetimeFigureOut">
              <a:rPr lang="ru-RU" smtClean="0"/>
              <a:pPr/>
              <a:t>21.01.2013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BD283-0599-4CBE-8278-607526A13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A217-20B8-4713-AF85-A593C010563E}" type="datetimeFigureOut">
              <a:rPr lang="ru-RU" smtClean="0"/>
              <a:pPr/>
              <a:t>21.01.2013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BD283-0599-4CBE-8278-607526A13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A217-20B8-4713-AF85-A593C010563E}" type="datetimeFigureOut">
              <a:rPr lang="ru-RU" smtClean="0"/>
              <a:pPr/>
              <a:t>21.01.2013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BD283-0599-4CBE-8278-607526A13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A217-20B8-4713-AF85-A593C010563E}" type="datetimeFigureOut">
              <a:rPr lang="ru-RU" smtClean="0"/>
              <a:pPr/>
              <a:t>21.01.2013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BD283-0599-4CBE-8278-607526A13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A217-20B8-4713-AF85-A593C010563E}" type="datetimeFigureOut">
              <a:rPr lang="ru-RU" smtClean="0"/>
              <a:pPr/>
              <a:t>21.01.2013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BD283-0599-4CBE-8278-607526A13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A217-20B8-4713-AF85-A593C010563E}" type="datetimeFigureOut">
              <a:rPr lang="ru-RU" smtClean="0"/>
              <a:pPr/>
              <a:t>21.01.2013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BD283-0599-4CBE-8278-607526A13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A217-20B8-4713-AF85-A593C010563E}" type="datetimeFigureOut">
              <a:rPr lang="ru-RU" smtClean="0"/>
              <a:pPr/>
              <a:t>21.01.2013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BD283-0599-4CBE-8278-607526A13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A217-20B8-4713-AF85-A593C010563E}" type="datetimeFigureOut">
              <a:rPr lang="ru-RU" smtClean="0"/>
              <a:pPr/>
              <a:t>21.01.2013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BD283-0599-4CBE-8278-607526A13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A217-20B8-4713-AF85-A593C010563E}" type="datetimeFigureOut">
              <a:rPr lang="ru-RU" smtClean="0"/>
              <a:pPr/>
              <a:t>21.01.2013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BD283-0599-4CBE-8278-607526A13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A217-20B8-4713-AF85-A593C010563E}" type="datetimeFigureOut">
              <a:rPr lang="ru-RU" smtClean="0"/>
              <a:pPr/>
              <a:t>21.01.2013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BD283-0599-4CBE-8278-607526A13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CA217-20B8-4713-AF85-A593C010563E}" type="datetimeFigureOut">
              <a:rPr lang="ru-RU" smtClean="0"/>
              <a:pPr/>
              <a:t>21.01.2013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BD283-0599-4CBE-8278-607526A1317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857231"/>
          </a:xfrm>
          <a:scene3d>
            <a:camera prst="obliqueTopRight"/>
            <a:lightRig rig="threePt" dir="t"/>
          </a:scene3d>
        </p:spPr>
        <p:txBody>
          <a:bodyPr/>
          <a:lstStyle/>
          <a:p>
            <a:r>
              <a:rPr lang="ru-RU" dirty="0" smtClean="0">
                <a:solidFill>
                  <a:srgbClr val="00B0F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Мастерская Деда Мороза</a:t>
            </a:r>
            <a:endParaRPr lang="ru-RU" dirty="0">
              <a:solidFill>
                <a:srgbClr val="00B0F0"/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928670"/>
            <a:ext cx="6400800" cy="1643074"/>
          </a:xfrm>
        </p:spPr>
        <p:txBody>
          <a:bodyPr>
            <a:normAutofit fontScale="32500" lnSpcReduction="20000"/>
          </a:bodyPr>
          <a:lstStyle/>
          <a:p>
            <a:r>
              <a:rPr lang="ru-RU" sz="5000" b="1" i="1" dirty="0">
                <a:solidFill>
                  <a:srgbClr val="FF0000"/>
                </a:solidFill>
              </a:rPr>
              <a:t>Чтобы  дети почувствовали большую радость от встречи с Дедом Морозом,</a:t>
            </a:r>
            <a:endParaRPr lang="ru-RU" sz="5000" dirty="0">
              <a:solidFill>
                <a:srgbClr val="FF0000"/>
              </a:solidFill>
            </a:endParaRPr>
          </a:p>
          <a:p>
            <a:r>
              <a:rPr lang="ru-RU" sz="5000" b="1" i="1" dirty="0">
                <a:solidFill>
                  <a:srgbClr val="FF0000"/>
                </a:solidFill>
              </a:rPr>
              <a:t>В ДОУ  был     объявлен конкурс </a:t>
            </a:r>
            <a:endParaRPr lang="ru-RU" sz="5000" dirty="0">
              <a:solidFill>
                <a:srgbClr val="FF0000"/>
              </a:solidFill>
            </a:endParaRPr>
          </a:p>
          <a:p>
            <a:r>
              <a:rPr lang="ru-RU" sz="5100" b="1" dirty="0">
                <a:solidFill>
                  <a:srgbClr val="FF0000"/>
                </a:solidFill>
              </a:rPr>
              <a:t>«Мастерская Деда Мороза»,</a:t>
            </a:r>
            <a:endParaRPr lang="ru-RU" sz="5100" dirty="0">
              <a:solidFill>
                <a:srgbClr val="FF0000"/>
              </a:solidFill>
            </a:endParaRPr>
          </a:p>
          <a:p>
            <a:r>
              <a:rPr lang="ru-RU" sz="5000" b="1" i="1" dirty="0">
                <a:solidFill>
                  <a:srgbClr val="FF0000"/>
                </a:solidFill>
              </a:rPr>
              <a:t>в котором дети вместе с родителями с большой радостью</a:t>
            </a:r>
            <a:endParaRPr lang="ru-RU" sz="5000" dirty="0">
              <a:solidFill>
                <a:srgbClr val="FF0000"/>
              </a:solidFill>
            </a:endParaRPr>
          </a:p>
          <a:p>
            <a:r>
              <a:rPr lang="ru-RU" sz="5000" b="1" i="1" dirty="0">
                <a:solidFill>
                  <a:srgbClr val="FF0000"/>
                </a:solidFill>
              </a:rPr>
              <a:t>делились секретом изготовления новогодней поделки </a:t>
            </a:r>
            <a:endParaRPr lang="ru-RU" sz="5000" dirty="0">
              <a:solidFill>
                <a:srgbClr val="FF0000"/>
              </a:solidFill>
            </a:endParaRPr>
          </a:p>
          <a:p>
            <a:endParaRPr lang="ru-RU" dirty="0"/>
          </a:p>
        </p:txBody>
      </p:sp>
      <p:pic>
        <p:nvPicPr>
          <p:cNvPr id="1026" name="Picture 2" descr="IMG_53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2500306"/>
            <a:ext cx="3228975" cy="24003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5072074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Серебристые колокольчики. 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Теперёнков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Миша.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Средняя гр. «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Капитошка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429000"/>
            <a:ext cx="5486400" cy="50006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r>
              <a:rPr lang="ru-RU" sz="2000" b="1" dirty="0"/>
              <a:t>Разноцветный фонарик. Горохов Илья.</a:t>
            </a:r>
            <a:endParaRPr lang="ru-RU" sz="2000" dirty="0"/>
          </a:p>
          <a:p>
            <a:pPr algn="ctr"/>
            <a:r>
              <a:rPr lang="ru-RU" sz="2000" b="1" dirty="0"/>
              <a:t>Подготовительная гр. «Колокольчик»</a:t>
            </a:r>
            <a:endParaRPr lang="ru-RU" sz="2000" dirty="0"/>
          </a:p>
          <a:p>
            <a:endParaRPr lang="ru-RU" dirty="0"/>
          </a:p>
        </p:txBody>
      </p:sp>
      <p:pic>
        <p:nvPicPr>
          <p:cNvPr id="20482" name="Picture 2" descr="IMG_5338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000372"/>
            <a:ext cx="1636704" cy="4286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143512"/>
            <a:ext cx="5994422" cy="1500198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ru-RU" sz="4000" b="1" dirty="0" err="1"/>
              <a:t>Зябкина</a:t>
            </a:r>
            <a:r>
              <a:rPr lang="ru-RU" sz="4000" b="1" dirty="0"/>
              <a:t> </a:t>
            </a:r>
            <a:r>
              <a:rPr lang="ru-RU" sz="4000" b="1" dirty="0" err="1"/>
              <a:t>Ульяна</a:t>
            </a:r>
            <a:r>
              <a:rPr lang="ru-RU" sz="4000" b="1" dirty="0"/>
              <a:t> из подготовительной гр. «Ромашка»</a:t>
            </a:r>
            <a:endParaRPr lang="ru-RU" sz="4000" dirty="0"/>
          </a:p>
          <a:p>
            <a:pPr algn="ctr"/>
            <a:r>
              <a:rPr lang="ru-RU" sz="4000" b="1" dirty="0"/>
              <a:t>вместе с мамой порадовали детей  двумя замечательными работами</a:t>
            </a:r>
            <a:endParaRPr lang="ru-RU" sz="4000" dirty="0"/>
          </a:p>
          <a:p>
            <a:pPr algn="ctr"/>
            <a:r>
              <a:rPr lang="ru-RU" sz="4000" b="1" dirty="0"/>
              <a:t>«Подружка Снегурочка»</a:t>
            </a:r>
            <a:endParaRPr lang="ru-RU" sz="4000" dirty="0"/>
          </a:p>
          <a:p>
            <a:pPr algn="ctr"/>
            <a:r>
              <a:rPr lang="ru-RU" sz="4000" b="1" dirty="0"/>
              <a:t>и</a:t>
            </a:r>
            <a:endParaRPr lang="ru-RU" sz="4000" dirty="0"/>
          </a:p>
          <a:p>
            <a:pPr algn="ctr"/>
            <a:r>
              <a:rPr lang="ru-RU" sz="4000" b="1" dirty="0"/>
              <a:t>«Весёлый хоровод»</a:t>
            </a:r>
            <a:endParaRPr lang="ru-RU" sz="4000" dirty="0"/>
          </a:p>
          <a:p>
            <a:endParaRPr lang="ru-RU" dirty="0"/>
          </a:p>
        </p:txBody>
      </p:sp>
      <p:pic>
        <p:nvPicPr>
          <p:cNvPr id="23554" name="Picture 2" descr="IMG_5354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19559" b="19559"/>
          <a:stretch>
            <a:fillRect/>
          </a:stretch>
        </p:blipFill>
        <p:spPr bwMode="auto">
          <a:xfrm>
            <a:off x="142844" y="642918"/>
            <a:ext cx="4214842" cy="42862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555" name="Picture 3" descr="IMG_535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642918"/>
            <a:ext cx="4286280" cy="4286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4744" y="3000372"/>
            <a:ext cx="2214578" cy="78581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214950"/>
            <a:ext cx="5486400" cy="95725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/>
              <a:t>Бьют часы. </a:t>
            </a:r>
            <a:r>
              <a:rPr lang="ru-RU" sz="2000" b="1" dirty="0" err="1"/>
              <a:t>Камашев</a:t>
            </a:r>
            <a:r>
              <a:rPr lang="ru-RU" sz="2000" b="1" dirty="0"/>
              <a:t> Егор,</a:t>
            </a:r>
            <a:endParaRPr lang="ru-RU" sz="2000" dirty="0"/>
          </a:p>
          <a:p>
            <a:pPr algn="ctr"/>
            <a:r>
              <a:rPr lang="ru-RU" sz="2000" b="1" dirty="0"/>
              <a:t> старшая гр. «</a:t>
            </a:r>
            <a:r>
              <a:rPr lang="ru-RU" sz="2000" b="1" dirty="0" err="1"/>
              <a:t>Семицветик</a:t>
            </a:r>
            <a:r>
              <a:rPr lang="ru-RU" sz="2000" b="1" dirty="0"/>
              <a:t>»</a:t>
            </a:r>
            <a:endParaRPr lang="ru-RU" sz="2000" dirty="0"/>
          </a:p>
          <a:p>
            <a:pPr algn="ctr"/>
            <a:endParaRPr lang="ru-RU" sz="1800" dirty="0"/>
          </a:p>
        </p:txBody>
      </p:sp>
      <p:pic>
        <p:nvPicPr>
          <p:cNvPr id="24578" name="Picture 2" descr="IMG_5350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071934" y="2857496"/>
            <a:ext cx="1500198" cy="85725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286388"/>
            <a:ext cx="5486400" cy="885812"/>
          </a:xfrm>
        </p:spPr>
        <p:txBody>
          <a:bodyPr>
            <a:normAutofit/>
          </a:bodyPr>
          <a:lstStyle/>
          <a:p>
            <a:pPr algn="ctr"/>
            <a:r>
              <a:rPr lang="ru-RU" sz="1900" b="1" dirty="0"/>
              <a:t>Курочка Ряба. Дмитриев Сергей. </a:t>
            </a:r>
            <a:endParaRPr lang="ru-RU" sz="1900" dirty="0"/>
          </a:p>
          <a:p>
            <a:pPr algn="ctr"/>
            <a:r>
              <a:rPr lang="ru-RU" sz="1900" b="1" dirty="0"/>
              <a:t>Младшая гр. «Подсолнушек»</a:t>
            </a:r>
            <a:endParaRPr lang="ru-RU" sz="1900" dirty="0"/>
          </a:p>
          <a:p>
            <a:endParaRPr lang="ru-RU" dirty="0"/>
          </a:p>
        </p:txBody>
      </p:sp>
      <p:pic>
        <p:nvPicPr>
          <p:cNvPr id="25602" name="Picture 2" descr="IMG_5339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8926" y="3143248"/>
            <a:ext cx="3286148" cy="4286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429264"/>
            <a:ext cx="5486400" cy="1428736"/>
          </a:xfrm>
        </p:spPr>
        <p:txBody>
          <a:bodyPr>
            <a:normAutofit fontScale="32500" lnSpcReduction="20000"/>
          </a:bodyPr>
          <a:lstStyle/>
          <a:p>
            <a:pPr algn="ctr"/>
            <a:r>
              <a:rPr lang="ru-RU" sz="4900" b="1" dirty="0"/>
              <a:t>Новогодняя красавица выполнена из обычных </a:t>
            </a:r>
            <a:endParaRPr lang="ru-RU" sz="4900" dirty="0"/>
          </a:p>
          <a:p>
            <a:pPr algn="ctr"/>
            <a:r>
              <a:rPr lang="ru-RU" sz="4900" b="1" dirty="0"/>
              <a:t>покрашенных макарон</a:t>
            </a:r>
            <a:endParaRPr lang="ru-RU" sz="4900" dirty="0"/>
          </a:p>
          <a:p>
            <a:pPr algn="ctr"/>
            <a:r>
              <a:rPr lang="ru-RU" sz="4900" b="1" dirty="0"/>
              <a:t>Курбатовой   Настей,  подготовительная гр.</a:t>
            </a:r>
            <a:endParaRPr lang="ru-RU" sz="4900" dirty="0"/>
          </a:p>
          <a:p>
            <a:pPr algn="ctr"/>
            <a:r>
              <a:rPr lang="ru-RU" sz="4900" b="1" dirty="0"/>
              <a:t>«Ромашка»</a:t>
            </a:r>
            <a:endParaRPr lang="ru-RU" sz="4900" dirty="0"/>
          </a:p>
          <a:p>
            <a:pPr algn="ctr"/>
            <a:endParaRPr lang="ru-RU" dirty="0"/>
          </a:p>
        </p:txBody>
      </p:sp>
      <p:pic>
        <p:nvPicPr>
          <p:cNvPr id="26627" name="Picture 3" descr="IMG_5359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1786" b="1786"/>
          <a:stretch>
            <a:fillRect/>
          </a:stretch>
        </p:blipFill>
        <p:spPr bwMode="auto">
          <a:xfrm>
            <a:off x="2643174" y="214290"/>
            <a:ext cx="4000500" cy="5143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6182" y="3143248"/>
            <a:ext cx="1643074" cy="100013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214950"/>
            <a:ext cx="5486400" cy="1214446"/>
          </a:xfrm>
        </p:spPr>
        <p:txBody>
          <a:bodyPr/>
          <a:lstStyle/>
          <a:p>
            <a:pPr algn="ctr"/>
            <a:r>
              <a:rPr lang="ru-RU" sz="2000" b="1" dirty="0"/>
              <a:t>Новогодняя  конфета.  </a:t>
            </a:r>
            <a:r>
              <a:rPr lang="ru-RU" sz="2000" b="1" dirty="0" err="1"/>
              <a:t>Кончаева</a:t>
            </a:r>
            <a:r>
              <a:rPr lang="ru-RU" sz="2000" b="1" dirty="0"/>
              <a:t> Аня,</a:t>
            </a:r>
            <a:endParaRPr lang="ru-RU" sz="2000" dirty="0"/>
          </a:p>
          <a:p>
            <a:pPr algn="ctr"/>
            <a:r>
              <a:rPr lang="ru-RU" sz="2000" b="1" dirty="0"/>
              <a:t>старшая гр. «</a:t>
            </a:r>
            <a:r>
              <a:rPr lang="ru-RU" sz="2000" b="1" dirty="0" err="1"/>
              <a:t>Семицветик</a:t>
            </a:r>
            <a:r>
              <a:rPr lang="ru-RU" sz="2000" b="1" dirty="0"/>
              <a:t>»</a:t>
            </a:r>
            <a:endParaRPr lang="ru-RU" sz="2000" dirty="0"/>
          </a:p>
          <a:p>
            <a:endParaRPr lang="ru-RU" dirty="0"/>
          </a:p>
        </p:txBody>
      </p:sp>
      <p:pic>
        <p:nvPicPr>
          <p:cNvPr id="27650" name="Picture 2" descr="IMG_5344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4810" y="2928934"/>
            <a:ext cx="1928826" cy="85725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r>
              <a:rPr lang="ru-RU" sz="2000" b="1" dirty="0"/>
              <a:t>Долгожданная Змея. Горбунов Дима, </a:t>
            </a:r>
            <a:endParaRPr lang="ru-RU" sz="2000" dirty="0"/>
          </a:p>
          <a:p>
            <a:pPr algn="ctr"/>
            <a:r>
              <a:rPr lang="ru-RU" sz="2000" b="1" dirty="0"/>
              <a:t>старшая гр. «</a:t>
            </a:r>
            <a:r>
              <a:rPr lang="ru-RU" sz="2000" b="1" dirty="0" err="1"/>
              <a:t>Семицветик</a:t>
            </a:r>
            <a:r>
              <a:rPr lang="ru-RU" sz="2000" b="1" dirty="0"/>
              <a:t>»</a:t>
            </a:r>
            <a:endParaRPr lang="ru-RU" sz="2000" dirty="0"/>
          </a:p>
          <a:p>
            <a:endParaRPr lang="ru-RU" dirty="0"/>
          </a:p>
        </p:txBody>
      </p:sp>
      <p:pic>
        <p:nvPicPr>
          <p:cNvPr id="28674" name="Picture 2" descr="IMG_534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240" y="2928934"/>
            <a:ext cx="1857388" cy="85725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r>
              <a:rPr lang="ru-RU" sz="2000" b="1" dirty="0"/>
              <a:t>Снежинка. Салтыков Максим.</a:t>
            </a:r>
            <a:endParaRPr lang="ru-RU" sz="2000" dirty="0"/>
          </a:p>
          <a:p>
            <a:pPr algn="ctr"/>
            <a:r>
              <a:rPr lang="ru-RU" sz="2000" b="1" dirty="0"/>
              <a:t>Логопедическая гр. «Вишенка»</a:t>
            </a:r>
            <a:endParaRPr lang="ru-RU" sz="2000" dirty="0"/>
          </a:p>
          <a:p>
            <a:endParaRPr lang="ru-RU" dirty="0"/>
          </a:p>
        </p:txBody>
      </p:sp>
      <p:pic>
        <p:nvPicPr>
          <p:cNvPr id="29698" name="Picture 2" descr="IMG_5349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9058" y="2643182"/>
            <a:ext cx="2071702" cy="92869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919182"/>
          </a:xfrm>
        </p:spPr>
        <p:txBody>
          <a:bodyPr/>
          <a:lstStyle/>
          <a:p>
            <a:pPr algn="ctr"/>
            <a:r>
              <a:rPr lang="ru-RU" sz="2000" b="1" dirty="0"/>
              <a:t>Морковка. Иванова  Юля. </a:t>
            </a:r>
            <a:endParaRPr lang="ru-RU" sz="2000" dirty="0"/>
          </a:p>
          <a:p>
            <a:pPr algn="ctr"/>
            <a:r>
              <a:rPr lang="ru-RU" sz="2000" b="1" dirty="0"/>
              <a:t>Логопедическая гр. «Мотылёк»</a:t>
            </a:r>
            <a:endParaRPr lang="ru-RU" sz="2000" dirty="0"/>
          </a:p>
          <a:p>
            <a:endParaRPr lang="ru-RU" dirty="0"/>
          </a:p>
        </p:txBody>
      </p:sp>
      <p:pic>
        <p:nvPicPr>
          <p:cNvPr id="30722" name="Picture 2" descr="IMG_5366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43512"/>
            <a:ext cx="8229600" cy="1285884"/>
          </a:xfrm>
        </p:spPr>
        <p:txBody>
          <a:bodyPr>
            <a:noAutofit/>
          </a:bodyPr>
          <a:lstStyle/>
          <a:p>
            <a:r>
              <a:rPr lang="ru-RU" sz="2000" b="1" dirty="0">
                <a:latin typeface="+mn-lt"/>
              </a:rPr>
              <a:t>Забавный Петрушка.  Егоров Никита,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b="1" dirty="0">
                <a:latin typeface="+mn-lt"/>
              </a:rPr>
              <a:t> старшая гр. «</a:t>
            </a:r>
            <a:r>
              <a:rPr lang="ru-RU" sz="2000" b="1" dirty="0" err="1">
                <a:latin typeface="+mn-lt"/>
              </a:rPr>
              <a:t>Семицветик</a:t>
            </a:r>
            <a:r>
              <a:rPr lang="ru-RU" sz="2000" b="1" dirty="0">
                <a:latin typeface="+mn-lt"/>
              </a:rPr>
              <a:t>»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31746" name="Picture 2" descr="IMG_53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714356"/>
            <a:ext cx="5348074" cy="4000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57826"/>
            <a:ext cx="8229600" cy="1143008"/>
          </a:xfrm>
        </p:spPr>
        <p:txBody>
          <a:bodyPr>
            <a:normAutofit/>
          </a:bodyPr>
          <a:lstStyle/>
          <a:p>
            <a:r>
              <a:rPr lang="ru-RU" sz="2000" b="1" dirty="0">
                <a:latin typeface="+mn-lt"/>
              </a:rPr>
              <a:t>Снеговик.  Виноградов Данила. 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b="1" dirty="0">
                <a:latin typeface="+mn-lt"/>
              </a:rPr>
              <a:t> Логопедическая гр. «Мотылёк»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endParaRPr lang="ru-RU" sz="2000" dirty="0">
              <a:latin typeface="+mn-lt"/>
            </a:endParaRPr>
          </a:p>
        </p:txBody>
      </p:sp>
      <p:pic>
        <p:nvPicPr>
          <p:cNvPr id="34818" name="Picture 2" descr="IMG_53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928670"/>
            <a:ext cx="5200657" cy="39004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/>
        </p:nvGraphicFramePr>
        <p:xfrm>
          <a:off x="428596" y="285728"/>
          <a:ext cx="8215370" cy="5857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428736"/>
            <a:ext cx="7772400" cy="500066"/>
          </a:xfrm>
          <a:solidFill>
            <a:srgbClr val="FFFF00"/>
          </a:solidFill>
        </p:spPr>
        <p:txBody>
          <a:bodyPr>
            <a:prstTxWarp prst="textDeflateTop">
              <a:avLst/>
            </a:prstTxWarp>
            <a:normAutofit fontScale="90000"/>
          </a:bodyPr>
          <a:lstStyle/>
          <a:p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В ожидании подарка от Деда Мороза</a:t>
            </a:r>
            <a:endParaRPr lang="ru-RU" sz="2800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4291"/>
            <a:ext cx="7772400" cy="714379"/>
          </a:xfrm>
        </p:spPr>
        <p:txBody>
          <a:bodyPr>
            <a:prstTxWarp prst="textInflate">
              <a:avLst/>
            </a:prstTxWarp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 нас получилось здорово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7891" name="AutoShape 3"/>
          <p:cNvSpPr>
            <a:spLocks noChangeArrowheads="1"/>
          </p:cNvSpPr>
          <p:nvPr/>
        </p:nvSpPr>
        <p:spPr bwMode="auto">
          <a:xfrm>
            <a:off x="2000232" y="2071678"/>
            <a:ext cx="5715000" cy="4572032"/>
          </a:xfrm>
          <a:prstGeom prst="star32">
            <a:avLst>
              <a:gd name="adj" fmla="val 37500"/>
            </a:avLst>
          </a:prstGeom>
          <a:solidFill>
            <a:srgbClr val="F2DBDB"/>
          </a:solidFill>
          <a:ln w="7620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cs typeface="Arial" pitchFamily="34" charset="0"/>
              </a:rPr>
              <a:t>     </a:t>
            </a:r>
            <a:r>
              <a:rPr kumimoji="0" lang="ru-RU" sz="2200" b="1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cs typeface="Arial" pitchFamily="34" charset="0"/>
              </a:rPr>
              <a:t>«Коробочки чудес»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  Для изготовления понадобилось несколько обклеенных пустых спичечных коробков с  картинками.   Дети каждый в свою коробочку кладут листок с рисунком  сюрприза. Привлекали к изготовлению и детей, которые хотят поделиться презентом со своими друзьями.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IMG_54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000108"/>
            <a:ext cx="4267565" cy="47863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8915" name="Picture 3" descr="IMG_547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000108"/>
            <a:ext cx="4143404" cy="48098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AutoShape 2"/>
          <p:cNvSpPr>
            <a:spLocks noChangeArrowheads="1"/>
          </p:cNvSpPr>
          <p:nvPr/>
        </p:nvSpPr>
        <p:spPr bwMode="auto">
          <a:xfrm>
            <a:off x="1928794" y="214290"/>
            <a:ext cx="6000792" cy="3929090"/>
          </a:xfrm>
          <a:prstGeom prst="star32">
            <a:avLst>
              <a:gd name="adj" fmla="val 43901"/>
            </a:avLst>
          </a:prstGeom>
          <a:solidFill>
            <a:srgbClr val="F2DBDB"/>
          </a:solidFill>
          <a:ln w="76200">
            <a:solidFill>
              <a:srgbClr val="FFFF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cs typeface="Arial" pitchFamily="34" charset="0"/>
              </a:rPr>
              <a:t>«Волшебные шарики желаний»</a:t>
            </a:r>
          </a:p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Воспитатели подготовительной группы «Ромашка»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Намазова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Р.А.  и Козлова Н.К.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придумали с детьми волшебную ёлочку. На  каждом  шарике - по выбору - дети рисовали, писали (если умеют) желанный для  них подарок.    Волшебство осуществлялось</a:t>
            </a:r>
          </a:p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с помощью родителей в Новый год.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9939" name="Picture 3" descr="IMG_53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4176803"/>
            <a:ext cx="3571900" cy="2466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WordArt 2"/>
          <p:cNvSpPr>
            <a:spLocks noChangeArrowheads="1" noChangeShapeType="1" noTextEdit="1"/>
          </p:cNvSpPr>
          <p:nvPr/>
        </p:nvSpPr>
        <p:spPr bwMode="auto">
          <a:xfrm>
            <a:off x="642910" y="0"/>
            <a:ext cx="7858180" cy="785794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Что такое Новый Год?</a:t>
            </a:r>
            <a:endParaRPr lang="ru-RU" sz="3600" kern="10" spc="0" dirty="0">
              <a:ln w="12700">
                <a:solidFill>
                  <a:srgbClr val="FF0000"/>
                </a:solidFill>
                <a:round/>
                <a:headEnd/>
                <a:tailEnd/>
              </a:ln>
              <a:solidFill>
                <a:srgbClr val="0070C0"/>
              </a:soli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40963" name="WordArt 3"/>
          <p:cNvSpPr>
            <a:spLocks noChangeArrowheads="1" noChangeShapeType="1" noTextEdit="1"/>
          </p:cNvSpPr>
          <p:nvPr/>
        </p:nvSpPr>
        <p:spPr bwMode="auto">
          <a:xfrm>
            <a:off x="1500166" y="857232"/>
            <a:ext cx="6429420" cy="571504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Игры, смех и хоровод</a:t>
            </a:r>
            <a:endParaRPr lang="ru-RU" sz="3600" kern="10" spc="0" dirty="0">
              <a:ln w="12700">
                <a:solidFill>
                  <a:srgbClr val="FF0000"/>
                </a:solidFill>
                <a:round/>
                <a:headEnd/>
                <a:tailEnd/>
              </a:ln>
              <a:solidFill>
                <a:srgbClr val="0070C0"/>
              </a:soli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40964" name="WordArt 4"/>
          <p:cNvSpPr>
            <a:spLocks noChangeArrowheads="1" noChangeShapeType="1" noTextEdit="1"/>
          </p:cNvSpPr>
          <p:nvPr/>
        </p:nvSpPr>
        <p:spPr bwMode="auto">
          <a:xfrm>
            <a:off x="1214414" y="1500174"/>
            <a:ext cx="6929486" cy="500066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9227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E5B8B7"/>
                </a:solidFill>
                <a:effectLst/>
                <a:latin typeface="Impact"/>
              </a:rPr>
              <a:t>Практические  советы педагогов</a:t>
            </a:r>
            <a:endParaRPr lang="ru-RU" sz="3600" kern="10" spc="0" dirty="0">
              <a:ln w="9525">
                <a:solidFill>
                  <a:srgbClr val="C00000"/>
                </a:solidFill>
                <a:round/>
                <a:headEnd/>
                <a:tailEnd/>
              </a:ln>
              <a:solidFill>
                <a:srgbClr val="E5B8B7"/>
              </a:solidFill>
              <a:effectLst/>
              <a:latin typeface="Impact"/>
            </a:endParaRP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1071538" y="2071678"/>
            <a:ext cx="721523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                    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           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Воспитатели Захарова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Е.Н., Лялина Т.А., Ларина Т.Ю.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поделились семейными играми и конкурсами,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которые удались при  встрече Нового года  вместе с детьми.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785918" y="3357562"/>
            <a:ext cx="5857916" cy="328614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u="sng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«Снежный ком»</a:t>
            </a:r>
            <a:r>
              <a:rPr lang="ru-RU" sz="2000" dirty="0" smtClean="0"/>
              <a:t> </a:t>
            </a:r>
            <a:endParaRPr lang="ru-RU" sz="2000" dirty="0" smtClean="0"/>
          </a:p>
          <a:p>
            <a:r>
              <a:rPr lang="ru-RU" sz="1600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Выкуп </a:t>
            </a:r>
            <a:r>
              <a:rPr lang="ru-RU" sz="1600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новогодних призов из мешка Деда Мороза. По кругу  взрослые и дети передают специально подготовленный </a:t>
            </a:r>
            <a:endParaRPr lang="ru-RU" sz="1600" dirty="0" smtClean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r>
              <a:rPr lang="ru-RU" sz="1600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«снежный ком» – из ваты или белой ткани.</a:t>
            </a:r>
          </a:p>
          <a:p>
            <a:r>
              <a:rPr lang="ru-RU" sz="1600" dirty="0" smtClean="0">
                <a:ln w="12700">
                  <a:noFill/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1600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«Ком» передают, а  Дед Мороз приговаривает:</a:t>
            </a:r>
          </a:p>
          <a:p>
            <a:r>
              <a:rPr lang="ru-RU" sz="1600" b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« Снежный ком мы все катаем,</a:t>
            </a:r>
          </a:p>
          <a:p>
            <a:r>
              <a:rPr lang="ru-RU" sz="1600" b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 До «пяти» мы все считаем -</a:t>
            </a:r>
          </a:p>
          <a:p>
            <a:r>
              <a:rPr lang="ru-RU" sz="1600" b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 Раз, два, три, четыре, пять -</a:t>
            </a:r>
          </a:p>
          <a:p>
            <a:r>
              <a:rPr lang="ru-RU" sz="1600" b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 Тебе песню исполнять».</a:t>
            </a:r>
          </a:p>
          <a:p>
            <a:r>
              <a:rPr lang="ru-RU" sz="1600" dirty="0" smtClean="0">
                <a:ln w="12700">
                  <a:noFill/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1600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Или: </a:t>
            </a:r>
            <a:r>
              <a:rPr lang="ru-RU" sz="1600" b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«А тебе стихи читать». </a:t>
            </a:r>
            <a:r>
              <a:rPr lang="ru-RU" sz="1600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Или: </a:t>
            </a:r>
            <a:r>
              <a:rPr lang="ru-RU" sz="1600" b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«Тебе танец станцевать». </a:t>
            </a:r>
            <a:r>
              <a:rPr lang="ru-RU" sz="1600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Или: </a:t>
            </a:r>
            <a:r>
              <a:rPr lang="ru-RU" sz="1600" b="1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«Тебе загадку загадать…»</a:t>
            </a:r>
          </a:p>
          <a:p>
            <a:r>
              <a:rPr lang="ru-RU" sz="1600" dirty="0" smtClean="0">
                <a:ln w="12700">
                  <a:noFill/>
                  <a:prstDash val="solid"/>
                </a:ln>
                <a:solidFill>
                  <a:schemeClr val="tx1"/>
                </a:solidFill>
              </a:rPr>
              <a:t> Выкупивший приз выходит из круга, а игра продолжается </a:t>
            </a:r>
            <a:endParaRPr lang="ru-RU" sz="1600" u="sng" dirty="0" smtClean="0">
              <a:ln w="12700">
                <a:noFill/>
                <a:prstDash val="solid"/>
              </a:ln>
              <a:solidFill>
                <a:schemeClr val="tx1"/>
              </a:solidFill>
            </a:endParaRPr>
          </a:p>
          <a:p>
            <a:pPr algn="ctr"/>
            <a:endParaRPr lang="ru-RU" sz="200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/>
          <p:cNvSpPr>
            <a:spLocks noChangeArrowheads="1"/>
          </p:cNvSpPr>
          <p:nvPr/>
        </p:nvSpPr>
        <p:spPr bwMode="auto">
          <a:xfrm>
            <a:off x="500034" y="214291"/>
            <a:ext cx="7929618" cy="2571767"/>
          </a:xfrm>
          <a:prstGeom prst="roundRect">
            <a:avLst>
              <a:gd name="adj" fmla="val 16667"/>
            </a:avLst>
          </a:prstGeom>
          <a:solidFill>
            <a:srgbClr val="F2DBDB"/>
          </a:solidFill>
          <a:ln w="76200" cmpd="thickThin" algn="ctr">
            <a:solidFill>
              <a:srgbClr val="FFFF00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cs typeface="Arial" pitchFamily="34" charset="0"/>
              </a:rPr>
              <a:t>«Лови снежок»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В этой игре участвуют две команды. У одного ребенка из каждой команды в руках пустой пакет, который он держит широко раскрытым. У другой команды есть несколько снежков из бумаги. По сигналу все начинают бросать снежки в пакет, напарники тоже помогают, пытаясь их поймать. Побеждает та команда, у которой в пакете окажется большее количество снежков.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795" name="AutoShape 3"/>
          <p:cNvSpPr>
            <a:spLocks noChangeArrowheads="1"/>
          </p:cNvSpPr>
          <p:nvPr/>
        </p:nvSpPr>
        <p:spPr bwMode="auto">
          <a:xfrm>
            <a:off x="500034" y="3071811"/>
            <a:ext cx="7929618" cy="3500461"/>
          </a:xfrm>
          <a:prstGeom prst="roundRect">
            <a:avLst>
              <a:gd name="adj" fmla="val 16667"/>
            </a:avLst>
          </a:prstGeom>
          <a:solidFill>
            <a:srgbClr val="F2DBDB"/>
          </a:solidFill>
          <a:ln w="76200" cmpd="thickThin" algn="ctr">
            <a:solidFill>
              <a:srgbClr val="FFFF00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400" b="1" u="sng" dirty="0" smtClean="0">
                <a:solidFill>
                  <a:srgbClr val="0070C0"/>
                </a:solidFill>
              </a:rPr>
              <a:t>« </a:t>
            </a:r>
            <a:r>
              <a:rPr lang="ru-RU" sz="2400" b="1" u="sng" dirty="0" smtClean="0">
                <a:solidFill>
                  <a:srgbClr val="0070C0"/>
                </a:solidFill>
              </a:rPr>
              <a:t>Песни из шляпы»</a:t>
            </a:r>
            <a:endParaRPr lang="ru-RU" sz="2400" dirty="0" smtClean="0">
              <a:solidFill>
                <a:srgbClr val="0070C0"/>
              </a:solidFill>
            </a:endParaRPr>
          </a:p>
          <a:p>
            <a:r>
              <a:rPr lang="ru-RU" sz="2000" dirty="0" smtClean="0"/>
              <a:t>Мы нарисовали с детьми новогодние картинки: ёлочку, Деда Мороза, волка, зайца, снег, снежинку, шарики и т.д. Сложили их в шляпу (можно в мешочек). Вытягивали вместе с детьми рисунки по очереди и пели песни, в которых есть попавшееся слово. Подхватывали все участники в помощь детишкам. Кто не придумает – выходили из игры. Но мы старались своих детей спасти, чтобы они не огорчались.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AutoShape 3"/>
          <p:cNvSpPr>
            <a:spLocks noChangeArrowheads="1"/>
          </p:cNvSpPr>
          <p:nvPr/>
        </p:nvSpPr>
        <p:spPr bwMode="auto">
          <a:xfrm>
            <a:off x="714348" y="285728"/>
            <a:ext cx="7643866" cy="3071833"/>
          </a:xfrm>
          <a:prstGeom prst="roundRect">
            <a:avLst>
              <a:gd name="adj" fmla="val 16667"/>
            </a:avLst>
          </a:prstGeom>
          <a:solidFill>
            <a:srgbClr val="F2DBDB"/>
          </a:solidFill>
          <a:ln w="76200" cmpd="thickThin" algn="ctr">
            <a:solidFill>
              <a:srgbClr val="FFFF00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000" b="1" u="sng" dirty="0" smtClean="0">
                <a:solidFill>
                  <a:srgbClr val="0070C0"/>
                </a:solidFill>
              </a:rPr>
              <a:t> </a:t>
            </a:r>
            <a:r>
              <a:rPr lang="ru-RU" sz="2000" b="1" u="sng" dirty="0" smtClean="0">
                <a:solidFill>
                  <a:srgbClr val="0070C0"/>
                </a:solidFill>
              </a:rPr>
              <a:t>«Кто спрятался»</a:t>
            </a:r>
            <a:endParaRPr lang="ru-RU" sz="2000" dirty="0" smtClean="0">
              <a:solidFill>
                <a:srgbClr val="0070C0"/>
              </a:solidFill>
            </a:endParaRPr>
          </a:p>
          <a:p>
            <a:r>
              <a:rPr lang="ru-RU" dirty="0" smtClean="0"/>
              <a:t>Под ёлкой расставляется 5-6 игрушечных зверей, малыш  должен их запомнить:</a:t>
            </a:r>
          </a:p>
          <a:p>
            <a:r>
              <a:rPr lang="ru-RU" dirty="0" smtClean="0"/>
              <a:t>                   </a:t>
            </a:r>
            <a:r>
              <a:rPr lang="ru-RU" b="1" dirty="0" smtClean="0"/>
              <a:t>«В гости к нам на Новый год</a:t>
            </a:r>
            <a:endParaRPr lang="ru-RU" dirty="0" smtClean="0"/>
          </a:p>
          <a:p>
            <a:r>
              <a:rPr lang="ru-RU" b="1" dirty="0" smtClean="0"/>
              <a:t>                     </a:t>
            </a:r>
            <a:r>
              <a:rPr lang="ru-RU" b="1" dirty="0" smtClean="0"/>
              <a:t>Играть </a:t>
            </a:r>
            <a:r>
              <a:rPr lang="ru-RU" b="1" dirty="0" smtClean="0"/>
              <a:t>пришел лесной народ:</a:t>
            </a:r>
            <a:endParaRPr lang="ru-RU" dirty="0" smtClean="0"/>
          </a:p>
          <a:p>
            <a:r>
              <a:rPr lang="ru-RU" b="1" dirty="0" smtClean="0"/>
              <a:t>                     </a:t>
            </a:r>
            <a:r>
              <a:rPr lang="ru-RU" b="1" dirty="0" smtClean="0"/>
              <a:t>Их </a:t>
            </a:r>
            <a:r>
              <a:rPr lang="ru-RU" b="1" dirty="0" smtClean="0"/>
              <a:t>запомни, а теперь</a:t>
            </a:r>
            <a:endParaRPr lang="ru-RU" dirty="0" smtClean="0"/>
          </a:p>
          <a:p>
            <a:r>
              <a:rPr lang="ru-RU" b="1" dirty="0" smtClean="0"/>
              <a:t>                     </a:t>
            </a:r>
            <a:r>
              <a:rPr lang="ru-RU" b="1" dirty="0" smtClean="0"/>
              <a:t>Закрой </a:t>
            </a:r>
            <a:r>
              <a:rPr lang="ru-RU" b="1" dirty="0" smtClean="0"/>
              <a:t>глазки поскорей»</a:t>
            </a:r>
            <a:endParaRPr lang="ru-RU" dirty="0" smtClean="0"/>
          </a:p>
          <a:p>
            <a:r>
              <a:rPr lang="ru-RU" dirty="0" smtClean="0"/>
              <a:t>Прячется одна игрушка. После малыш открывает глаза и называет отсутствующую игрушку.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44" name="AutoShape 4"/>
          <p:cNvSpPr>
            <a:spLocks noChangeArrowheads="1"/>
          </p:cNvSpPr>
          <p:nvPr/>
        </p:nvSpPr>
        <p:spPr bwMode="auto">
          <a:xfrm>
            <a:off x="785786" y="3500439"/>
            <a:ext cx="7572428" cy="3143272"/>
          </a:xfrm>
          <a:prstGeom prst="roundRect">
            <a:avLst>
              <a:gd name="adj" fmla="val 16667"/>
            </a:avLst>
          </a:prstGeom>
          <a:solidFill>
            <a:srgbClr val="F2DBDB"/>
          </a:solidFill>
          <a:ln w="76200" cmpd="thickThin" algn="ctr">
            <a:solidFill>
              <a:srgbClr val="FFFF00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000" b="1" u="sng" dirty="0" smtClean="0">
                <a:solidFill>
                  <a:srgbClr val="0070C0"/>
                </a:solidFill>
              </a:rPr>
              <a:t>«Елочки бывают»</a:t>
            </a:r>
            <a:endParaRPr lang="ru-RU" sz="2000" dirty="0" smtClean="0">
              <a:solidFill>
                <a:srgbClr val="0070C0"/>
              </a:solidFill>
            </a:endParaRPr>
          </a:p>
          <a:p>
            <a:r>
              <a:rPr lang="ru-RU" dirty="0" smtClean="0"/>
              <a:t>Украсили мы елочку разными игрушками, а в лесу елочки разные растут, и широкие, и низкие, высокие, тонкие.</a:t>
            </a:r>
          </a:p>
          <a:p>
            <a:r>
              <a:rPr lang="ru-RU" dirty="0" smtClean="0"/>
              <a:t> Ведущий объясняет правила:</a:t>
            </a:r>
          </a:p>
          <a:p>
            <a:r>
              <a:rPr lang="ru-RU" dirty="0" smtClean="0"/>
              <a:t> Вот если я скажу</a:t>
            </a:r>
          </a:p>
          <a:p>
            <a:r>
              <a:rPr lang="ru-RU" dirty="0" smtClean="0"/>
              <a:t> «высокие» – поднимайте руки вверх</a:t>
            </a:r>
          </a:p>
          <a:p>
            <a:r>
              <a:rPr lang="ru-RU" dirty="0" smtClean="0"/>
              <a:t> «низкие» – приседайте и руки опускайте</a:t>
            </a:r>
          </a:p>
          <a:p>
            <a:r>
              <a:rPr lang="ru-RU" dirty="0" smtClean="0"/>
              <a:t> «широкие» – делайте круг шире</a:t>
            </a:r>
          </a:p>
          <a:p>
            <a:r>
              <a:rPr lang="ru-RU" dirty="0" smtClean="0"/>
              <a:t> «тонкие» – делайте круг уже.</a:t>
            </a:r>
          </a:p>
          <a:p>
            <a:r>
              <a:rPr lang="ru-RU" dirty="0" smtClean="0"/>
              <a:t> (Ведущий играет, стараясь запутать детей)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1905506"/>
            <a:ext cx="7786742" cy="1631216"/>
          </a:xfrm>
          <a:prstGeom prst="rect">
            <a:avLst/>
          </a:prstGeom>
        </p:spPr>
        <p:txBody>
          <a:bodyPr wrap="square">
            <a:prstTxWarp prst="textChevron">
              <a:avLst>
                <a:gd name="adj" fmla="val 27548"/>
              </a:avLst>
            </a:prstTxWarp>
            <a:spAutoFit/>
          </a:bodyPr>
          <a:lstStyle/>
          <a:p>
            <a:pPr algn="ctr"/>
            <a:r>
              <a:rPr lang="ru-RU" sz="10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Спасибо!</a:t>
            </a:r>
            <a:endParaRPr lang="ru-RU" sz="10000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177</TotalTime>
  <Words>776</Words>
  <Application>Microsoft Office PowerPoint</Application>
  <PresentationFormat>Экран (4:3)</PresentationFormat>
  <Paragraphs>82</Paragraphs>
  <Slides>20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Мастерская Деда Мороза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Забавный Петрушка.  Егоров Никита,  старшая гр. «Семицветик» </vt:lpstr>
      <vt:lpstr>Снеговик.  Виноградов Данила.   Логопедическая гр. «Мотылёк» </vt:lpstr>
      <vt:lpstr>Слайд 13</vt:lpstr>
      <vt:lpstr>В ожидании подарка от Деда Мороза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30</cp:revision>
  <dcterms:created xsi:type="dcterms:W3CDTF">2013-01-18T08:20:45Z</dcterms:created>
  <dcterms:modified xsi:type="dcterms:W3CDTF">2013-01-21T09:30:01Z</dcterms:modified>
</cp:coreProperties>
</file>