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16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slides/slide19.xml" ContentType="application/vnd.openxmlformats-officedocument.presentationml.slide+xml"/>
  <Override PartName="/ppt/slides/slide4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</Types>
</file>

<file path=_rels/.rels><?xml version="1.0" encoding="UTF-8" standalone="yes"?><Relationships xmlns="http://schemas.openxmlformats.org/package/2006/relationships"><Relationship Target="ppt/presentation.xml" Type="http://schemas.openxmlformats.org/officeDocument/2006/relationships/officeDocument" Id="rId1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aveSubsetFonts="1" autoCompressPictures="0" strictFirstAndLastChars="0">
  <p:sldMasterIdLst>
    <p:sldMasterId id="214748365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y="5143500" cx="9144000"/>
  <p:notesSz cy="9144000" cx="6858000"/>
  <p:defaultTextStyle>
    <a:defPPr algn="l" rtl="0" marR="0">
      <a:lnSpc>
        <a:spcPct val="100000"/>
      </a:lnSpc>
      <a:spcBef>
        <a:spcPts val="0"/>
      </a:spcBef>
      <a:spcAft>
        <a:spcPts val="0"/>
      </a:spcAft>
    </a:defPPr>
    <a:lvl1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08B598EE-5333-41C6-A587-1A1C2B936B1E}">
  <a:tblStyle styleName="Table_0" styleId="{08B598EE-5333-41C6-A587-1A1C2B936B1E}">
    <a:wholeTbl>
      <a:tcStyle>
        <a:tcBdr>
          <a:left>
            <a:ln w="6350" cap="flat">
              <a:solidFill>
                <a:srgbClr val="000000"/>
              </a:solidFill>
              <a:prstDash val="solid"/>
              <a:round/>
              <a:headEnd w="med" len="med" type="none"/>
              <a:tailEnd w="med" len="med" type="none"/>
            </a:ln>
          </a:left>
          <a:right>
            <a:ln w="6350" cap="flat">
              <a:solidFill>
                <a:srgbClr val="000000"/>
              </a:solidFill>
              <a:prstDash val="solid"/>
              <a:round/>
              <a:headEnd w="med" len="med" type="none"/>
              <a:tailEnd w="med" len="med" type="none"/>
            </a:ln>
          </a:right>
          <a:top>
            <a:ln w="6350" cap="flat">
              <a:solidFill>
                <a:srgbClr val="000000"/>
              </a:solidFill>
              <a:prstDash val="solid"/>
              <a:round/>
              <a:headEnd w="med" len="med" type="none"/>
              <a:tailEnd w="med" len="med" type="none"/>
            </a:ln>
          </a:top>
          <a:bottom>
            <a:ln w="6350" cap="flat">
              <a:solidFill>
                <a:srgbClr val="000000"/>
              </a:solidFill>
              <a:prstDash val="solid"/>
              <a:round/>
              <a:headEnd w="med" len="med" type="none"/>
              <a:tailEnd w="med" len="med" type="none"/>
            </a:ln>
          </a:bottom>
          <a:insideH>
            <a:ln w="6350" cap="flat">
              <a:solidFill>
                <a:srgbClr val="000000"/>
              </a:solidFill>
              <a:prstDash val="solid"/>
              <a:round/>
              <a:headEnd w="med" len="med" type="none"/>
              <a:tailEnd w="med" len="med" type="none"/>
            </a:ln>
          </a:insideH>
          <a:insideV>
            <a:ln w="6350" cap="flat">
              <a:solidFill>
                <a:srgbClr val="000000"/>
              </a:solidFill>
              <a:prstDash val="solid"/>
              <a:round/>
              <a:headEnd w="med" len="med" type="none"/>
              <a:tailEnd w="med" len="med" type="none"/>
            </a:ln>
          </a:insideV>
        </a:tcBdr>
      </a:tcStyle>
    </a:wholeTbl>
  </a:tblStyle>
</a:tblStyleLst>
</file>

<file path=ppt/_rels/presentation.xml.rels><?xml version="1.0" encoding="UTF-8" standalone="yes"?><Relationships xmlns="http://schemas.openxmlformats.org/package/2006/relationships"><Relationship Target="slides/slide14.xml" Type="http://schemas.openxmlformats.org/officeDocument/2006/relationships/slide" Id="rId19"/><Relationship Target="slides/slide13.xml" Type="http://schemas.openxmlformats.org/officeDocument/2006/relationships/slide" Id="rId18"/><Relationship Target="slides/slide12.xml" Type="http://schemas.openxmlformats.org/officeDocument/2006/relationships/slide" Id="rId17"/><Relationship Target="slides/slide11.xml" Type="http://schemas.openxmlformats.org/officeDocument/2006/relationships/slide" Id="rId16"/><Relationship Target="slides/slide10.xml" Type="http://schemas.openxmlformats.org/officeDocument/2006/relationships/slide" Id="rId15"/><Relationship Target="slides/slide9.xml" Type="http://schemas.openxmlformats.org/officeDocument/2006/relationships/slide" Id="rId14"/><Relationship Target="slides/slide7.xml" Type="http://schemas.openxmlformats.org/officeDocument/2006/relationships/slide" Id="rId12"/><Relationship Target="slides/slide8.xml" Type="http://schemas.openxmlformats.org/officeDocument/2006/relationships/slide" Id="rId13"/><Relationship Target="slides/slide5.xml" Type="http://schemas.openxmlformats.org/officeDocument/2006/relationships/slide" Id="rId10"/><Relationship Target="slides/slide6.xml" Type="http://schemas.openxmlformats.org/officeDocument/2006/relationships/slide" Id="rId11"/><Relationship Target="slides/slide21.xml" Type="http://schemas.openxmlformats.org/officeDocument/2006/relationships/slide" Id="rId26"/><Relationship Target="slides/slide20.xml" Type="http://schemas.openxmlformats.org/officeDocument/2006/relationships/slide" Id="rId25"/><Relationship Target="presProps.xml" Type="http://schemas.openxmlformats.org/officeDocument/2006/relationships/presProps" Id="rId2"/><Relationship Target="slides/slide16.xml" Type="http://schemas.openxmlformats.org/officeDocument/2006/relationships/slide" Id="rId21"/><Relationship Target="theme/theme2.xml" Type="http://schemas.openxmlformats.org/officeDocument/2006/relationships/theme" Id="rId1"/><Relationship Target="slides/slide17.xml" Type="http://schemas.openxmlformats.org/officeDocument/2006/relationships/slide" Id="rId22"/><Relationship Target="slideMasters/slideMaster1.xml" Type="http://schemas.openxmlformats.org/officeDocument/2006/relationships/slideMaster" Id="rId4"/><Relationship Target="slides/slide18.xml" Type="http://schemas.openxmlformats.org/officeDocument/2006/relationships/slide" Id="rId23"/><Relationship Target="tableStyles.xml" Type="http://schemas.openxmlformats.org/officeDocument/2006/relationships/tableStyles" Id="rId3"/><Relationship Target="slides/slide19.xml" Type="http://schemas.openxmlformats.org/officeDocument/2006/relationships/slide" Id="rId24"/><Relationship Target="slides/slide15.xml" Type="http://schemas.openxmlformats.org/officeDocument/2006/relationships/slide" Id="rId20"/><Relationship Target="slides/slide4.xml" Type="http://schemas.openxmlformats.org/officeDocument/2006/relationships/slide" Id="rId9"/><Relationship Target="slides/slide1.xml" Type="http://schemas.openxmlformats.org/officeDocument/2006/relationships/slide" Id="rId6"/><Relationship Target="notesMasters/notesMaster1.xml" Type="http://schemas.openxmlformats.org/officeDocument/2006/relationships/notesMaster" Id="rId5"/><Relationship Target="slides/slide3.xml" Type="http://schemas.openxmlformats.org/officeDocument/2006/relationships/slide" Id="rId8"/><Relationship Target="slides/slide2.xml" Type="http://schemas.openxmlformats.org/officeDocument/2006/relationships/slide" Id="rId7"/></Relationships>
</file>

<file path=ppt/notesMasters/_rels/notesMaster1.xml.rels><?xml version="1.0" encoding="UTF-8" standalone="yes"?><Relationships xmlns="http://schemas.openxmlformats.org/package/2006/relationships"><Relationship Target="../theme/theme1.xml" Type="http://schemas.openxmlformats.org/officeDocument/2006/relationships/theme" Id="rId1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" name="Shape 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" name="Shape 2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3" name="Shape 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</p:notesMaster>
</file>

<file path=ppt/notesSlides/_rels/notesSlide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42" name="Shape 4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3" name="Shape 43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44" name="Shape 44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48" name="Shape 4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9" name="Shape 49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50" name="Shape 50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54" name="Shape 5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5" name="Shape 55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56" name="Shape 5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60" name="Shape 6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1" name="Shape 61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62" name="Shape 62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66" name="Shape 6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7" name="Shape 67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68" name="Shape 68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71" name="Shape 7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2" name="Shape 72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73" name="Shape 7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77" name="Shape 7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8" name="Shape 78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79" name="Shape 7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83" name="Shape 8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4" name="Shape 84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85" name="Shape 8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89" name="Shape 8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0" name="Shape 90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91" name="Shape 9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95" name="Shape 9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6" name="Shape 96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97" name="Shape 9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1" name="Shape 10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2" name="Shape 102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03" name="Shape 10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7" name="Shape 10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8" name="Shape 108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09" name="Shape 10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3" name="Shape 11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4" name="Shape 114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15" name="Shape 11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9" name="Shape 11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0" name="Shape 120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21" name="Shape 12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25" name="Shape 12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6" name="Shape 126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27" name="Shape 12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31" name="Shape 13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2" name="Shape 132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33" name="Shape 13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37" name="Shape 13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8" name="Shape 138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39" name="Shape 13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43" name="Shape 14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4" name="Shape 144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45" name="Shape 14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49" name="Shape 14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0" name="Shape 150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51" name="Shape 15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57" name="Shape 15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8" name="Shape 158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59" name="Shape 15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64" name="Shape 16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5" name="Shape 165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66" name="Shape 166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2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3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4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5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6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8" name="Shape 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" name="Shape 9"/>
          <p:cNvSpPr/>
          <p:nvPr/>
        </p:nvSpPr>
        <p:spPr>
          <a:xfrm>
            <a:off y="0" x="0"/>
            <a:ext cy="3518399" cx="9144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10" name="Shape 10"/>
          <p:cNvCxnSpPr/>
          <p:nvPr/>
        </p:nvCxnSpPr>
        <p:spPr>
          <a:xfrm>
            <a:off y="3496604" x="0"/>
            <a:ext cy="0" cx="914400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w="med" len="med" type="none"/>
            <a:tailEnd w="med" len="med" type="none"/>
          </a:ln>
        </p:spPr>
      </p:cxnSp>
      <p:sp>
        <p:nvSpPr>
          <p:cNvPr id="11" name="Shape 11"/>
          <p:cNvSpPr txBox="1"/>
          <p:nvPr>
            <p:ph type="ctrTitle"/>
          </p:nvPr>
        </p:nvSpPr>
        <p:spPr>
          <a:xfrm>
            <a:off y="1867781" x="685800"/>
            <a:ext cy="1648800" cx="7772400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>
              <a:spcBef>
                <a:spcPts val="0"/>
              </a:spcBef>
              <a:buSzPct val="100000"/>
              <a:defRPr sz="7200"/>
            </a:lvl1pPr>
            <a:lvl2pPr>
              <a:spcBef>
                <a:spcPts val="0"/>
              </a:spcBef>
              <a:buSzPct val="100000"/>
              <a:defRPr sz="7200"/>
            </a:lvl2pPr>
            <a:lvl3pPr>
              <a:spcBef>
                <a:spcPts val="0"/>
              </a:spcBef>
              <a:buSzPct val="100000"/>
              <a:defRPr sz="7200"/>
            </a:lvl3pPr>
            <a:lvl4pPr>
              <a:spcBef>
                <a:spcPts val="0"/>
              </a:spcBef>
              <a:buSzPct val="100000"/>
              <a:defRPr sz="7200"/>
            </a:lvl4pPr>
            <a:lvl5pPr>
              <a:spcBef>
                <a:spcPts val="0"/>
              </a:spcBef>
              <a:buSzPct val="100000"/>
              <a:defRPr sz="7200"/>
            </a:lvl5pPr>
            <a:lvl6pPr>
              <a:spcBef>
                <a:spcPts val="0"/>
              </a:spcBef>
              <a:buSzPct val="100000"/>
              <a:defRPr sz="7200"/>
            </a:lvl6pPr>
            <a:lvl7pPr>
              <a:spcBef>
                <a:spcPts val="0"/>
              </a:spcBef>
              <a:buSzPct val="100000"/>
              <a:defRPr sz="7200"/>
            </a:lvl7pPr>
            <a:lvl8pPr>
              <a:spcBef>
                <a:spcPts val="0"/>
              </a:spcBef>
              <a:buSzPct val="100000"/>
              <a:defRPr sz="7200"/>
            </a:lvl8pPr>
            <a:lvl9pPr>
              <a:spcBef>
                <a:spcPts val="0"/>
              </a:spcBef>
              <a:buSzPct val="100000"/>
              <a:defRPr sz="7200"/>
            </a:lvl9pPr>
          </a:lstStyle>
          <a:p/>
        </p:txBody>
      </p:sp>
      <p:sp>
        <p:nvSpPr>
          <p:cNvPr id="12" name="Shape 12"/>
          <p:cNvSpPr txBox="1"/>
          <p:nvPr>
            <p:ph idx="1" type="subTitle"/>
          </p:nvPr>
        </p:nvSpPr>
        <p:spPr>
          <a:xfrm>
            <a:off y="3627026" x="685800"/>
            <a:ext cy="774300" cx="7772400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Clr>
                <a:schemeClr val="dk2"/>
              </a:buClr>
              <a:buNone/>
              <a:defRPr>
                <a:solidFill>
                  <a:schemeClr val="dk2"/>
                </a:solidFill>
              </a:defRPr>
            </a:lvl1pPr>
            <a:lvl2pPr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2pPr>
            <a:lvl3pPr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3pPr>
            <a:lvl4pPr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4pPr>
            <a:lvl5pPr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5pPr>
            <a:lvl6pPr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6pPr>
            <a:lvl7pPr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7pPr>
            <a:lvl8pPr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8pPr>
            <a:lvl9pPr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2" type="sldNum"/>
          </p:nvPr>
        </p:nvSpPr>
        <p:spPr>
          <a:xfrm>
            <a:off y="4749850" x="8556791"/>
            <a:ext cy="393600" cx="548699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>
            <a:lvl1pPr>
              <a:spcBef>
                <a:spcPts val="0"/>
              </a:spcBef>
              <a:buNone/>
              <a:defRPr/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4" name="Shape 1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" name="Shape 15"/>
          <p:cNvSpPr/>
          <p:nvPr/>
        </p:nvSpPr>
        <p:spPr>
          <a:xfrm>
            <a:off y="0" x="0"/>
            <a:ext cy="1149900" cx="9144000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16" name="Shape 16"/>
          <p:cNvCxnSpPr/>
          <p:nvPr/>
        </p:nvCxnSpPr>
        <p:spPr>
          <a:xfrm>
            <a:off y="1127875" x="0"/>
            <a:ext cy="0" cx="914400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w="med" len="med" type="none"/>
            <a:tailEnd w="med" len="med" type="none"/>
          </a:ln>
        </p:spPr>
      </p:cxnSp>
      <p:sp>
        <p:nvSpPr>
          <p:cNvPr id="17" name="Shape 17"/>
          <p:cNvSpPr txBox="1"/>
          <p:nvPr>
            <p:ph type="title"/>
          </p:nvPr>
        </p:nvSpPr>
        <p:spPr>
          <a:xfrm>
            <a:off y="205978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18" name="Shape 18"/>
          <p:cNvSpPr txBox="1"/>
          <p:nvPr>
            <p:ph idx="1" type="body"/>
          </p:nvPr>
        </p:nvSpPr>
        <p:spPr>
          <a:xfrm>
            <a:off y="1200150" x="457200"/>
            <a:ext cy="3725699" cx="8229600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y="4749850" x="8556791"/>
            <a:ext cy="393600" cx="548699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>
            <a:lvl1pPr>
              <a:spcBef>
                <a:spcPts val="0"/>
              </a:spcBef>
              <a:buNone/>
              <a:defRPr/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0" name="Shape 2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1" name="Shape 21"/>
          <p:cNvSpPr/>
          <p:nvPr/>
        </p:nvSpPr>
        <p:spPr>
          <a:xfrm>
            <a:off y="0" x="0"/>
            <a:ext cy="1149900" cx="9144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22" name="Shape 22"/>
          <p:cNvCxnSpPr/>
          <p:nvPr/>
        </p:nvCxnSpPr>
        <p:spPr>
          <a:xfrm>
            <a:off y="1127875" x="0"/>
            <a:ext cy="0" cx="914400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w="med" len="med" type="none"/>
            <a:tailEnd w="med" len="med" type="none"/>
          </a:ln>
        </p:spPr>
      </p:cxnSp>
      <p:sp>
        <p:nvSpPr>
          <p:cNvPr id="23" name="Shape 23"/>
          <p:cNvSpPr txBox="1"/>
          <p:nvPr>
            <p:ph type="title"/>
          </p:nvPr>
        </p:nvSpPr>
        <p:spPr>
          <a:xfrm>
            <a:off y="205978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24" name="Shape 24"/>
          <p:cNvSpPr txBox="1"/>
          <p:nvPr>
            <p:ph idx="1" type="body"/>
          </p:nvPr>
        </p:nvSpPr>
        <p:spPr>
          <a:xfrm>
            <a:off y="1200150" x="457200"/>
            <a:ext cy="3725699" cx="3994500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25" name="Shape 25"/>
          <p:cNvSpPr txBox="1"/>
          <p:nvPr>
            <p:ph idx="2" type="body"/>
          </p:nvPr>
        </p:nvSpPr>
        <p:spPr>
          <a:xfrm>
            <a:off y="1200150" x="4692273"/>
            <a:ext cy="3725699" cx="3994500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26" name="Shape 26"/>
          <p:cNvSpPr txBox="1"/>
          <p:nvPr>
            <p:ph idx="12" type="sldNum"/>
          </p:nvPr>
        </p:nvSpPr>
        <p:spPr>
          <a:xfrm>
            <a:off y="4749850" x="8556791"/>
            <a:ext cy="393600" cx="548699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>
            <a:lvl1pPr>
              <a:spcBef>
                <a:spcPts val="0"/>
              </a:spcBef>
              <a:buNone/>
              <a:defRPr/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27" name="Shape 2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8" name="Shape 28"/>
          <p:cNvSpPr/>
          <p:nvPr/>
        </p:nvSpPr>
        <p:spPr>
          <a:xfrm>
            <a:off y="0" x="0"/>
            <a:ext cy="1149900" cx="9144000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29" name="Shape 29"/>
          <p:cNvCxnSpPr/>
          <p:nvPr/>
        </p:nvCxnSpPr>
        <p:spPr>
          <a:xfrm>
            <a:off y="1127875" x="0"/>
            <a:ext cy="0" cx="914400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w="med" len="med" type="none"/>
            <a:tailEnd w="med" len="med" type="none"/>
          </a:ln>
        </p:spPr>
      </p:cxnSp>
      <p:sp>
        <p:nvSpPr>
          <p:cNvPr id="30" name="Shape 30"/>
          <p:cNvSpPr txBox="1"/>
          <p:nvPr>
            <p:ph type="title"/>
          </p:nvPr>
        </p:nvSpPr>
        <p:spPr>
          <a:xfrm>
            <a:off y="205978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31" name="Shape 31"/>
          <p:cNvSpPr txBox="1"/>
          <p:nvPr>
            <p:ph idx="12" type="sldNum"/>
          </p:nvPr>
        </p:nvSpPr>
        <p:spPr>
          <a:xfrm>
            <a:off y="4749850" x="8556791"/>
            <a:ext cy="393600" cx="548699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>
            <a:lvl1pPr>
              <a:spcBef>
                <a:spcPts val="0"/>
              </a:spcBef>
              <a:buNone/>
              <a:defRPr/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32" name="Shape 3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3" name="Shape 33"/>
          <p:cNvSpPr txBox="1"/>
          <p:nvPr>
            <p:ph idx="1" type="body"/>
          </p:nvPr>
        </p:nvSpPr>
        <p:spPr>
          <a:xfrm>
            <a:off y="4406309" x="457200"/>
            <a:ext cy="519599" cx="8229600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Clr>
                <a:schemeClr val="dk2"/>
              </a:buClr>
              <a:buSzPct val="100000"/>
              <a:buNone/>
              <a:defRPr sz="1800">
                <a:solidFill>
                  <a:schemeClr val="dk2"/>
                </a:solidFill>
              </a:defRPr>
            </a:lvl1pPr>
          </a:lstStyle>
          <a:p/>
        </p:txBody>
      </p:sp>
      <p:sp>
        <p:nvSpPr>
          <p:cNvPr id="34" name="Shape 34"/>
          <p:cNvSpPr/>
          <p:nvPr/>
        </p:nvSpPr>
        <p:spPr>
          <a:xfrm>
            <a:off y="0" x="4274"/>
            <a:ext cy="4406399" cx="9144000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35" name="Shape 35"/>
          <p:cNvCxnSpPr/>
          <p:nvPr/>
        </p:nvCxnSpPr>
        <p:spPr>
          <a:xfrm>
            <a:off y="4384371" x="0"/>
            <a:ext cy="0" cx="914400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w="med" len="med" type="none"/>
            <a:tailEnd w="med" len="med" type="none"/>
          </a:ln>
        </p:spPr>
      </p:cxnSp>
      <p:sp>
        <p:nvSpPr>
          <p:cNvPr id="36" name="Shape 36"/>
          <p:cNvSpPr txBox="1"/>
          <p:nvPr>
            <p:ph idx="12" type="sldNum"/>
          </p:nvPr>
        </p:nvSpPr>
        <p:spPr>
          <a:xfrm>
            <a:off y="4749850" x="8556791"/>
            <a:ext cy="393600" cx="548699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>
            <a:lvl1pPr>
              <a:spcBef>
                <a:spcPts val="0"/>
              </a:spcBef>
              <a:buNone/>
              <a:defRPr/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bg>
      <p:bgPr>
        <a:solidFill>
          <a:schemeClr val="dk2"/>
        </a:solidFill>
      </p:bgPr>
    </p:bg>
    <p:spTree>
      <p:nvGrpSpPr>
        <p:cNvPr id="37" name="Shape 3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38" name="Shape 38"/>
          <p:cNvSpPr txBox="1"/>
          <p:nvPr>
            <p:ph idx="12" type="sldNum"/>
          </p:nvPr>
        </p:nvSpPr>
        <p:spPr>
          <a:xfrm>
            <a:off y="4749850" x="8556791"/>
            <a:ext cy="393600" cx="548699"/>
          </a:xfrm>
          <a:prstGeom prst="rect">
            <a:avLst/>
          </a:prstGeom>
        </p:spPr>
        <p:txBody>
          <a:bodyPr bIns="91425" rIns="91425" lIns="91425" tIns="91425" anchor="ctr" anchorCtr="0">
            <a:noAutofit/>
          </a:bodyPr>
          <a:lstStyle>
            <a:lvl1pPr>
              <a:spcBef>
                <a:spcPts val="0"/>
              </a:spcBef>
              <a:buNone/>
              <a:defRPr>
                <a:solidFill>
                  <a:schemeClr val="lt1"/>
                </a:solidFill>
              </a:defRPr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Target="../slideLayouts/slideLayout2.xml" Type="http://schemas.openxmlformats.org/officeDocument/2006/relationships/slideLayout" Id="rId2"/><Relationship Target="../slideLayouts/slideLayout1.xml" Type="http://schemas.openxmlformats.org/officeDocument/2006/relationships/slideLayout" Id="rId1"/><Relationship Target="../slideLayouts/slideLayout4.xml" Type="http://schemas.openxmlformats.org/officeDocument/2006/relationships/slideLayout" Id="rId4"/><Relationship Target="../slideLayouts/slideLayout3.xml" Type="http://schemas.openxmlformats.org/officeDocument/2006/relationships/slideLayout" Id="rId3"/><Relationship Target="../slideLayouts/slideLayout6.xml" Type="http://schemas.openxmlformats.org/officeDocument/2006/relationships/slideLayout" Id="rId6"/><Relationship Target="../slideLayouts/slideLayout5.xml" Type="http://schemas.openxmlformats.org/officeDocument/2006/relationships/slideLayout" Id="rId5"/><Relationship Target="../theme/theme3.xml" Type="http://schemas.openxmlformats.org/officeDocument/2006/relationships/theme" Id="rId7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4" name="Shape 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" name="Shape 5"/>
          <p:cNvSpPr txBox="1"/>
          <p:nvPr>
            <p:ph type="title"/>
          </p:nvPr>
        </p:nvSpPr>
        <p:spPr>
          <a:xfrm>
            <a:off y="205978" x="457200"/>
            <a:ext cy="8574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1pPr>
            <a:lvl2pPr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2pPr>
            <a:lvl3pPr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3pPr>
            <a:lvl4pPr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4pPr>
            <a:lvl5pPr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5pPr>
            <a:lvl6pPr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6pPr>
            <a:lvl7pPr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7pPr>
            <a:lvl8pPr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8pPr>
            <a:lvl9pPr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" name="Shape 6"/>
          <p:cNvSpPr txBox="1"/>
          <p:nvPr>
            <p:ph idx="1" type="body"/>
          </p:nvPr>
        </p:nvSpPr>
        <p:spPr>
          <a:xfrm>
            <a:off y="1200150" x="457200"/>
            <a:ext cy="3725699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600"/>
              </a:spcBef>
              <a:buClr>
                <a:schemeClr val="dk1"/>
              </a:buClr>
              <a:buSzPct val="100000"/>
              <a:defRPr sz="3000">
                <a:solidFill>
                  <a:schemeClr val="dk1"/>
                </a:solidFill>
              </a:defRPr>
            </a:lvl1pPr>
            <a:lvl2pPr>
              <a:spcBef>
                <a:spcPts val="480"/>
              </a:spcBef>
              <a:buClr>
                <a:schemeClr val="dk1"/>
              </a:buClr>
              <a:buSzPct val="100000"/>
              <a:defRPr sz="2400">
                <a:solidFill>
                  <a:schemeClr val="dk1"/>
                </a:solidFill>
              </a:defRPr>
            </a:lvl2pPr>
            <a:lvl3pPr>
              <a:spcBef>
                <a:spcPts val="480"/>
              </a:spcBef>
              <a:buClr>
                <a:schemeClr val="dk1"/>
              </a:buClr>
              <a:buSzPct val="100000"/>
              <a:defRPr sz="2400">
                <a:solidFill>
                  <a:schemeClr val="dk1"/>
                </a:solidFill>
              </a:defRPr>
            </a:lvl3pPr>
            <a:lvl4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4pPr>
            <a:lvl5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5pPr>
            <a:lvl6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6pPr>
            <a:lvl7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7pPr>
            <a:lvl8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8pPr>
            <a:lvl9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Shape 7"/>
          <p:cNvSpPr txBox="1"/>
          <p:nvPr>
            <p:ph idx="12" type="sldNum"/>
          </p:nvPr>
        </p:nvSpPr>
        <p:spPr>
          <a:xfrm>
            <a:off y="4749850" x="8556791"/>
            <a:ext cy="393600" cx="5486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>
            <a:noAutofit/>
          </a:bodyPr>
          <a:lstStyle>
            <a:lvl1pPr algn="r">
              <a:spcBef>
                <a:spcPts val="0"/>
              </a:spcBef>
              <a:buNone/>
              <a:defRPr sz="1300">
                <a:solidFill>
                  <a:schemeClr val="dk2"/>
                </a:solidFill>
              </a:defRPr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 accent2="accent2" accent3="accent3" accent4="accent4" accent5="accent5" accent6="accent6" hlink="hlink" tx2="lt2" tx1="dk1" bg2="dk2" bg1="lt1" folHlink="folHlink" accent1="accent1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hf dt="0" ftr="0" sldNum="0" hdr="0"/>
  <p:txStyles>
    <p:title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Target="../notesSlides/notesSlide1.xml" Type="http://schemas.openxmlformats.org/officeDocument/2006/relationships/notesSlide" Id="rId2"/><Relationship Target="../slideLayouts/slideLayout1.xml" Type="http://schemas.openxmlformats.org/officeDocument/2006/relationships/slideLayout" Id="rId1"/></Relationships>
</file>

<file path=ppt/slides/_rels/slide2.xml.rels><?xml version="1.0" encoding="UTF-8" standalone="yes"?><Relationships xmlns="http://schemas.openxmlformats.org/package/2006/relationships"><Relationship Target="../notesSlides/notesSlide2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3.xml.rels><?xml version="1.0" encoding="UTF-8" standalone="yes"?><Relationships xmlns="http://schemas.openxmlformats.org/package/2006/relationships"><Relationship Target="../notesSlides/notesSlide3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4.xml.rels><?xml version="1.0" encoding="UTF-8" standalone="yes"?><Relationships xmlns="http://schemas.openxmlformats.org/package/2006/relationships"><Relationship Target="../notesSlides/notesSlide4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5.xml.rels><?xml version="1.0" encoding="UTF-8" standalone="yes"?><Relationships xmlns="http://schemas.openxmlformats.org/package/2006/relationships"><Relationship Target="../notesSlides/notesSlide5.xml" Type="http://schemas.openxmlformats.org/officeDocument/2006/relationships/notesSlide" Id="rId2"/><Relationship Target="../slideLayouts/slideLayout4.xml" Type="http://schemas.openxmlformats.org/officeDocument/2006/relationships/slideLayout" Id="rId1"/></Relationships>
</file>

<file path=ppt/slides/_rels/slide6.xml.rels><?xml version="1.0" encoding="UTF-8" standalone="yes"?><Relationships xmlns="http://schemas.openxmlformats.org/package/2006/relationships"><Relationship Target="../notesSlides/notesSlide6.xml" Type="http://schemas.openxmlformats.org/officeDocument/2006/relationships/notesSlide" Id="rId2"/><Relationship Target="../slideLayouts/slideLayout6.xml" Type="http://schemas.openxmlformats.org/officeDocument/2006/relationships/slideLayout" Id="rId1"/></Relationships>
</file>

<file path=ppt/slides/_rels/slide7.xml.rels><?xml version="1.0" encoding="UTF-8" standalone="yes"?><Relationships xmlns="http://schemas.openxmlformats.org/package/2006/relationships"><Relationship Target="../notesSlides/notesSlide7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8.xml.rels><?xml version="1.0" encoding="UTF-8" standalone="yes"?><Relationships xmlns="http://schemas.openxmlformats.org/package/2006/relationships"><Relationship Target="../notesSlides/notesSlide8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9.xml.rels><?xml version="1.0" encoding="UTF-8" standalone="yes"?><Relationships xmlns="http://schemas.openxmlformats.org/package/2006/relationships"><Relationship Target="../notesSlides/notesSlide9.xml" Type="http://schemas.openxmlformats.org/officeDocument/2006/relationships/notesSlide" Id="rId2"/><Relationship Target="../slideLayouts/slideLayout4.xml" Type="http://schemas.openxmlformats.org/officeDocument/2006/relationships/slideLayout" Id="rId1"/></Relationships>
</file>

<file path=ppt/slides/_rels/slide10.xml.rels><?xml version="1.0" encoding="UTF-8" standalone="yes"?><Relationships xmlns="http://schemas.openxmlformats.org/package/2006/relationships"><Relationship Target="../notesSlides/notesSlide10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1.xml.rels><?xml version="1.0" encoding="UTF-8" standalone="yes"?><Relationships xmlns="http://schemas.openxmlformats.org/package/2006/relationships"><Relationship Target="../notesSlides/notesSlide11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2.xml.rels><?xml version="1.0" encoding="UTF-8" standalone="yes"?><Relationships xmlns="http://schemas.openxmlformats.org/package/2006/relationships"><Relationship Target="../notesSlides/notesSlide12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3.xml.rels><?xml version="1.0" encoding="UTF-8" standalone="yes"?><Relationships xmlns="http://schemas.openxmlformats.org/package/2006/relationships"><Relationship Target="../notesSlides/notesSlide13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4.xml.rels><?xml version="1.0" encoding="UTF-8" standalone="yes"?><Relationships xmlns="http://schemas.openxmlformats.org/package/2006/relationships"><Relationship Target="../notesSlides/notesSlide14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5.xml.rels><?xml version="1.0" encoding="UTF-8" standalone="yes"?><Relationships xmlns="http://schemas.openxmlformats.org/package/2006/relationships"><Relationship Target="../notesSlides/notesSlide15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6.xml.rels><?xml version="1.0" encoding="UTF-8" standalone="yes"?><Relationships xmlns="http://schemas.openxmlformats.org/package/2006/relationships"><Relationship Target="../notesSlides/notesSlide16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7.xml.rels><?xml version="1.0" encoding="UTF-8" standalone="yes"?><Relationships xmlns="http://schemas.openxmlformats.org/package/2006/relationships"><Relationship Target="../notesSlides/notesSlide17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8.xml.rels><?xml version="1.0" encoding="UTF-8" standalone="yes"?><Relationships xmlns="http://schemas.openxmlformats.org/package/2006/relationships"><Relationship Target="../notesSlides/notesSlide18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9.xml.rels><?xml version="1.0" encoding="UTF-8" standalone="yes"?><Relationships xmlns="http://schemas.openxmlformats.org/package/2006/relationships"><Relationship Target="../notesSlides/notesSlide19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20.xml.rels><?xml version="1.0" encoding="UTF-8" standalone="yes"?><Relationships xmlns="http://schemas.openxmlformats.org/package/2006/relationships"><Relationship Target="../notesSlides/notesSlide20.xml" Type="http://schemas.openxmlformats.org/officeDocument/2006/relationships/notesSlide" Id="rId2"/><Relationship Target="../slideLayouts/slideLayout5.xml" Type="http://schemas.openxmlformats.org/officeDocument/2006/relationships/slideLayout" Id="rId1"/><Relationship Target="http://www.mavicanet.ru/weblink?MGWLPN=CATA&amp;MGWAPP=g&amp;id=554898" Type="http://schemas.openxmlformats.org/officeDocument/2006/relationships/hyperlink" TargetMode="External" Id="rId10"/><Relationship Target="http://www.mavicanet.ru/weblink?MGWLPN=CATA&amp;MGWAPP=g&amp;id=475758" Type="http://schemas.openxmlformats.org/officeDocument/2006/relationships/hyperlink" TargetMode="External" Id="rId4"/><Relationship Target="http://www.1c.ru/" Type="http://schemas.openxmlformats.org/officeDocument/2006/relationships/hyperlink" TargetMode="External" Id="rId3"/><Relationship Target="http://www.mavicanet.ru/weblink?MGWLPN=CATA&amp;MGWAPP=g&amp;id=554898" Type="http://schemas.openxmlformats.org/officeDocument/2006/relationships/hyperlink" TargetMode="External" Id="rId9"/><Relationship Target="http://www.mavicanet.ru/weblink?MGWLPN=CATA&amp;MGWAPP=g&amp;id=444536" Type="http://schemas.openxmlformats.org/officeDocument/2006/relationships/hyperlink" TargetMode="External" Id="rId6"/><Relationship Target="http://www.mavicanet.ru/weblink?MGWLPN=CATA&amp;MGWAPP=g&amp;id=475758" Type="http://schemas.openxmlformats.org/officeDocument/2006/relationships/hyperlink" TargetMode="External" Id="rId5"/><Relationship Target="http://www.nachalka.info" Type="http://schemas.openxmlformats.org/officeDocument/2006/relationships/hyperlink" TargetMode="External" Id="rId8"/><Relationship Target="http://www.mavicanet.ru/weblink?MGWLPN=CATA&amp;MGWAPP=g&amp;id=444536" Type="http://schemas.openxmlformats.org/officeDocument/2006/relationships/hyperlink" TargetMode="External" Id="rId7"/></Relationships>
</file>

<file path=ppt/slides/_rels/slide21.xml.rels><?xml version="1.0" encoding="UTF-8" standalone="yes"?><Relationships xmlns="http://schemas.openxmlformats.org/package/2006/relationships"><Relationship Target="../notesSlides/notesSlide21.xml" Type="http://schemas.openxmlformats.org/officeDocument/2006/relationships/notesSlide" Id="rId2"/><Relationship Target="../slideLayouts/slideLayout5.xml" Type="http://schemas.openxmlformats.org/officeDocument/2006/relationships/slideLayout" Id="rId1"/><Relationship Target="http://maripopins/umi.ru" Type="http://schemas.openxmlformats.org/officeDocument/2006/relationships/hyperlink" TargetMode="External" Id="rId3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9" name="Shape 3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0" name="Shape 40"/>
          <p:cNvSpPr txBox="1"/>
          <p:nvPr>
            <p:ph type="ctrTitle"/>
          </p:nvPr>
        </p:nvSpPr>
        <p:spPr>
          <a:xfrm>
            <a:off y="1867781" x="685800"/>
            <a:ext cy="1648800" cx="7772400"/>
          </a:xfrm>
          <a:prstGeom prst="rect">
            <a:avLst/>
          </a:prstGeom>
          <a:ln w="9525" cap="flat">
            <a:solidFill>
              <a:srgbClr val="4C1130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b" anchorCtr="0">
            <a:noAutofit/>
          </a:bodyPr>
          <a:lstStyle/>
          <a:p>
            <a:pPr algn="ctr" rtl="0" lvl="0">
              <a:lnSpc>
                <a:spcPct val="130000"/>
              </a:lnSpc>
              <a:spcBef>
                <a:spcPts val="0"/>
              </a:spcBef>
              <a:buNone/>
            </a:pPr>
            <a:r>
              <a:rPr cap="small" sz="1800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ОРГАНИЗАЦИЯ РАЗВИВАЮЩЕЙ ПРЕДМЕТНО-ПРОСТРАНСТВЕННОЙ СРЕДЫ ДОШКОЛЬНИКОВ В СООТВЕТСТВИИ С ТРЕБОВАНИЯМИ </a:t>
            </a:r>
            <a:br>
              <a:rPr cap="small" sz="1800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cap="small" sz="1800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ФЕДЕРАЛЬНОГО ГОСУДАРСТВЕННОГО СТАНДАРТА </a:t>
            </a:r>
            <a:br>
              <a:rPr cap="small" sz="1800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cap="small" sz="1800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ДОШКОЛЬНОГО ОБРАЗОВАНИЯ</a:t>
            </a:r>
          </a:p>
          <a:p>
            <a:pPr algn="ctr" rtl="0" lvl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cap="small" sz="1800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методист ММС Филиппова Т.С.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800">
              <a:solidFill>
                <a:srgbClr val="FFD9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spcBef>
                <a:spcPts val="0"/>
              </a:spcBef>
              <a:buNone/>
            </a:pPr>
            <a:r>
              <a:t/>
            </a:r>
            <a:endParaRPr sz="1800"/>
          </a:p>
        </p:txBody>
      </p:sp>
      <p:sp>
        <p:nvSpPr>
          <p:cNvPr id="41" name="Shape 41"/>
          <p:cNvSpPr txBox="1"/>
          <p:nvPr>
            <p:ph idx="1" type="subTitle"/>
          </p:nvPr>
        </p:nvSpPr>
        <p:spPr>
          <a:xfrm>
            <a:off y="3664276" x="847325"/>
            <a:ext cy="774300" cx="77724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sz="1800" lang="ru">
                <a:solidFill>
                  <a:srgbClr val="0000FF"/>
                </a:solidFill>
              </a:rPr>
              <a:t>по методическим рекомендациям ФГАУ ФИРО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5" name="Shape 4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46" name="Shape 46"/>
          <p:cNvSpPr txBox="1"/>
          <p:nvPr>
            <p:ph type="title"/>
          </p:nvPr>
        </p:nvSpPr>
        <p:spPr>
          <a:xfrm>
            <a:off y="205975" x="457200"/>
            <a:ext cy="12372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algn="ctr" rtl="0" lvl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cap="small"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ИСПОЛЬЗОВАНИЕ В ДОО И СЕМЬЕ ПРЕДНАЗНАЧЕННЫХ ДЛЯ ДЕТЕЙ </a:t>
            </a:r>
            <a:br>
              <a:rPr cap="small"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cap="small"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ДОШКОЛЬНОГО ВОЗРАСТА ИНФОРМАЦИОННО-ОБРАЗОВАТЕЛЬНЫХ РЕСУРСОВ РАЗВИВАЮЩЕГО, РАЗВЛЕКАЮЩЕГО И КОРРЕКЦИОННОГО ХАРАКТЕРА ПРИ ОРГАНИЗАЦИИ РППС ДОО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 sz="2400"/>
          </a:p>
        </p:txBody>
      </p:sp>
      <p:sp>
        <p:nvSpPr>
          <p:cNvPr id="47" name="Shape 47"/>
          <p:cNvSpPr txBox="1"/>
          <p:nvPr>
            <p:ph idx="1" type="body"/>
          </p:nvPr>
        </p:nvSpPr>
        <p:spPr>
          <a:xfrm>
            <a:off y="1283775" x="457200"/>
            <a:ext cy="36419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sz="1200" lang="ru">
                <a:latin typeface="Times New Roman"/>
                <a:ea typeface="Times New Roman"/>
                <a:cs typeface="Times New Roman"/>
                <a:sym typeface="Times New Roman"/>
              </a:rPr>
              <a:t>В соответствии ФГОС ДО выделяют следующие дидактические принципы применения информационно-образовательных технологий: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latin typeface="Times New Roman"/>
                <a:ea typeface="Times New Roman"/>
                <a:cs typeface="Times New Roman"/>
                <a:sym typeface="Times New Roman"/>
              </a:rPr>
              <a:t>– принцип научности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latin typeface="Times New Roman"/>
                <a:ea typeface="Times New Roman"/>
                <a:cs typeface="Times New Roman"/>
                <a:sym typeface="Times New Roman"/>
              </a:rPr>
              <a:t>принцип систематичности и последовательности,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latin typeface="Times New Roman"/>
                <a:ea typeface="Times New Roman"/>
                <a:cs typeface="Times New Roman"/>
                <a:sym typeface="Times New Roman"/>
              </a:rPr>
              <a:t>принцип поэтапного преодоления трудностей, 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latin typeface="Times New Roman"/>
                <a:ea typeface="Times New Roman"/>
                <a:cs typeface="Times New Roman"/>
                <a:sym typeface="Times New Roman"/>
              </a:rPr>
              <a:t> принцип прочности, который закрепляет усвоение знаний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latin typeface="Times New Roman"/>
                <a:ea typeface="Times New Roman"/>
                <a:cs typeface="Times New Roman"/>
                <a:sym typeface="Times New Roman"/>
              </a:rPr>
              <a:t>принцип преемственности для сохранения связи стадий формирования знаний и навыков,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latin typeface="Times New Roman"/>
                <a:ea typeface="Times New Roman"/>
                <a:cs typeface="Times New Roman"/>
                <a:sym typeface="Times New Roman"/>
              </a:rPr>
              <a:t>принцип наглядности (интерактивной наглядности).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latin typeface="Times New Roman"/>
                <a:ea typeface="Times New Roman"/>
                <a:cs typeface="Times New Roman"/>
                <a:sym typeface="Times New Roman"/>
              </a:rPr>
              <a:t>принцип мультимедийности предполагает способность транслировать аудиовизуальную информацию в любой форме (текст, графика, анимация и др.)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latin typeface="Times New Roman"/>
                <a:ea typeface="Times New Roman"/>
                <a:cs typeface="Times New Roman"/>
                <a:sym typeface="Times New Roman"/>
              </a:rPr>
              <a:t>принцип когнитивности коммуникации, который заключается в организации диалога между компьютером и ребенком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latin typeface="Times New Roman"/>
                <a:ea typeface="Times New Roman"/>
                <a:cs typeface="Times New Roman"/>
                <a:sym typeface="Times New Roman"/>
              </a:rPr>
              <a:t>принцип активизации познавательной деятельности детей позволяет включить в организационную схему занятия ИОТ для расширения кругозора, интеллектуального обогащения;</a:t>
            </a:r>
          </a:p>
          <a:p>
            <a:pPr algn="just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sz="1200" lang="ru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1" name="Shape 5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2" name="Shape 52"/>
          <p:cNvSpPr txBox="1"/>
          <p:nvPr>
            <p:ph idx="1" type="body"/>
          </p:nvPr>
        </p:nvSpPr>
        <p:spPr>
          <a:xfrm>
            <a:off y="4406309" x="457200"/>
            <a:ext cy="5195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algn="l" rtl="0" lvl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rPr b="1" cap="small" sz="1100"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ОРГАНИЗАЦИЯ РППС ДОШКОЛЬНИКОВ В СООТВЕТСТВИИ С ТРЕБОВАНИЯМИ </a:t>
            </a:r>
            <a:br>
              <a:rPr b="1" cap="small" sz="1100"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cap="small" sz="1100"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ФГОС ДО</a:t>
            </a:r>
            <a:br>
              <a:rPr b="1" cap="small" sz="1100"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</a:p>
          <a:p>
            <a:pPr>
              <a:spcBef>
                <a:spcPts val="0"/>
              </a:spcBef>
              <a:buNone/>
            </a:pPr>
            <a:r>
              <a:t/>
            </a:r>
            <a:endParaRPr sz="1100"/>
          </a:p>
        </p:txBody>
      </p:sp>
      <p:sp>
        <p:nvSpPr>
          <p:cNvPr id="53" name="Shape 53"/>
          <p:cNvSpPr txBox="1"/>
          <p:nvPr/>
        </p:nvSpPr>
        <p:spPr>
          <a:xfrm>
            <a:off y="136675" x="434825"/>
            <a:ext cy="3987900" cx="85352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b="1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Федеральный государственный стандарт дошкольного образования (далее – ФГОС ДО) подразумевает создание благоприятных условий для развития детей в соответствии с их возрастными и индивидуальными особенностями и склонностями, развития способностей и творческого потенциала каждого ребенка как субъекта отношений с самим собой, 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b="1">
              <a:solidFill>
                <a:srgbClr val="FFD9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b="1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Таким образом, при создании развивающей предметно-пространственной среды дошкольной образовательной организации (далее – РППС ДОО) необходимо обеспечить реализацию: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SzPct val="100000"/>
              <a:buFont typeface="Arial"/>
              <a:buChar char="●"/>
            </a:pPr>
            <a:r>
              <a:rPr b="1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образовательного потенциала пространства групповой комнаты и материалов, оборудования и инвентаря для развития детей дошкольного возраста, охраны и укрепления их здоровья, учёта индивидуальных особенностей детей и коррекции их развития; 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SzPct val="100000"/>
              <a:buFont typeface="Arial"/>
              <a:buChar char="●"/>
            </a:pPr>
            <a:r>
              <a:rPr b="1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двигательной активности детей, возможности общения и совместной деятельности детей и взрослых, а также возможности для уединения;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SzPct val="100000"/>
              <a:buFont typeface="Arial"/>
              <a:buChar char="●"/>
            </a:pPr>
            <a:r>
              <a:rPr b="1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различных образовательных программ с учетом применения инклюзивного образования, а также национально-культурных, климатических и других условий.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 b="1">
              <a:solidFill>
                <a:srgbClr val="FFD9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7" name="Shape 5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58" name="Shape 58"/>
          <p:cNvSpPr txBox="1"/>
          <p:nvPr>
            <p:ph idx="1" type="body"/>
          </p:nvPr>
        </p:nvSpPr>
        <p:spPr>
          <a:xfrm>
            <a:off y="4406309" x="457200"/>
            <a:ext cy="5195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b="1" cap="small" sz="1100"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ОРГАНИЗАЦИЯ РППС ДОШКОЛЬНИКОВ В СООТВЕТСТВИИ С ТРЕБОВАНИЯМИ </a:t>
            </a:r>
            <a:br>
              <a:rPr b="1" cap="small" sz="1100"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cap="small" sz="1100"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ФГОС ДО</a:t>
            </a:r>
            <a:br>
              <a:rPr b="1" cap="small" sz="1100"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</a:p>
        </p:txBody>
      </p:sp>
      <p:sp>
        <p:nvSpPr>
          <p:cNvPr id="59" name="Shape 59"/>
          <p:cNvSpPr txBox="1"/>
          <p:nvPr/>
        </p:nvSpPr>
        <p:spPr>
          <a:xfrm>
            <a:off y="298175" x="273325"/>
            <a:ext cy="3901200" cx="87093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b="1" sz="2400" lang="ru" i="1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«Развивающая предметно-пространственная среда </a:t>
            </a:r>
            <a:r>
              <a:rPr sz="2400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часть образовательной среды, представленная специально организованным пространством (помещениями, участком и т. п.), материалами, оборудованием и инвентарем, для развития детей дошкольного возраста в соответствии с особенностями каждого возрастного этапа, охраны и укрепления их здоровья, учёта особенностей и коррекции недостатков их развития».  </a:t>
            </a:r>
            <a:r>
              <a:rPr sz="1800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(П. 3., п.п. 3.6.3., Приказ Минобрнауки России от 17.10.2013 № 1155 «Об утверждении федерального государственного образовательного стандарта дошкольного образования»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3" name="Shape 6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64" name="Shape 64"/>
          <p:cNvSpPr txBox="1"/>
          <p:nvPr>
            <p:ph type="title"/>
          </p:nvPr>
        </p:nvSpPr>
        <p:spPr>
          <a:xfrm>
            <a:off y="1441177" x="457200"/>
            <a:ext cy="645899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rtl="0"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/>
          </a:p>
          <a:p>
            <a:pPr algn="ctr" rtl="0" lvl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36666"/>
              <a:buFont typeface="Arial"/>
              <a:buNone/>
            </a:pPr>
            <a:r>
              <a:rPr sz="30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Назначение и цели организации РППС ДОО</a:t>
            </a:r>
          </a:p>
          <a:p>
            <a:pPr rtl="0"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/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5" name="Shape 65"/>
          <p:cNvSpPr txBox="1"/>
          <p:nvPr/>
        </p:nvSpPr>
        <p:spPr>
          <a:xfrm>
            <a:off y="1080875" x="323025"/>
            <a:ext cy="3900900" cx="84855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9" name="Shape 6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0" name="Shape 70"/>
          <p:cNvSpPr txBox="1"/>
          <p:nvPr/>
        </p:nvSpPr>
        <p:spPr>
          <a:xfrm>
            <a:off y="-149075" x="273325"/>
            <a:ext cy="5677800" cx="83489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b="1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соответствии с ФГОС дошкольного образования предметная среда должна обеспечивать и гарантировать:</a:t>
            </a:r>
          </a:p>
          <a:p>
            <a:pPr algn="just" rtl="0" lvl="0" indent="2298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Arial"/>
              <a:buChar char="●"/>
            </a:pPr>
            <a:r>
              <a:rPr sz="12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охрану и укрепление физического и психического здоровья и эмоционального благополучия детей, а также проявление уважения к их человеческому достоинству к их чувствам и потребностям, формировать и поддерживать положительную самооценку, в том числе и при взаимодействии детей друг с другом и в коллективной работе, уверенность в собственных возможностях и способностях;</a:t>
            </a:r>
          </a:p>
          <a:p>
            <a:pPr algn="just" rtl="0" lvl="0" indent="2298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Arial"/>
              <a:buChar char="●"/>
            </a:pPr>
            <a:r>
              <a:rPr sz="12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максимальную реализацию образовательного потенциала пространства Организации, Группы и прилегающей территории, приспособленной для реализации Программы ФГОС, а также материалов, оборудования и инвентаря для развития детей дошкольного возраста в соответствии с особенностями каждого возрастного этапа, охраны и укрепления их здоровья, учета особенностей и коррекции недостатков их развития;</a:t>
            </a:r>
          </a:p>
          <a:p>
            <a:pPr algn="just" rtl="0" lvl="0" indent="-304800" marL="45720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Char char="●"/>
            </a:pPr>
            <a:r>
              <a:rPr sz="12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построение вариативного развивающего образования, ориентированного на возможность свободного выбора детьми материалов, видов активности, участников совместной деятельности и общения, как с детьми разного возраста, так и со взрослыми, а также свободу в выражении своих чувств и мыслей;</a:t>
            </a:r>
          </a:p>
          <a:p>
            <a:pPr algn="just" rtl="0" lvl="0" indent="-304800" marL="45720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Char char="●"/>
            </a:pPr>
            <a:r>
              <a:rPr sz="12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создание условия для ежедневной трудовой деятельности и мотивации непрерывного самосовершенствования профессиональное развитие педагогических работников, а также содействие в определении собственных целей, личных и профессиональных потребностей и мотивов;</a:t>
            </a:r>
          </a:p>
          <a:p>
            <a:pPr algn="just" rtl="0" lvl="0" indent="-304800" marL="45720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Char char="●"/>
            </a:pPr>
            <a:r>
              <a:rPr sz="12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открытость дошкольного образования и вовлечение родителей (законных представителей) непосредственно в образовательную деятельность, осуществление их поддержки по вопросам образования детей, воспитания, охране и укреплении их здоровья, а также поддержки образовательных инициатив внутри семьи;</a:t>
            </a:r>
          </a:p>
          <a:p>
            <a:pPr algn="just" rtl="0" lvl="0" indent="-304800" marL="45720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Char char="●"/>
            </a:pPr>
            <a:r>
              <a:rPr sz="12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построение образовательной деятельности на основе взаимодействия взрослых с детьми, ориентированной на интересы и возможности каждого ребенка и учитывающего социальную ситуацию его развития и соответствующих возрастных и индивидуальных особенностей (недопустимость как искусственного ускорения, так и искусственного замедления развития детей);</a:t>
            </a:r>
          </a:p>
          <a:p>
            <a:pPr algn="just" rtl="0" lvl="0" indent="2298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Arial"/>
              <a:buChar char="●"/>
            </a:pPr>
            <a:r>
              <a:rPr sz="12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создание равных условий, максимально способствующих реализации различных образовательных программ в дошкольных образованиях для детей, принадлежащих к разным национально-культурным, религиозным общностям и социальным слоям, а также имеющих различные (в том числе ограниченные) возможности здоровья. </a:t>
            </a:r>
          </a:p>
          <a:p>
            <a:pPr rtl="0" lv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>
              <a:solidFill>
                <a:srgbClr val="F1C232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4" name="Shape 7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5" name="Shape 75"/>
          <p:cNvSpPr txBox="1"/>
          <p:nvPr>
            <p:ph type="title"/>
          </p:nvPr>
        </p:nvSpPr>
        <p:spPr>
          <a:xfrm>
            <a:off y="136675" x="457200"/>
            <a:ext cy="13665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algn="ctr" rtl="0" lv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sz="24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Основные принципы организации развивающей предметно-пространственной среды дошкольной образовательной организации (РППС ДОО)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 sz="2400">
              <a:solidFill>
                <a:srgbClr val="FFFF00"/>
              </a:solidFill>
            </a:endParaRPr>
          </a:p>
        </p:txBody>
      </p:sp>
      <p:sp>
        <p:nvSpPr>
          <p:cNvPr id="76" name="Shape 76"/>
          <p:cNvSpPr txBox="1"/>
          <p:nvPr>
            <p:ph idx="1" type="body"/>
          </p:nvPr>
        </p:nvSpPr>
        <p:spPr>
          <a:xfrm>
            <a:off y="1200150" x="457200"/>
            <a:ext cy="37256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sz="18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соответствии с ФГОС ДО и общеобразовательной программой ДОО развивающая предметно-пространственная среда создается педагогами для развития индивидуальности каждого ребенка с учетом его возможностей, уровня активности и интересов. Для выполнения этой задачи РППС должна быть: </a:t>
            </a:r>
          </a:p>
          <a:p>
            <a:pPr algn="just" rtl="0" lvl="0" indent="0"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" i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содержательно-насыщенной</a:t>
            </a:r>
          </a:p>
          <a:p>
            <a:pPr algn="just" rtl="0" lvl="0" indent="0"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" i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трансформируемой</a:t>
            </a:r>
          </a:p>
          <a:p>
            <a:pPr algn="just" rtl="0" lvl="0" indent="0"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" i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полифункциональной</a:t>
            </a:r>
          </a:p>
          <a:p>
            <a:pPr algn="just" rtl="0" lvl="0" indent="0"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" i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доступной</a:t>
            </a:r>
          </a:p>
          <a:p>
            <a:pPr algn="just" lvl="0" indent="0"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" i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безопасной</a:t>
            </a: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0" name="Shape 8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1" name="Shape 81"/>
          <p:cNvSpPr txBox="1"/>
          <p:nvPr>
            <p:ph idx="1" type="body"/>
          </p:nvPr>
        </p:nvSpPr>
        <p:spPr>
          <a:xfrm>
            <a:off y="4406309" x="457200"/>
            <a:ext cy="5195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Основные принципы организации РППС ДОО</a:t>
            </a:r>
          </a:p>
        </p:txBody>
      </p:sp>
      <p:sp>
        <p:nvSpPr>
          <p:cNvPr id="82" name="Shape 82"/>
          <p:cNvSpPr txBox="1"/>
          <p:nvPr/>
        </p:nvSpPr>
        <p:spPr>
          <a:xfrm>
            <a:off y="186350" x="211200"/>
            <a:ext cy="4137299" cx="87959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b="1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 реализации образовательной программы дошкольного образования в различных организационных моделях и формах РППС должна обеспечивать: </a:t>
            </a:r>
          </a:p>
          <a:p>
            <a:pPr algn="just" rtl="0" lvl="8" indent="2171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соответствие общеобразовательной программе ДОО;</a:t>
            </a:r>
          </a:p>
          <a:p>
            <a:pPr algn="just" rtl="0" lvl="8" indent="2171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соответствие материально-техническим и медико-социальным условиям пребывания детей в ДОО;</a:t>
            </a:r>
          </a:p>
          <a:p>
            <a:pPr algn="just" rtl="0" lvl="8" indent="2171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соответствие возрастным возможностям детей;</a:t>
            </a:r>
          </a:p>
          <a:p>
            <a:pPr algn="just" rtl="0" lvl="8" indent="2171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трансформируемость в зависимости от образовательной ситуации, интересов и возможностей детей;</a:t>
            </a:r>
          </a:p>
          <a:p>
            <a:pPr algn="just" rtl="0" lvl="8" indent="2171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возможность использования различных игрушек, оборудования и прочих материалов в разных видах детской активности;</a:t>
            </a:r>
          </a:p>
          <a:p>
            <a:pPr algn="just" rtl="0" lvl="8" indent="2171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вариативное использование различных пространств (помещений) и материалов (игрушек, оборудования и пр.) для стимулирования развития детей;</a:t>
            </a:r>
          </a:p>
          <a:p>
            <a:pPr algn="just" rtl="0" lvl="8" indent="2171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наличие свободного доступа детей (в том числе с ограниченными возможностями физического здоровья и детей-инвалидов) непосредственно в организованном пространстве к игрушкам, материалам, пособиям и техническим средствам среды.</a:t>
            </a:r>
          </a:p>
          <a:p>
            <a:pPr algn="just" rtl="0" lvl="8" indent="2171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соответствие всех компонентов РППС требованиям безопасности и надежности при использовании согласно действующим СанПиН.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F1C232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6" name="Shape 8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7" name="Shape 87"/>
          <p:cNvSpPr txBox="1"/>
          <p:nvPr>
            <p:ph type="title"/>
          </p:nvPr>
        </p:nvSpPr>
        <p:spPr>
          <a:xfrm>
            <a:off y="-136673" x="457200"/>
            <a:ext cy="1615199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algn="ctr" rtl="0" lv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sz="24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Нормативные требования по организации развивающей </a:t>
            </a:r>
            <a:br>
              <a:rPr sz="24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sz="24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предметно-пространственной среды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FFFF00"/>
              </a:solidFill>
            </a:endParaRPr>
          </a:p>
        </p:txBody>
      </p:sp>
      <p:sp>
        <p:nvSpPr>
          <p:cNvPr id="88" name="Shape 88"/>
          <p:cNvSpPr txBox="1"/>
          <p:nvPr/>
        </p:nvSpPr>
        <p:spPr>
          <a:xfrm>
            <a:off y="1043600" x="161500"/>
            <a:ext cy="3990599" cx="88682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Конституция Россий</a:t>
            </a:r>
            <a:r>
              <a:rPr lang="ru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с</a:t>
            </a: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кой</a:t>
            </a:r>
            <a:r>
              <a:rPr lang="ru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̆</a:t>
            </a: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Федерации;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Федеральный закон от 29.12.2012 № 273-ФЗ «Об образовании в Российской Федерации»;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Федеральный закон от 02.07.2013 № 185 «О внесении изменений в отдельные законодательные акты Российской Федерации в связи с принятием Федерального закона "Об образовании в Российской Федерации"»; 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Приказ Минобрнауки России от 17.10.2013 № 1155 «Об утверждении федерального государственного образовательного стандарта дошкольного образования»;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Письмо Минобрнауки России 28.02.2014 № 08-249 «Комментарии к ФГОС дошкольного образования»;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Концепция содержания непрерывного образования (дошкольное и начальное звено), утвержденная Федеральным координационным советом по общему образованию Министерства образования РФ от 17 июня 2003 года;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Главного государственного санитарного врача РФ от 15.05.2013 № 26 «Об утверждении СанПиН 2.4.1.3049-13 «Санитарно-эпидемиологические требования к устройству, содержанию и организации режима работы дошкольных образовательных организаций»;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Главного государственного санитарного врача </a:t>
            </a:r>
            <a:r>
              <a:rPr b="1" lang="ru">
                <a:solidFill>
                  <a:schemeClr val="dk1"/>
                </a:solidFill>
                <a:latin typeface="PT Serif"/>
                <a:ea typeface="PT Serif"/>
                <a:cs typeface="PT Serif"/>
                <a:sym typeface="PT Serif"/>
              </a:rPr>
              <a:t>РФ от 19.12.2013. № 68 «Об утверждении СанПиН 2.4.1.3147-13 «Санитарно-эпиде</a:t>
            </a: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миологические требования к дошкольным группам, размещенным в жилых помещениях жилищного фонда»;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Национальная образовательная инициатива «Наша новая школа», утверждённая Президентом РФ 04.02.2010 № Пр-271;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Письмо Минобразования России от 17 мая 1995 года № 61/19-12 «О психолого-педагогических требованиях к играм и игрушкам в современных условиях»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2" name="Shape 9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3" name="Shape 93"/>
          <p:cNvSpPr txBox="1"/>
          <p:nvPr>
            <p:ph idx="1" type="body"/>
          </p:nvPr>
        </p:nvSpPr>
        <p:spPr>
          <a:xfrm>
            <a:off y="4406309" x="457200"/>
            <a:ext cy="5195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4" name="Shape 94"/>
          <p:cNvSpPr txBox="1"/>
          <p:nvPr/>
        </p:nvSpPr>
        <p:spPr>
          <a:xfrm>
            <a:off y="49700" x="285750"/>
            <a:ext cy="4596899" cx="87338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Конституция Россий</a:t>
            </a:r>
            <a:r>
              <a:rPr lang="ru">
                <a:solidFill>
                  <a:srgbClr val="FFD966"/>
                </a:solidFill>
                <a:latin typeface="Cambria"/>
                <a:ea typeface="Cambria"/>
                <a:cs typeface="Cambria"/>
                <a:sym typeface="Cambria"/>
              </a:rPr>
              <a:t>с</a:t>
            </a: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кой</a:t>
            </a:r>
            <a:r>
              <a:rPr lang="ru">
                <a:solidFill>
                  <a:srgbClr val="FFD966"/>
                </a:solidFill>
                <a:latin typeface="Cambria"/>
                <a:ea typeface="Cambria"/>
                <a:cs typeface="Cambria"/>
                <a:sym typeface="Cambria"/>
              </a:rPr>
              <a:t>̆</a:t>
            </a: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Федерации;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Федеральный закон от 29.12.2012 № 273-ФЗ «Об образовании в Российской Федерации»;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Федеральный закон от 02.07.2013 № 185 «О внесении изменений в отдельные законодательные акты Российской Федерации в связи с принятием Федерального закона "Об образовании в Российской Федерации"»; 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Приказ Минобрнауки России от 17.10.2013 № 1155 «Об утверждении федерального государственного образовательного стандарта дошкольного образования»;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Письмо Минобрнауки России 28.02.2014 № 08-249 «Комментарии к ФГОС дошкольного образования»;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Концепция содержания непрерывного образования (дошкольное и начальное звено), утвержденная Федеральным координационным советом по общему образованию Министерства образования РФ от 17 июня 2003 года;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Главного государственного санитарного врача РФ от 15.05.2013 № 26 «Об утверждении СанПиН 2.4.1.3049-13 «Санитарно-эпидемиологические требования к устройству, содержанию и организации режима работы дошкольных образовательных организаций»;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Главного государственного санитарного врача </a:t>
            </a:r>
            <a:r>
              <a:rPr b="1" lang="ru">
                <a:solidFill>
                  <a:srgbClr val="FFD966"/>
                </a:solidFill>
                <a:latin typeface="PT Serif"/>
                <a:ea typeface="PT Serif"/>
                <a:cs typeface="PT Serif"/>
                <a:sym typeface="PT Serif"/>
              </a:rPr>
              <a:t>РФ от 19.12.2013. № 68 «Об утверждении СанПиН 2.4.1.3147-13 «Санитарно-эпиде</a:t>
            </a: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миологические требования к дошкольным группам, размещенным в жилых помещениях жилищного фонда»;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Национальная образовательная инициатива «Наша новая школа», утверждённая Президентом РФ </a:t>
            </a: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04.02.2010 № Пр-271;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8" name="Shape 9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9" name="Shape 99"/>
          <p:cNvSpPr txBox="1"/>
          <p:nvPr>
            <p:ph idx="1" type="body"/>
          </p:nvPr>
        </p:nvSpPr>
        <p:spPr>
          <a:xfrm>
            <a:off y="4406309" x="457200"/>
            <a:ext cy="5195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algn="l" rtl="0" lv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78571"/>
              <a:buFont typeface="Arial"/>
              <a:buNone/>
            </a:pPr>
            <a:r>
              <a:rPr b="1" sz="14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Нормативные требования по организации развивающей </a:t>
            </a:r>
            <a:br>
              <a:rPr b="1" sz="14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sz="14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предметно-пространственной среды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0" name="Shape 100"/>
          <p:cNvSpPr txBox="1"/>
          <p:nvPr/>
        </p:nvSpPr>
        <p:spPr>
          <a:xfrm>
            <a:off y="149075" x="173925"/>
            <a:ext cy="4124699" cx="88706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Главного государственного санитарного врача РФ от 15.05.2013 № 26 «Об утверждении СанПиН 2.4.1.3049-13 «Санитарно-эпидемиологические требования к устройству, содержанию и организации режима работы дошкольных образовательных организаций»;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Главного государственного санитарного врача </a:t>
            </a:r>
            <a:r>
              <a:rPr b="1" lang="ru">
                <a:solidFill>
                  <a:srgbClr val="FFD966"/>
                </a:solidFill>
                <a:latin typeface="PT Serif"/>
                <a:ea typeface="PT Serif"/>
                <a:cs typeface="PT Serif"/>
                <a:sym typeface="PT Serif"/>
              </a:rPr>
              <a:t>РФ от 19.12.2013. № 68 «Об утверждении СанПиН 2.4.1.3147-13 «Санитарно-эпиде</a:t>
            </a: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миологические требования к дошкольным группам, размещенным в жилых помещениях жилищного фонда»;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Национальная образовательная инициатива «Наша новая школа», утверждённая Президентом РФ 04.02.2010 № Пр-271;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FFD9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rtl="0" lvl="0" indent="-317500" marL="457200">
              <a:spcBef>
                <a:spcPts val="0"/>
              </a:spcBef>
              <a:buClr>
                <a:srgbClr val="FFD966"/>
              </a:buClr>
              <a:buSzPct val="100000"/>
              <a:buFont typeface="Times New Roman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Письмо Минобразования России от 17 мая 1995 года № 61/19-12 «О психолого-педагогических требованиях к играм и игрушкам в современных условиях»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Приказ Министерства образования РФ от 26.06.2000 №1917 «Об экспертизе настольных, компьютерных и иных игр, игрушек и игровых сооружений для детей»;</a:t>
            </a:r>
          </a:p>
          <a:p>
            <a:pPr algn="just" rtl="0" lvl="0" indent="217170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Письмо Минобразования РФ от 15.03.2004 № 03-51-46ин/14-03 «О направлении Примерных требований к содержанию развивающей среды детей дошкольного возраста, воспитывающихся в семье».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FFD9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4" name="Shape 10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5" name="Shape 105"/>
          <p:cNvSpPr txBox="1"/>
          <p:nvPr>
            <p:ph type="title"/>
          </p:nvPr>
        </p:nvSpPr>
        <p:spPr>
          <a:xfrm>
            <a:off y="205978" x="457200"/>
            <a:ext cy="8574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sz="3000" lang="ru">
                <a:solidFill>
                  <a:srgbClr val="FFFF00"/>
                </a:solidFill>
              </a:rPr>
              <a:t>Функции РППС ДОО</a:t>
            </a:r>
          </a:p>
        </p:txBody>
      </p:sp>
      <p:sp>
        <p:nvSpPr>
          <p:cNvPr id="106" name="Shape 106"/>
          <p:cNvSpPr txBox="1"/>
          <p:nvPr>
            <p:ph idx="1" type="body"/>
          </p:nvPr>
        </p:nvSpPr>
        <p:spPr>
          <a:xfrm>
            <a:off y="1267250" x="457200"/>
            <a:ext cy="36584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algn="just" rtl="0" lvl="8" indent="191770">
              <a:lnSpc>
                <a:spcPct val="110000"/>
              </a:lnSpc>
              <a:spcBef>
                <a:spcPts val="0"/>
              </a:spcBef>
              <a:buClr>
                <a:srgbClr val="0000FF"/>
              </a:buClr>
              <a:buSzPct val="60000"/>
              <a:buFont typeface="Times New Roman"/>
              <a:buAutoNum type="romanLcPeriod"/>
            </a:pP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реализация различных образовательных программ с учетом применения инклюзивного образования, а также национально-культурных, климатических и других условий;</a:t>
            </a:r>
          </a:p>
          <a:p>
            <a:pPr algn="just" rtl="0" lvl="8" indent="191770">
              <a:lnSpc>
                <a:spcPct val="110000"/>
              </a:lnSpc>
              <a:spcBef>
                <a:spcPts val="0"/>
              </a:spcBef>
              <a:buClr>
                <a:srgbClr val="0000FF"/>
              </a:buClr>
              <a:buSzPct val="60000"/>
              <a:buFont typeface="Times New Roman"/>
              <a:buAutoNum type="romanLcPeriod"/>
            </a:pP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организация образовательного потенциала пространства ДОО и материалов, оборудования и инвентаря для развития детей дошкольного возраста, охраны и укрепления их здоровья, учёта индивидуальных особенностей детей и коррекции их развития; </a:t>
            </a:r>
          </a:p>
          <a:p>
            <a:pPr algn="just" lvl="8" indent="191770">
              <a:lnSpc>
                <a:spcPct val="110000"/>
              </a:lnSpc>
              <a:spcBef>
                <a:spcPts val="0"/>
              </a:spcBef>
              <a:buClr>
                <a:srgbClr val="0000FF"/>
              </a:buClr>
              <a:buSzPct val="60000"/>
              <a:buFont typeface="Times New Roman"/>
              <a:buAutoNum type="romanLcPeriod"/>
            </a:pP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реализация двигательной активности детей, возможности общения и совместной деятельности детей и взрослых, а также возможности для уединения.</a:t>
            </a:r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0" name="Shape 11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1" name="Shape 111"/>
          <p:cNvSpPr txBox="1"/>
          <p:nvPr>
            <p:ph idx="1" type="body"/>
          </p:nvPr>
        </p:nvSpPr>
        <p:spPr>
          <a:xfrm>
            <a:off y="4406309" x="457200"/>
            <a:ext cy="5195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Функции РППС ДОО</a:t>
            </a:r>
          </a:p>
        </p:txBody>
      </p:sp>
      <p:sp>
        <p:nvSpPr>
          <p:cNvPr id="112" name="Shape 112"/>
          <p:cNvSpPr txBox="1"/>
          <p:nvPr/>
        </p:nvSpPr>
        <p:spPr>
          <a:xfrm>
            <a:off y="223625" x="211200"/>
            <a:ext cy="3938400" cx="88334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 lvl="0" indent="30607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b="1" sz="2400" lang="ru" i="1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Предметное содержание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sz="24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Наполняя пространство игрушками, оборудованием и другими игровыми материалами необходимо помнить о том, что все предметы должны быть известны детям, соответствовать их индивидуальным особенностям (возрастным и гендерным) для осуществления полноценной самостоятельной и совместной со сверстниками деятельности. В РППС должны быть включены также предметы для совместной деятельности ребенка со взрослым (педагогом)....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spcBef>
                <a:spcPts val="0"/>
              </a:spcBef>
              <a:buNone/>
            </a:pPr>
            <a:r>
              <a:t/>
            </a:r>
            <a:endParaRPr sz="2400"/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6" name="Shape 11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7" name="Shape 117"/>
          <p:cNvSpPr txBox="1"/>
          <p:nvPr>
            <p:ph idx="1" type="body"/>
          </p:nvPr>
        </p:nvSpPr>
        <p:spPr>
          <a:xfrm>
            <a:off y="4406309" x="457200"/>
            <a:ext cy="5195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Функции РППС ДОО</a:t>
            </a:r>
          </a:p>
        </p:txBody>
      </p:sp>
      <p:sp>
        <p:nvSpPr>
          <p:cNvPr id="118" name="Shape 118"/>
          <p:cNvSpPr txBox="1"/>
          <p:nvPr/>
        </p:nvSpPr>
        <p:spPr>
          <a:xfrm>
            <a:off y="273325" x="161500"/>
            <a:ext cy="3863699" cx="87837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algn="just" rtl="0" lvl="0" indent="30607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b="1" sz="2400" lang="ru" i="1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Организация пространства</a:t>
            </a:r>
          </a:p>
          <a:p>
            <a:pPr algn="just" rtl="0" lv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sz="2400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 функциональным аспектам оборудования пространства ДОО относятся также акустическое оформление, освещение, цветовая отделка помещения. Например, по-разному могут восприниматься предметы в зависимости от факторов, влияющих на восприятие: светлое или темное время суток, дождливый или солнечный день и пр. В связи с этим, система освещения должна быть распределена равномерно и вдоль светонесущей стены....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 sz="2400">
              <a:solidFill>
                <a:srgbClr val="FFD966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2" name="Shape 12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3" name="Shape 123"/>
          <p:cNvSpPr txBox="1"/>
          <p:nvPr>
            <p:ph idx="1" type="body"/>
          </p:nvPr>
        </p:nvSpPr>
        <p:spPr>
          <a:xfrm>
            <a:off y="4406309" x="457200"/>
            <a:ext cy="5195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Функции РППС ДОО</a:t>
            </a:r>
          </a:p>
        </p:txBody>
      </p:sp>
      <p:sp>
        <p:nvSpPr>
          <p:cNvPr id="124" name="Shape 124"/>
          <p:cNvSpPr txBox="1"/>
          <p:nvPr/>
        </p:nvSpPr>
        <p:spPr>
          <a:xfrm>
            <a:off y="223625" x="111825"/>
            <a:ext cy="3950700" cx="88829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 lvl="0" indent="30607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b="1" sz="2400" lang="ru" i="1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Изменение 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sz="24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 мобильности пространства РППС предполагается разделение на зоны при помощи различных элементов. Могут быть использованы некрупные передвижные ширмы или стенки, различное игровое оборудование, символы и знаки для зонирования и пр. При этом необходимо педагогу необходимо обеспечить возможность полноценной двигательной активности детей… 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2400">
              <a:solidFill>
                <a:srgbClr val="F1C23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spcBef>
                <a:spcPts val="0"/>
              </a:spcBef>
              <a:buNone/>
            </a:pPr>
            <a:r>
              <a:t/>
            </a:r>
            <a:endParaRPr sz="2400"/>
          </a:p>
        </p:txBody>
      </p: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8" name="Shape 12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9" name="Shape 129"/>
          <p:cNvSpPr txBox="1"/>
          <p:nvPr>
            <p:ph idx="1" type="body"/>
          </p:nvPr>
        </p:nvSpPr>
        <p:spPr>
          <a:xfrm>
            <a:off y="4406309" x="457200"/>
            <a:ext cy="5195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Функции РППС ДОО</a:t>
            </a:r>
          </a:p>
        </p:txBody>
      </p:sp>
      <p:sp>
        <p:nvSpPr>
          <p:cNvPr id="130" name="Shape 130"/>
          <p:cNvSpPr txBox="1"/>
          <p:nvPr/>
        </p:nvSpPr>
        <p:spPr>
          <a:xfrm>
            <a:off y="0" x="99400"/>
            <a:ext cy="4286399" cx="89825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 lvl="0" indent="30607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b="1" sz="2400" lang="ru" i="1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Обеспечение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sz="24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Данный компонент предназначен для обеспечения полноценного функционирования РППС, отвечающей современным требованиям дошкольного образования. Целью методической, технической и информационной поддержки является создание оптимальных условий для эффективного решения воспитательно-образовательных задач ДОО.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sz="24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Методическая поддержка заключается в наличии и использовании конкретных учебно-методических материалов для организации и обеспечения РППС, использования в образовательном процессе и повышения квалификации. </a:t>
            </a:r>
          </a:p>
        </p:txBody>
      </p:sp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4" name="Shape 13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5" name="Shape 135"/>
          <p:cNvSpPr txBox="1"/>
          <p:nvPr>
            <p:ph idx="1" type="body"/>
          </p:nvPr>
        </p:nvSpPr>
        <p:spPr>
          <a:xfrm>
            <a:off y="4406309" x="457200"/>
            <a:ext cy="5195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Функции РППС ДОО</a:t>
            </a:r>
          </a:p>
        </p:txBody>
      </p:sp>
      <p:sp>
        <p:nvSpPr>
          <p:cNvPr id="136" name="Shape 136"/>
          <p:cNvSpPr txBox="1"/>
          <p:nvPr/>
        </p:nvSpPr>
        <p:spPr>
          <a:xfrm>
            <a:off y="211200" x="186350"/>
            <a:ext cy="4087499" cx="88580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sz="1800" lang="ru" i="1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Объективные показатели</a:t>
            </a:r>
            <a:r>
              <a:rPr b="1" sz="18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негативного влияния: </a:t>
            </a:r>
          </a:p>
          <a:p>
            <a:pPr algn="just" rtl="0" lvl="0" indent="1917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arabicParenR"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сенсорная агрессия (цвет, свет, мерцание, звук, тактильные ощущения и др.);</a:t>
            </a:r>
          </a:p>
          <a:p>
            <a:pPr algn="just" rtl="0" lvl="0" indent="1917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arabicParenR"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провокация к совершению аморальных и безнравственных поступков и формированию негативных установок личности;</a:t>
            </a:r>
          </a:p>
          <a:p>
            <a:pPr algn="just" rtl="0" lvl="0" indent="0" marL="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6666"/>
              <a:buFont typeface="Times New Roman"/>
              <a:buNone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3)чрезмерное развитие определенных сторон личности и чувств за счет общего развития (чувство превосходства над другими, зависть, жадность и пр.);</a:t>
            </a:r>
          </a:p>
          <a:p>
            <a:pPr algn="just" rtl="0" lvl="0" indent="0" marL="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6666"/>
              <a:buFont typeface="Times New Roman"/>
              <a:buNone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4)формирование преждевременных потребностей ребенка, в том числе сексуальных;</a:t>
            </a:r>
          </a:p>
          <a:p>
            <a:pPr algn="just" rtl="0" lvl="0" indent="0" marL="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6666"/>
              <a:buFont typeface="Times New Roman"/>
              <a:buNone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5)снижение активности ребенка, культивирование его несамостоятельности (гиперзаданность игрушки, программа на потребление и пр.); </a:t>
            </a:r>
          </a:p>
          <a:p>
            <a:pPr algn="just" rtl="0" lvl="0" indent="0" marL="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6666"/>
              <a:buFont typeface="Times New Roman"/>
              <a:buNone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6)тщеславие от «имения» игрушки вместо «умения»: придумать различные способы игры с ней, сделать игрушку своими руками и пр.;</a:t>
            </a:r>
          </a:p>
          <a:p>
            <a:pPr algn="just" rtl="0" lvl="0" indent="0" marL="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6666"/>
              <a:buFont typeface="Times New Roman"/>
              <a:buNone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7)культивирование индивидуализма вместо развития социальности, соборности, включенности в социум.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F1C232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0" name="Shape 14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1" name="Shape 141"/>
          <p:cNvSpPr txBox="1"/>
          <p:nvPr>
            <p:ph idx="1" type="body"/>
          </p:nvPr>
        </p:nvSpPr>
        <p:spPr>
          <a:xfrm>
            <a:off y="4406309" x="457200"/>
            <a:ext cy="5195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Функции РППС ДОО</a:t>
            </a:r>
          </a:p>
        </p:txBody>
      </p:sp>
      <p:sp>
        <p:nvSpPr>
          <p:cNvPr id="142" name="Shape 142"/>
          <p:cNvSpPr txBox="1"/>
          <p:nvPr/>
        </p:nvSpPr>
        <p:spPr>
          <a:xfrm>
            <a:off y="248475" x="62125"/>
            <a:ext cy="3839100" cx="88706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sz="1800" lang="ru" i="1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Общие принципы отбора игровой продукции для детей-дошкольников.</a:t>
            </a:r>
          </a:p>
          <a:p>
            <a:pPr algn="just" rtl="0" lvl="0" indent="1917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romanUcPeriod"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Принцип безопасности (отсутствия рисков) игровой продукции для ребенка:</a:t>
            </a:r>
          </a:p>
          <a:p>
            <a:pPr algn="just" rtl="0" lvl="1" indent="516255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физические риски,</a:t>
            </a:r>
          </a:p>
          <a:p>
            <a:pPr algn="just" rtl="0" lvl="1" indent="516255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психологические риски,</a:t>
            </a:r>
          </a:p>
          <a:p>
            <a:pPr algn="just" rtl="0" lvl="1" indent="516255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нравственные риски.</a:t>
            </a:r>
          </a:p>
          <a:p>
            <a:pPr algn="just" rtl="0" lvl="0" indent="1917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romanUcPeriod"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Принцип развития, с учетом зоны ближайшего развития (ЗБР) ребенка. </a:t>
            </a:r>
          </a:p>
          <a:p>
            <a:pPr algn="just" rtl="0" lvl="0" indent="191770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romanUcPeriod"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Принцип соответствия </a:t>
            </a:r>
          </a:p>
          <a:p>
            <a:pPr algn="just" rtl="0" lvl="1" indent="516255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возрастным (половозрастным) особенностям ребенка,</a:t>
            </a:r>
          </a:p>
          <a:p>
            <a:pPr algn="just" rtl="0" lvl="1" indent="516255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индивидуальным особенностям,</a:t>
            </a:r>
          </a:p>
          <a:p>
            <a:pPr algn="just" rtl="0" lvl="1" indent="516255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специальным особенностям ребенка…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spcBef>
                <a:spcPts val="0"/>
              </a:spcBef>
              <a:buNone/>
            </a:pPr>
            <a:r>
              <a:t/>
            </a:r>
            <a:endParaRPr sz="1800"/>
          </a:p>
        </p:txBody>
      </p:sp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6" name="Shape 14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7" name="Shape 147"/>
          <p:cNvSpPr txBox="1"/>
          <p:nvPr>
            <p:ph type="title"/>
          </p:nvPr>
        </p:nvSpPr>
        <p:spPr>
          <a:xfrm>
            <a:off y="205972" x="457200"/>
            <a:ext cy="1446900" cx="82296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algn="ctr" rtl="0" lvl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cap="small"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ИСПОЛЬЗОВАНИЕ В ДОО И СЕМЬЕ ПРЕДНАЗНАЧЕННЫХ ДЛЯ ДЕТЕЙ </a:t>
            </a:r>
            <a:br>
              <a:rPr cap="small"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cap="small"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ДОШКОЛЬНОГО ВОЗРАСТА ИНФОРМАЦИОННО-ОБРАЗОВАТЕЛЬНЫХ РЕСУРСОВ РАЗВИВАЮЩЕГО, РАЗВЛЕКАЮЩЕГО И КОРРЕКЦИОННОГО ХАРАКТЕРА ПРИ ОРГАНИЗАЦИИ РППС ДОО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8" name="Shape 148"/>
          <p:cNvSpPr txBox="1"/>
          <p:nvPr>
            <p:ph idx="1" type="body"/>
          </p:nvPr>
        </p:nvSpPr>
        <p:spPr>
          <a:xfrm>
            <a:off y="1200150" x="457200"/>
            <a:ext cy="37256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sz="12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соответствии ФГОС ДО выделяют следующие дидактические принципы применения информационно-образовательных технологий: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принцип научности, 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принцип систематичности и последовательности, 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принцип поэтапного преодоления трудностей, 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sz="12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 принцип прочности, который закрепляет усвоение знаний и развитие познавательных способностей дошкольников;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принцип преемственности для сохранения связи стадий формирования знаний и навыков, 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 принцип наглядности (интерактивной наглядности).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 принцип мультимедийности предполагает способность транслировать аудиовизуальную информацию в любой форме (текст, графика, анимация и др.); 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 принцип когнитивности коммуникации, который заключается в организации диалога между компьютером и ребенком. 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принцип активизации познавательной деятельности детей позволяет включить в организационную схему занятия ИОТ для расширения кругозора, интеллектуального обогащения;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принцип межпредметных связей способствует целостному восприятию системы знаний, формированию логического мышления….</a:t>
            </a:r>
          </a:p>
          <a:p>
            <a:pPr algn="just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2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2" name="Shape 15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3" name="Shape 153"/>
          <p:cNvSpPr txBox="1"/>
          <p:nvPr>
            <p:ph idx="1" type="body"/>
          </p:nvPr>
        </p:nvSpPr>
        <p:spPr>
          <a:xfrm>
            <a:off y="4472250" x="541100"/>
            <a:ext cy="6714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algn="l" rtl="0" lvl="0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cap="small" sz="9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ИСПОЛЬЗОВАНИЕ В ДОО И СЕМЬЕ ПРЕДНАЗНАЧЕННЫХ ДЛЯ ДЕТЕЙ </a:t>
            </a:r>
            <a:br>
              <a:rPr cap="small" sz="9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cap="small" sz="900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ДОШКОЛЬНОГО ВОЗРАСТА ИНФОРМАЦИОННО-ОБРАЗОВАТЕЛЬНЫХ РЕСУРСОВ РАЗВИВАЮЩЕГО, РАЗВЛЕКАЮЩЕГО И КОРРЕКЦИОННОГО ХАРАКТЕРА ПРИ ОРГАНИЗАЦИИ РППС ДОО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4" name="Shape 154"/>
          <p:cNvSpPr txBox="1"/>
          <p:nvPr/>
        </p:nvSpPr>
        <p:spPr>
          <a:xfrm>
            <a:off y="218150" x="226550"/>
            <a:ext cy="4188000" cx="8642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55" name="Shape 155"/>
          <p:cNvGraphicFramePr/>
          <p:nvPr/>
        </p:nvGraphicFramePr>
        <p:xfrm>
          <a:off y="702000" x="152400"/>
          <a:ext cy="3000000" cx="3000000"/>
        </p:xfrm>
        <a:graphic>
          <a:graphicData uri="http://schemas.openxmlformats.org/drawingml/2006/table">
            <a:tbl>
              <a:tblPr bandCol="1" bandRow="1">
                <a:noFill/>
                <a:tableStyleId>{08B598EE-5333-41C6-A587-1A1C2B936B1E}</a:tableStyleId>
              </a:tblPr>
              <a:tblGrid>
                <a:gridCol w="360050"/>
                <a:gridCol w="1221100"/>
                <a:gridCol w="1710050"/>
                <a:gridCol w="2289800"/>
              </a:tblGrid>
              <a:tr h="180125">
                <a:tc>
                  <a:txBody>
                    <a:bodyPr>
                      <a:noAutofit/>
                    </a:bodyPr>
                    <a:lstStyle/>
                    <a:p>
                      <a:pPr algn="ctr"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№</a:t>
                      </a: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algn="ctr"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Название</a:t>
                      </a: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algn="ctr"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Электронный адрес</a:t>
                      </a: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algn="ctr"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Характеристика</a:t>
                      </a:r>
                    </a:p>
                  </a:txBody>
                  <a:tcPr marR="17775" marB="0" marT="0" marL="17775"/>
                </a:tc>
              </a:tr>
              <a:tr h="360275">
                <a:tc>
                  <a:txBody>
                    <a:bodyPr>
                      <a:noAutofit/>
                    </a:bodyPr>
                    <a:lstStyle/>
                    <a:p>
                      <a:pPr algn="ctr"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Clr>
                          <a:srgbClr val="000000"/>
                        </a:buClr>
                        <a:buFont typeface="Times New Roman"/>
                        <a:buAutoNum type="arabicPeriod"/>
                      </a:pPr>
                      <a:r>
                        <a:t/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«1С»</a:t>
                      </a: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3"/>
                        </a:rPr>
                        <a:t>http://www.1C.ru/</a:t>
                      </a: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Разработка игровых и обучающих программ</a:t>
                      </a:r>
                    </a:p>
                  </a:txBody>
                  <a:tcPr marR="17775" marB="0" marT="0" marL="17775"/>
                </a:tc>
              </a:tr>
              <a:tr h="540400">
                <a:tc>
                  <a:txBody>
                    <a:bodyPr>
                      <a:noAutofit/>
                    </a:bodyPr>
                    <a:lstStyle/>
                    <a:p>
                      <a:pPr algn="ctr"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Clr>
                          <a:srgbClr val="000000"/>
                        </a:buClr>
                        <a:buFont typeface="Times New Roman"/>
                        <a:buAutoNum type="arabicPeriod"/>
                      </a:pPr>
                      <a:r>
                        <a:t/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«</a:t>
                      </a: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4"/>
                        </a:rPr>
                        <a:t>Акелла</a:t>
                      </a: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»</a:t>
                      </a: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5"/>
                        </a:rPr>
                        <a:t>http://www.akella.com/</a:t>
                      </a: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Разработка и издание мультимедиа энциклопедий и компьютерных игр</a:t>
                      </a:r>
                    </a:p>
                  </a:txBody>
                  <a:tcPr marR="17775" marB="0" marT="0" marL="17775"/>
                </a:tc>
              </a:tr>
              <a:tr h="720550">
                <a:tc>
                  <a:txBody>
                    <a:bodyPr>
                      <a:noAutofit/>
                    </a:bodyPr>
                    <a:lstStyle/>
                    <a:p>
                      <a:pPr algn="ctr"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Clr>
                          <a:srgbClr val="000000"/>
                        </a:buClr>
                        <a:buFont typeface="Times New Roman"/>
                        <a:buAutoNum type="arabicPeriod"/>
                      </a:pPr>
                      <a:r>
                        <a:t/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6"/>
                        </a:rPr>
                        <a:t>Бука</a:t>
                      </a: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7"/>
                        </a:rPr>
                        <a:t>http://www.buka.ru/</a:t>
                      </a: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Издатель компьютерных игр. Среди проектов «Буки»: «Дальнобойщики», «Аллоды», «Вангеры»</a:t>
                      </a:r>
                    </a:p>
                  </a:txBody>
                  <a:tcPr marR="17775" marB="0" marT="0" marL="17775"/>
                </a:tc>
              </a:tr>
              <a:tr h="1080800">
                <a:tc>
                  <a:txBody>
                    <a:bodyPr>
                      <a:noAutofit/>
                    </a:bodyPr>
                    <a:lstStyle/>
                    <a:p>
                      <a:pPr algn="ctr"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Clr>
                          <a:srgbClr val="000000"/>
                        </a:buClr>
                        <a:buFont typeface="Times New Roman"/>
                        <a:buAutoNum type="arabicPeriod"/>
                      </a:pPr>
                      <a:r>
                        <a:t/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«Кирилл и Мефодий»</a:t>
                      </a: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http://</a:t>
                      </a: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8"/>
                        </a:rPr>
                        <a:t>www.nachalka.info</a:t>
                      </a: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Производство обучающих и развивающих электронных изданий на компакт-дисках для детей и взрослых. Детский обучающий образовательный портал</a:t>
                      </a:r>
                    </a:p>
                  </a:txBody>
                  <a:tcPr marR="17775" marB="0" marT="0" marL="17775"/>
                </a:tc>
              </a:tr>
              <a:tr h="182025">
                <a:tc>
                  <a:txBody>
                    <a:bodyPr>
                      <a:noAutofit/>
                    </a:bodyPr>
                    <a:lstStyle/>
                    <a:p>
                      <a:pPr algn="ctr"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Clr>
                          <a:srgbClr val="000000"/>
                        </a:buClr>
                        <a:buFont typeface="Times New Roman"/>
                        <a:buAutoNum type="arabicPeriod"/>
                      </a:pPr>
                      <a:r>
                        <a:t/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……..</a:t>
                      </a: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R="17775" marB="0" marT="0" marL="17775"/>
                </a:tc>
              </a:tr>
              <a:tr h="540400">
                <a:tc>
                  <a:txBody>
                    <a:bodyPr>
                      <a:noAutofit/>
                    </a:bodyPr>
                    <a:lstStyle/>
                    <a:p>
                      <a:pPr algn="just"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23</a:t>
                      </a: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«</a:t>
                      </a: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9"/>
                        </a:rPr>
                        <a:t>YAV – computer games land</a:t>
                      </a: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»</a:t>
                      </a: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10"/>
                        </a:rPr>
                        <a:t>http://www.yav.ru/</a:t>
                      </a: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</a:txBody>
                  <a:tcPr marR="17775" marB="0" marT="0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rtl="0" lv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sz="1200" lang="ru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Разработка компьютерных игр и мультимедиа-проектов</a:t>
                      </a:r>
                    </a:p>
                  </a:txBody>
                  <a:tcPr marR="17775" marB="0" marT="0" marL="17775"/>
                </a:tc>
              </a:tr>
            </a:tbl>
          </a:graphicData>
        </a:graphic>
      </p:graphicFrame>
      <p:sp>
        <p:nvSpPr>
          <p:cNvPr id="156" name="Shape 156"/>
          <p:cNvSpPr txBox="1"/>
          <p:nvPr/>
        </p:nvSpPr>
        <p:spPr>
          <a:xfrm>
            <a:off y="109075" x="304800"/>
            <a:ext cy="592800" cx="61728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ctr" anchorCtr="0">
            <a:noAutofit/>
          </a:bodyPr>
          <a:lstStyle/>
          <a:p>
            <a:pPr algn="ctr" rtl="0" lvl="0">
              <a:lnSpc>
                <a:spcPct val="110000"/>
              </a:lnSpc>
              <a:spcBef>
                <a:spcPts val="0"/>
              </a:spcBef>
              <a:buNone/>
            </a:pPr>
            <a:r>
              <a:rPr b="1"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Фирмы-производители компьютерных игр, Россия</a:t>
            </a:r>
          </a:p>
        </p:txBody>
      </p:sp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0" name="Shape 16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1" name="Shape 161"/>
          <p:cNvSpPr txBox="1"/>
          <p:nvPr>
            <p:ph idx="1" type="body"/>
          </p:nvPr>
        </p:nvSpPr>
        <p:spPr>
          <a:xfrm>
            <a:off y="4406309" x="457200"/>
            <a:ext cy="519599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2" name="Shape 162"/>
          <p:cNvSpPr txBox="1"/>
          <p:nvPr/>
        </p:nvSpPr>
        <p:spPr>
          <a:xfrm>
            <a:off y="335650" x="226500"/>
            <a:ext cy="3993900" cx="87768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3" name="Shape 163"/>
          <p:cNvSpPr txBox="1"/>
          <p:nvPr/>
        </p:nvSpPr>
        <p:spPr>
          <a:xfrm>
            <a:off y="302075" x="268500"/>
            <a:ext cy="3851400" cx="8692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b="1"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Ссылки на полезные интернет-ресурсы</a:t>
            </a:r>
            <a:r>
              <a:rPr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algn="just" rtl="0" lvl="1" indent="229870">
              <a:lnSpc>
                <a:spcPct val="110000"/>
              </a:lnSpc>
              <a:spcBef>
                <a:spcPts val="0"/>
              </a:spcBef>
              <a:buClr>
                <a:srgbClr val="FFFF00"/>
              </a:buClr>
              <a:buSzPct val="100000"/>
              <a:buFont typeface="Times New Roman"/>
              <a:buAutoNum type="arabicPeriod"/>
            </a:pPr>
            <a:r>
              <a:rPr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http://www.rusedu.ru/subcat_40.html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Образовательный портал. Архив учебных программ и презентаций. </a:t>
            </a:r>
          </a:p>
          <a:p>
            <a:pPr algn="just" rtl="0" lvl="1" indent="229870">
              <a:lnSpc>
                <a:spcPct val="110000"/>
              </a:lnSpc>
              <a:spcBef>
                <a:spcPts val="0"/>
              </a:spcBef>
              <a:buClr>
                <a:srgbClr val="FFFF00"/>
              </a:buClr>
              <a:buSzPct val="100000"/>
              <a:buFont typeface="Times New Roman"/>
              <a:buAutoNum type="arabicPeriod"/>
            </a:pPr>
            <a:r>
              <a:rPr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http://www.metodkabinet.eu/ 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Предметные области. Библиотека готовых материалов. Педагогическая библиотека. Тематические коллекции материалов к праздникам.</a:t>
            </a:r>
          </a:p>
          <a:p>
            <a:pPr algn="just" rtl="0" lvl="1" indent="229870">
              <a:lnSpc>
                <a:spcPct val="110000"/>
              </a:lnSpc>
              <a:spcBef>
                <a:spcPts val="0"/>
              </a:spcBef>
              <a:buClr>
                <a:srgbClr val="FFFF00"/>
              </a:buClr>
              <a:buSzPct val="100000"/>
              <a:buFont typeface="Times New Roman"/>
              <a:buAutoNum type="arabicPeriod"/>
            </a:pPr>
            <a:r>
              <a:rPr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http://www.obruch.ru/ 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Иллюстрированный научно-популярный журнал для руководителей всех уровней, методистов, воспитателей детских садов, учителей начальной школы и родителей.</a:t>
            </a:r>
          </a:p>
          <a:p>
            <a:pPr algn="just" rtl="0" lvl="1" indent="229870">
              <a:lnSpc>
                <a:spcPct val="110000"/>
              </a:lnSpc>
              <a:spcBef>
                <a:spcPts val="0"/>
              </a:spcBef>
              <a:buClr>
                <a:srgbClr val="FFFF00"/>
              </a:buClr>
              <a:buSzPct val="100000"/>
              <a:buFont typeface="Times New Roman"/>
              <a:buAutoNum type="arabicPeriod"/>
            </a:pPr>
            <a:r>
              <a:rPr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http://www.doshvozrast.ru/ </a:t>
            </a:r>
          </a:p>
          <a:p>
            <a:pPr algn="just" rtl="0" lvl="0" indent="30607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Сайт ориентирован на воспитателей и методических работников детского сада. Конспекты занятий, комплексы оздоровительных мероприятий, сценарии, игры и занятия. Разделы сайта: Методическая работа. Работа с родителями. Конспекты занятий. Оздоровительная работа. Правовое воспитание. Игровая деятельность. Проведение праздников…..</a:t>
            </a:r>
          </a:p>
          <a:p>
            <a:pPr algn="just" rtl="0" lvl="0" indent="0" marL="0">
              <a:lnSpc>
                <a:spcPct val="110000"/>
              </a:lnSpc>
              <a:spcBef>
                <a:spcPts val="0"/>
              </a:spcBef>
              <a:buNone/>
            </a:pPr>
            <a:r>
              <a:rPr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5.  </a:t>
            </a:r>
            <a:r>
              <a:rPr u="sng"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http://maripopins/umi.ru</a:t>
            </a:r>
            <a:r>
              <a:rPr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</a:t>
            </a:r>
          </a:p>
          <a:p>
            <a:pPr algn="just" rtl="0" lvl="0" indent="0" marL="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sz="1200" lang="ru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Методический клуб для педагогов -дошкольников, родителей детей дошкольного возраста</a:t>
            </a:r>
          </a:p>
          <a:p>
            <a:pPr algn="ctr" rtl="0" lvl="0" indent="30607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2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rtl="0" lv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2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</a:theme>
</file>

<file path=ppt/theme/theme3.xml><?xml version="1.0" encoding="utf-8"?>
<a:theme xmlns:a="http://schemas.openxmlformats.org/drawingml/2006/main" xmlns:r="http://schemas.openxmlformats.org/officeDocument/2006/relationships" name="biz">
  <a:themeElements>
    <a:clrScheme name="Custom 233">
      <a:dk1>
        <a:srgbClr val="000000"/>
      </a:dk1>
      <a:lt1>
        <a:srgbClr val="FFFFFF"/>
      </a:lt1>
      <a:dk2>
        <a:srgbClr val="2388DB"/>
      </a:dk2>
      <a:lt2>
        <a:srgbClr val="BBD7F8"/>
      </a:lt2>
      <a:accent1>
        <a:srgbClr val="80B606"/>
      </a:accent1>
      <a:accent2>
        <a:srgbClr val="E29F1D"/>
      </a:accent2>
      <a:accent3>
        <a:srgbClr val="1D6FB2"/>
      </a:accent3>
      <a:accent4>
        <a:srgbClr val="3FAC98"/>
      </a:accent4>
      <a:accent5>
        <a:srgbClr val="5B57BB"/>
      </a:accent5>
      <a:accent6>
        <a:srgbClr val="D1505E"/>
      </a:accent6>
      <a:hlink>
        <a:srgbClr val="185DA2"/>
      </a:hlink>
      <a:folHlink>
        <a:srgbClr val="00487B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